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3" r:id="rId1"/>
  </p:sldMasterIdLst>
  <p:notesMasterIdLst>
    <p:notesMasterId r:id="rId21"/>
  </p:notesMasterIdLst>
  <p:sldIdLst>
    <p:sldId id="256" r:id="rId2"/>
    <p:sldId id="258" r:id="rId3"/>
    <p:sldId id="259" r:id="rId4"/>
    <p:sldId id="260" r:id="rId5"/>
    <p:sldId id="276" r:id="rId6"/>
    <p:sldId id="275" r:id="rId7"/>
    <p:sldId id="261" r:id="rId8"/>
    <p:sldId id="262" r:id="rId9"/>
    <p:sldId id="263" r:id="rId10"/>
    <p:sldId id="265" r:id="rId11"/>
    <p:sldId id="266" r:id="rId12"/>
    <p:sldId id="269" r:id="rId13"/>
    <p:sldId id="267" r:id="rId14"/>
    <p:sldId id="270" r:id="rId15"/>
    <p:sldId id="271" r:id="rId16"/>
    <p:sldId id="277" r:id="rId17"/>
    <p:sldId id="279" r:id="rId18"/>
    <p:sldId id="272" r:id="rId19"/>
    <p:sldId id="273" r:id="rId20"/>
  </p:sldIdLst>
  <p:sldSz cx="9144000" cy="5143500" type="screen16x9"/>
  <p:notesSz cx="6858000" cy="9144000"/>
  <p:embeddedFontLst>
    <p:embeddedFont>
      <p:font typeface="Barlow Light" charset="0"/>
      <p:regular r:id="rId22"/>
      <p:bold r:id="rId23"/>
      <p:italic r:id="rId24"/>
      <p:boldItalic r:id="rId25"/>
    </p:embeddedFont>
    <p:embeddedFont>
      <p:font typeface="Wingdings 2" pitchFamily="18" charset="2"/>
      <p:regular r:id="rId26"/>
    </p:embeddedFont>
    <p:embeddedFont>
      <p:font typeface="Calibri" pitchFamily="34" charset="0"/>
      <p:regular r:id="rId27"/>
      <p:bold r:id="rId28"/>
      <p:italic r:id="rId29"/>
      <p:boldItalic r:id="rId30"/>
    </p:embeddedFont>
    <p:embeddedFont>
      <p:font typeface="Franklin Gothic Book" pitchFamily="34" charset="0"/>
      <p:regular r:id="rId31"/>
      <p:italic r:id="rId32"/>
    </p:embeddedFont>
    <p:embeddedFont>
      <p:font typeface="Raleway Thin"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8SQe2jZGs7EjQTOT81UOPA8eip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878031E-B529-499C-AD28-43ED872BD6CD}">
  <a:tblStyle styleId="{5878031E-B529-499C-AD28-43ED872BD6C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133" name="Google Shape;13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3" name="Google Shape;16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0" name="Google Shape;19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dirty="0" smtClean="0">
                <a:solidFill>
                  <a:schemeClr val="accent2"/>
                </a:solidFill>
                <a:latin typeface="Barlow Light"/>
                <a:ea typeface="Barlow Light"/>
                <a:cs typeface="Barlow Light"/>
                <a:sym typeface="Barlow Light"/>
              </a:rPr>
              <a:t>Some of the motivations that inspired us to choose this topic are</a:t>
            </a:r>
            <a:endParaRPr dirty="0"/>
          </a:p>
        </p:txBody>
      </p:sp>
      <p:sp>
        <p:nvSpPr>
          <p:cNvPr id="85" name="Google Shape;8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dirty="0" smtClean="0">
                <a:solidFill>
                  <a:schemeClr val="accent2"/>
                </a:solidFill>
                <a:latin typeface="Barlow Light"/>
                <a:ea typeface="Barlow Light"/>
                <a:cs typeface="Barlow Light"/>
                <a:sym typeface="Barlow Light"/>
              </a:rPr>
              <a:t>Some of the motivations that inspired us to choose this topic are</a:t>
            </a:r>
            <a:endParaRPr dirty="0"/>
          </a:p>
        </p:txBody>
      </p:sp>
      <p:sp>
        <p:nvSpPr>
          <p:cNvPr id="85" name="Google Shape;8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dirty="0" smtClean="0">
                <a:solidFill>
                  <a:schemeClr val="accent2"/>
                </a:solidFill>
                <a:latin typeface="Barlow Light"/>
                <a:ea typeface="Barlow Light"/>
                <a:cs typeface="Barlow Light"/>
                <a:sym typeface="Barlow Light"/>
              </a:rPr>
              <a:t>Some of the motivations that inspired us to choose this topic are</a:t>
            </a:r>
            <a:endParaRPr dirty="0"/>
          </a:p>
        </p:txBody>
      </p:sp>
      <p:sp>
        <p:nvSpPr>
          <p:cNvPr id="85" name="Google Shape;8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9" name="Google Shape;9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2/4/2022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33"/>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5"/>
        <p:cNvGrpSpPr/>
        <p:nvPr/>
      </p:nvGrpSpPr>
      <p:grpSpPr>
        <a:xfrm>
          <a:off x="0" y="0"/>
          <a:ext cx="0" cy="0"/>
          <a:chOff x="0" y="0"/>
          <a:chExt cx="0" cy="0"/>
        </a:xfrm>
      </p:grpSpPr>
      <p:sp>
        <p:nvSpPr>
          <p:cNvPr id="18" name="Google Shape;18;p35"/>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19" name="Google Shape;19;p35"/>
          <p:cNvSpPr txBox="1">
            <a:spLocks noGrp="1"/>
          </p:cNvSpPr>
          <p:nvPr>
            <p:ph type="body" idx="1"/>
          </p:nvPr>
        </p:nvSpPr>
        <p:spPr>
          <a:xfrm>
            <a:off x="457200" y="1995750"/>
            <a:ext cx="2682600" cy="26790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sz="1800"/>
            </a:lvl1pPr>
            <a:lvl2pPr marL="914400" lvl="1" indent="-342900" algn="l">
              <a:lnSpc>
                <a:spcPct val="110000"/>
              </a:lnSpc>
              <a:spcBef>
                <a:spcPts val="6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42900" algn="l">
              <a:lnSpc>
                <a:spcPct val="110000"/>
              </a:lnSpc>
              <a:spcBef>
                <a:spcPts val="600"/>
              </a:spcBef>
              <a:spcAft>
                <a:spcPts val="0"/>
              </a:spcAft>
              <a:buSzPts val="1800"/>
              <a:buChar char="▹"/>
              <a:defRPr sz="1800"/>
            </a:lvl5pPr>
            <a:lvl6pPr marL="2743200" lvl="5" indent="-342900" algn="l">
              <a:lnSpc>
                <a:spcPct val="110000"/>
              </a:lnSpc>
              <a:spcBef>
                <a:spcPts val="600"/>
              </a:spcBef>
              <a:spcAft>
                <a:spcPts val="0"/>
              </a:spcAft>
              <a:buSzPts val="1800"/>
              <a:buChar char="▹"/>
              <a:defRPr sz="1800"/>
            </a:lvl6pPr>
            <a:lvl7pPr marL="3200400" lvl="6" indent="-342900" algn="l">
              <a:lnSpc>
                <a:spcPct val="110000"/>
              </a:lnSpc>
              <a:spcBef>
                <a:spcPts val="600"/>
              </a:spcBef>
              <a:spcAft>
                <a:spcPts val="0"/>
              </a:spcAft>
              <a:buSzPts val="1800"/>
              <a:buChar char="▹"/>
              <a:defRPr sz="1800"/>
            </a:lvl7pPr>
            <a:lvl8pPr marL="3657600" lvl="7" indent="-342900" algn="l">
              <a:lnSpc>
                <a:spcPct val="110000"/>
              </a:lnSpc>
              <a:spcBef>
                <a:spcPts val="600"/>
              </a:spcBef>
              <a:spcAft>
                <a:spcPts val="0"/>
              </a:spcAft>
              <a:buSzPts val="1800"/>
              <a:buChar char="▹"/>
              <a:defRPr sz="1800"/>
            </a:lvl8pPr>
            <a:lvl9pPr marL="4114800" lvl="8" indent="-342900" algn="l">
              <a:lnSpc>
                <a:spcPct val="110000"/>
              </a:lnSpc>
              <a:spcBef>
                <a:spcPts val="600"/>
              </a:spcBef>
              <a:spcAft>
                <a:spcPts val="0"/>
              </a:spcAft>
              <a:buSzPts val="1800"/>
              <a:buChar char="▹"/>
              <a:defRPr sz="1800"/>
            </a:lvl9pPr>
          </a:lstStyle>
          <a:p>
            <a:endParaRPr/>
          </a:p>
        </p:txBody>
      </p:sp>
      <p:sp>
        <p:nvSpPr>
          <p:cNvPr id="20" name="Google Shape;20;p35"/>
          <p:cNvSpPr txBox="1">
            <a:spLocks noGrp="1"/>
          </p:cNvSpPr>
          <p:nvPr>
            <p:ph type="body" idx="2"/>
          </p:nvPr>
        </p:nvSpPr>
        <p:spPr>
          <a:xfrm>
            <a:off x="3415578" y="1995750"/>
            <a:ext cx="2682600" cy="26790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sz="1800"/>
            </a:lvl1pPr>
            <a:lvl2pPr marL="914400" lvl="1" indent="-342900" algn="l">
              <a:lnSpc>
                <a:spcPct val="110000"/>
              </a:lnSpc>
              <a:spcBef>
                <a:spcPts val="6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42900" algn="l">
              <a:lnSpc>
                <a:spcPct val="110000"/>
              </a:lnSpc>
              <a:spcBef>
                <a:spcPts val="600"/>
              </a:spcBef>
              <a:spcAft>
                <a:spcPts val="0"/>
              </a:spcAft>
              <a:buSzPts val="1800"/>
              <a:buChar char="▹"/>
              <a:defRPr sz="1800"/>
            </a:lvl5pPr>
            <a:lvl6pPr marL="2743200" lvl="5" indent="-342900" algn="l">
              <a:lnSpc>
                <a:spcPct val="110000"/>
              </a:lnSpc>
              <a:spcBef>
                <a:spcPts val="600"/>
              </a:spcBef>
              <a:spcAft>
                <a:spcPts val="0"/>
              </a:spcAft>
              <a:buSzPts val="1800"/>
              <a:buChar char="▹"/>
              <a:defRPr sz="1800"/>
            </a:lvl6pPr>
            <a:lvl7pPr marL="3200400" lvl="6" indent="-342900" algn="l">
              <a:lnSpc>
                <a:spcPct val="110000"/>
              </a:lnSpc>
              <a:spcBef>
                <a:spcPts val="600"/>
              </a:spcBef>
              <a:spcAft>
                <a:spcPts val="0"/>
              </a:spcAft>
              <a:buSzPts val="1800"/>
              <a:buChar char="▹"/>
              <a:defRPr sz="1800"/>
            </a:lvl7pPr>
            <a:lvl8pPr marL="3657600" lvl="7" indent="-342900" algn="l">
              <a:lnSpc>
                <a:spcPct val="110000"/>
              </a:lnSpc>
              <a:spcBef>
                <a:spcPts val="600"/>
              </a:spcBef>
              <a:spcAft>
                <a:spcPts val="0"/>
              </a:spcAft>
              <a:buSzPts val="1800"/>
              <a:buChar char="▹"/>
              <a:defRPr sz="1800"/>
            </a:lvl8pPr>
            <a:lvl9pPr marL="4114800" lvl="8" indent="-342900" algn="l">
              <a:lnSpc>
                <a:spcPct val="110000"/>
              </a:lnSpc>
              <a:spcBef>
                <a:spcPts val="600"/>
              </a:spcBef>
              <a:spcAft>
                <a:spcPts val="0"/>
              </a:spcAft>
              <a:buSzPts val="1800"/>
              <a:buChar char="▹"/>
              <a:defRPr sz="1800"/>
            </a:lvl9pPr>
          </a:lstStyle>
          <a:p>
            <a:endParaRPr/>
          </a:p>
        </p:txBody>
      </p:sp>
      <p:sp>
        <p:nvSpPr>
          <p:cNvPr id="21" name="Google Shape;21;p3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2/4/2022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2/4/2022</a:t>
            </a:fld>
            <a:endParaRPr lang="en-US"/>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2/4/2022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4816548"/>
            <a:ext cx="762000" cy="273844"/>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E637BB6B-EE1B-48FB-8575-0D55C373DE88}"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2/4/2022</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1"/>
          <p:cNvSpPr txBox="1">
            <a:spLocks noGrp="1"/>
          </p:cNvSpPr>
          <p:nvPr>
            <p:ph type="ctrTitle"/>
          </p:nvPr>
        </p:nvSpPr>
        <p:spPr>
          <a:xfrm>
            <a:off x="533400" y="1428750"/>
            <a:ext cx="3450432" cy="1122827"/>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4800"/>
              <a:buNone/>
            </a:pPr>
            <a:r>
              <a:rPr lang="en-US" sz="4000" b="1" dirty="0" err="1" smtClean="0">
                <a:latin typeface="Barlow Light"/>
                <a:ea typeface="Barlow Light"/>
                <a:cs typeface="Barlow Light"/>
                <a:sym typeface="Barlow Light"/>
              </a:rPr>
              <a:t>MeetYOU</a:t>
            </a:r>
            <a:r>
              <a:rPr lang="en-US" sz="2400" dirty="0">
                <a:latin typeface="Barlow Light"/>
                <a:ea typeface="Barlow Light"/>
                <a:cs typeface="Barlow Light"/>
                <a:sym typeface="Barlow Light"/>
              </a:rPr>
              <a:t/>
            </a:r>
            <a:br>
              <a:rPr lang="en-US" sz="2400" dirty="0">
                <a:latin typeface="Barlow Light"/>
                <a:ea typeface="Barlow Light"/>
                <a:cs typeface="Barlow Light"/>
                <a:sym typeface="Barlow Light"/>
              </a:rPr>
            </a:br>
            <a:r>
              <a:rPr lang="en-US" sz="2400" dirty="0">
                <a:latin typeface="Barlow Light"/>
                <a:ea typeface="Barlow Light"/>
                <a:cs typeface="Barlow Light"/>
                <a:sym typeface="Barlow Light"/>
              </a:rPr>
              <a:t>A Cloud Based </a:t>
            </a:r>
            <a:br>
              <a:rPr lang="en-US" sz="2400" dirty="0">
                <a:latin typeface="Barlow Light"/>
                <a:ea typeface="Barlow Light"/>
                <a:cs typeface="Barlow Light"/>
                <a:sym typeface="Barlow Light"/>
              </a:rPr>
            </a:br>
            <a:r>
              <a:rPr lang="en-US" sz="2400" dirty="0">
                <a:latin typeface="Barlow Light"/>
                <a:ea typeface="Barlow Light"/>
                <a:cs typeface="Barlow Light"/>
                <a:sym typeface="Barlow Light"/>
              </a:rPr>
              <a:t>Meeting Application </a:t>
            </a:r>
            <a:endParaRPr sz="2400" dirty="0">
              <a:latin typeface="Barlow Light"/>
              <a:ea typeface="Barlow Light"/>
              <a:cs typeface="Barlow Light"/>
              <a:sym typeface="Barlow Light"/>
            </a:endParaRPr>
          </a:p>
        </p:txBody>
      </p:sp>
      <p:pic>
        <p:nvPicPr>
          <p:cNvPr id="32" name="Google Shape;32;p1" descr="Graphical user interface, website&#10;&#10;Description automatically generated"/>
          <p:cNvPicPr preferRelativeResize="0"/>
          <p:nvPr/>
        </p:nvPicPr>
        <p:blipFill rotWithShape="1">
          <a:blip r:embed="rId3">
            <a:alphaModFix/>
          </a:blip>
          <a:srcRect/>
          <a:stretch/>
        </p:blipFill>
        <p:spPr>
          <a:xfrm>
            <a:off x="4824413" y="1352550"/>
            <a:ext cx="3862387" cy="2590801"/>
          </a:xfrm>
          <a:prstGeom prst="rect">
            <a:avLst/>
          </a:prstGeom>
          <a:noFill/>
          <a:ln>
            <a:noFill/>
          </a:ln>
        </p:spPr>
      </p:pic>
      <p:sp>
        <p:nvSpPr>
          <p:cNvPr id="4" name="Google Shape;38;p2"/>
          <p:cNvSpPr txBox="1">
            <a:spLocks/>
          </p:cNvSpPr>
          <p:nvPr/>
        </p:nvSpPr>
        <p:spPr>
          <a:xfrm>
            <a:off x="228601" y="3333750"/>
            <a:ext cx="3276599" cy="147267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0000"/>
              </a:lnSpc>
              <a:spcBef>
                <a:spcPts val="600"/>
              </a:spcBef>
              <a:spcAft>
                <a:spcPts val="0"/>
              </a:spcAft>
              <a:buClr>
                <a:schemeClr val="accent1"/>
              </a:buClr>
              <a:buSzPts val="1800"/>
              <a:buFont typeface="Barlow Light"/>
              <a:buNone/>
              <a:tabLst/>
              <a:defRPr/>
            </a:pPr>
            <a:r>
              <a:rPr kumimoji="0" lang="en-US" sz="1600" i="0" u="none" strike="noStrike" kern="0" cap="none" spc="0" normalizeH="0" baseline="0" noProof="0" dirty="0" err="1" smtClean="0">
                <a:ln>
                  <a:noFill/>
                </a:ln>
                <a:solidFill>
                  <a:schemeClr val="accent1">
                    <a:lumMod val="20000"/>
                    <a:lumOff val="80000"/>
                  </a:schemeClr>
                </a:solidFill>
                <a:effectLst/>
                <a:uLnTx/>
                <a:uFillTx/>
                <a:latin typeface="+mn-lt"/>
                <a:ea typeface="Barlow Light"/>
                <a:cs typeface="Barlow Light"/>
                <a:sym typeface="Barlow Light"/>
              </a:rPr>
              <a:t>Shawon</a:t>
            </a:r>
            <a:r>
              <a:rPr kumimoji="0" lang="en-US" sz="1600" i="0" u="none" strike="noStrike" kern="0" cap="none" spc="0" normalizeH="0" noProof="0" dirty="0" smtClean="0">
                <a:ln>
                  <a:noFill/>
                </a:ln>
                <a:solidFill>
                  <a:schemeClr val="accent1">
                    <a:lumMod val="20000"/>
                    <a:lumOff val="80000"/>
                  </a:schemeClr>
                </a:solidFill>
                <a:effectLst/>
                <a:uLnTx/>
                <a:uFillTx/>
                <a:latin typeface="+mn-lt"/>
                <a:ea typeface="Barlow Light"/>
                <a:cs typeface="Barlow Light"/>
                <a:sym typeface="Barlow Light"/>
              </a:rPr>
              <a:t> Barman (18201043)</a:t>
            </a:r>
          </a:p>
          <a:p>
            <a:pPr marL="0" marR="0" lvl="0" indent="0" algn="l" defTabSz="914400" rtl="0" eaLnBrk="1" fontAlgn="auto" latinLnBrk="0" hangingPunct="1">
              <a:lnSpc>
                <a:spcPct val="110000"/>
              </a:lnSpc>
              <a:spcBef>
                <a:spcPts val="600"/>
              </a:spcBef>
              <a:spcAft>
                <a:spcPts val="0"/>
              </a:spcAft>
              <a:buClr>
                <a:schemeClr val="accent1"/>
              </a:buClr>
              <a:buSzPts val="1800"/>
              <a:buFont typeface="Barlow Light"/>
              <a:buNone/>
              <a:tabLst/>
              <a:defRPr/>
            </a:pPr>
            <a:r>
              <a:rPr lang="en-US" sz="1600" baseline="0" dirty="0" err="1" smtClean="0">
                <a:solidFill>
                  <a:schemeClr val="accent1">
                    <a:lumMod val="20000"/>
                    <a:lumOff val="80000"/>
                  </a:schemeClr>
                </a:solidFill>
                <a:latin typeface="+mn-lt"/>
                <a:ea typeface="Barlow Light"/>
                <a:cs typeface="Barlow Light"/>
                <a:sym typeface="Barlow Light"/>
              </a:rPr>
              <a:t>Ferdous</a:t>
            </a:r>
            <a:r>
              <a:rPr lang="en-US" sz="1600" dirty="0" smtClean="0">
                <a:solidFill>
                  <a:schemeClr val="accent1">
                    <a:lumMod val="20000"/>
                    <a:lumOff val="80000"/>
                  </a:schemeClr>
                </a:solidFill>
                <a:latin typeface="+mn-lt"/>
                <a:ea typeface="Barlow Light"/>
                <a:cs typeface="Barlow Light"/>
                <a:sym typeface="Barlow Light"/>
              </a:rPr>
              <a:t> </a:t>
            </a:r>
            <a:r>
              <a:rPr lang="en-US" sz="1600" dirty="0" err="1" smtClean="0">
                <a:solidFill>
                  <a:schemeClr val="accent1">
                    <a:lumMod val="20000"/>
                    <a:lumOff val="80000"/>
                  </a:schemeClr>
                </a:solidFill>
                <a:latin typeface="+mn-lt"/>
                <a:ea typeface="Barlow Light"/>
                <a:cs typeface="Barlow Light"/>
                <a:sym typeface="Barlow Light"/>
              </a:rPr>
              <a:t>Alam</a:t>
            </a:r>
            <a:r>
              <a:rPr lang="en-US" sz="1600" dirty="0" smtClean="0">
                <a:solidFill>
                  <a:schemeClr val="accent1">
                    <a:lumMod val="20000"/>
                    <a:lumOff val="80000"/>
                  </a:schemeClr>
                </a:solidFill>
                <a:latin typeface="+mn-lt"/>
                <a:ea typeface="Barlow Light"/>
                <a:cs typeface="Barlow Light"/>
                <a:sym typeface="Barlow Light"/>
              </a:rPr>
              <a:t> </a:t>
            </a:r>
            <a:r>
              <a:rPr lang="en-US" sz="1600" dirty="0" err="1" smtClean="0">
                <a:solidFill>
                  <a:schemeClr val="accent1">
                    <a:lumMod val="20000"/>
                    <a:lumOff val="80000"/>
                  </a:schemeClr>
                </a:solidFill>
                <a:latin typeface="+mn-lt"/>
                <a:ea typeface="Barlow Light"/>
                <a:cs typeface="Barlow Light"/>
                <a:sym typeface="Barlow Light"/>
              </a:rPr>
              <a:t>Nayeem</a:t>
            </a:r>
            <a:r>
              <a:rPr lang="en-US" sz="1600" dirty="0" smtClean="0">
                <a:solidFill>
                  <a:schemeClr val="accent1">
                    <a:lumMod val="20000"/>
                    <a:lumOff val="80000"/>
                  </a:schemeClr>
                </a:solidFill>
                <a:latin typeface="+mn-lt"/>
                <a:ea typeface="Barlow Light"/>
                <a:cs typeface="Barlow Light"/>
                <a:sym typeface="Barlow Light"/>
              </a:rPr>
              <a:t> (18201035)</a:t>
            </a:r>
          </a:p>
          <a:p>
            <a:pPr marL="0" marR="0" lvl="0" indent="0" algn="l" defTabSz="914400" rtl="0" eaLnBrk="1" fontAlgn="auto" latinLnBrk="0" hangingPunct="1">
              <a:lnSpc>
                <a:spcPct val="110000"/>
              </a:lnSpc>
              <a:spcBef>
                <a:spcPts val="600"/>
              </a:spcBef>
              <a:spcAft>
                <a:spcPts val="0"/>
              </a:spcAft>
              <a:buClr>
                <a:schemeClr val="accent1"/>
              </a:buClr>
              <a:buSzPts val="1800"/>
              <a:buFont typeface="Barlow Light"/>
              <a:buNone/>
              <a:tabLst/>
              <a:defRPr/>
            </a:pPr>
            <a:r>
              <a:rPr kumimoji="0" lang="en-US" sz="1600" i="0" u="none" strike="noStrike" kern="0" cap="none" spc="0" normalizeH="0" baseline="0" noProof="0" dirty="0" smtClean="0">
                <a:ln>
                  <a:noFill/>
                </a:ln>
                <a:solidFill>
                  <a:schemeClr val="accent1">
                    <a:lumMod val="20000"/>
                    <a:lumOff val="80000"/>
                  </a:schemeClr>
                </a:solidFill>
                <a:effectLst/>
                <a:uLnTx/>
                <a:uFillTx/>
                <a:latin typeface="+mn-lt"/>
                <a:ea typeface="Barlow Light"/>
                <a:cs typeface="Barlow Light"/>
                <a:sym typeface="Barlow Light"/>
              </a:rPr>
              <a:t>Jasmine </a:t>
            </a:r>
            <a:r>
              <a:rPr kumimoji="0" lang="en-US" sz="1600" i="0" u="none" strike="noStrike" kern="0" cap="none" spc="0" normalizeH="0" baseline="0" noProof="0" dirty="0" err="1" smtClean="0">
                <a:ln>
                  <a:noFill/>
                </a:ln>
                <a:solidFill>
                  <a:schemeClr val="accent1">
                    <a:lumMod val="20000"/>
                    <a:lumOff val="80000"/>
                  </a:schemeClr>
                </a:solidFill>
                <a:effectLst/>
                <a:uLnTx/>
                <a:uFillTx/>
                <a:latin typeface="+mn-lt"/>
                <a:ea typeface="Barlow Light"/>
                <a:cs typeface="Barlow Light"/>
                <a:sym typeface="Barlow Light"/>
              </a:rPr>
              <a:t>Akter</a:t>
            </a:r>
            <a:r>
              <a:rPr kumimoji="0" lang="en-US" sz="1600" i="0" u="none" strike="noStrike" kern="0" cap="none" spc="0" normalizeH="0" baseline="0" noProof="0" dirty="0" smtClean="0">
                <a:ln>
                  <a:noFill/>
                </a:ln>
                <a:solidFill>
                  <a:schemeClr val="accent1">
                    <a:lumMod val="20000"/>
                    <a:lumOff val="80000"/>
                  </a:schemeClr>
                </a:solidFill>
                <a:effectLst/>
                <a:uLnTx/>
                <a:uFillTx/>
                <a:latin typeface="+mn-lt"/>
                <a:ea typeface="Barlow Light"/>
                <a:cs typeface="Barlow Light"/>
                <a:sym typeface="Barlow Light"/>
              </a:rPr>
              <a:t> (18201044)</a:t>
            </a:r>
          </a:p>
          <a:p>
            <a:pPr marL="0" marR="0" lvl="0" indent="0" algn="l" defTabSz="914400" rtl="0" eaLnBrk="1" fontAlgn="auto" latinLnBrk="0" hangingPunct="1">
              <a:lnSpc>
                <a:spcPct val="110000"/>
              </a:lnSpc>
              <a:spcBef>
                <a:spcPts val="600"/>
              </a:spcBef>
              <a:spcAft>
                <a:spcPts val="0"/>
              </a:spcAft>
              <a:buClr>
                <a:schemeClr val="accent1"/>
              </a:buClr>
              <a:buSzPts val="1800"/>
              <a:buFont typeface="Barlow Light"/>
              <a:buNone/>
              <a:tabLst/>
              <a:defRPr/>
            </a:pPr>
            <a:r>
              <a:rPr lang="en-US" sz="1600" dirty="0" err="1" smtClean="0">
                <a:solidFill>
                  <a:schemeClr val="accent1">
                    <a:lumMod val="20000"/>
                    <a:lumOff val="80000"/>
                  </a:schemeClr>
                </a:solidFill>
                <a:latin typeface="+mn-lt"/>
                <a:ea typeface="Barlow Light"/>
                <a:cs typeface="Barlow Light"/>
                <a:sym typeface="Barlow Light"/>
              </a:rPr>
              <a:t>Sanjida</a:t>
            </a:r>
            <a:r>
              <a:rPr lang="en-US" sz="1600" dirty="0" smtClean="0">
                <a:solidFill>
                  <a:schemeClr val="accent1">
                    <a:lumMod val="20000"/>
                    <a:lumOff val="80000"/>
                  </a:schemeClr>
                </a:solidFill>
                <a:latin typeface="+mn-lt"/>
                <a:ea typeface="Barlow Light"/>
                <a:cs typeface="Barlow Light"/>
                <a:sym typeface="Barlow Light"/>
              </a:rPr>
              <a:t> </a:t>
            </a:r>
            <a:r>
              <a:rPr lang="en-US" sz="1600" dirty="0" err="1" smtClean="0">
                <a:solidFill>
                  <a:schemeClr val="accent1">
                    <a:lumMod val="20000"/>
                    <a:lumOff val="80000"/>
                  </a:schemeClr>
                </a:solidFill>
                <a:latin typeface="+mn-lt"/>
                <a:ea typeface="Barlow Light"/>
                <a:cs typeface="Barlow Light"/>
                <a:sym typeface="Barlow Light"/>
              </a:rPr>
              <a:t>Shifa</a:t>
            </a:r>
            <a:r>
              <a:rPr lang="en-US" sz="1600" dirty="0" smtClean="0">
                <a:solidFill>
                  <a:schemeClr val="accent1">
                    <a:lumMod val="20000"/>
                    <a:lumOff val="80000"/>
                  </a:schemeClr>
                </a:solidFill>
                <a:latin typeface="+mn-lt"/>
                <a:ea typeface="Barlow Light"/>
                <a:cs typeface="Barlow Light"/>
                <a:sym typeface="Barlow Light"/>
              </a:rPr>
              <a:t> (17101101</a:t>
            </a:r>
            <a:r>
              <a:rPr lang="en-US" sz="1600" dirty="0" smtClean="0">
                <a:solidFill>
                  <a:schemeClr val="accent1">
                    <a:lumMod val="20000"/>
                    <a:lumOff val="80000"/>
                  </a:schemeClr>
                </a:solidFill>
                <a:latin typeface="+mn-lt"/>
                <a:ea typeface="Barlow Light"/>
                <a:cs typeface="Barlow Light"/>
                <a:sym typeface="Barlow Light"/>
              </a:rPr>
              <a:t>)</a:t>
            </a:r>
            <a:endParaRPr kumimoji="0" lang="en-US" sz="1600" i="0" u="none" strike="noStrike" kern="0" cap="none" spc="0" normalizeH="0" baseline="0" noProof="0" dirty="0" smtClean="0">
              <a:ln>
                <a:noFill/>
              </a:ln>
              <a:solidFill>
                <a:schemeClr val="accent1">
                  <a:lumMod val="20000"/>
                  <a:lumOff val="80000"/>
                </a:schemeClr>
              </a:solidFill>
              <a:effectLst/>
              <a:uLnTx/>
              <a:uFillTx/>
              <a:latin typeface="+mn-l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7"/>
          <p:cNvSpPr txBox="1">
            <a:spLocks noGrp="1"/>
          </p:cNvSpPr>
          <p:nvPr>
            <p:ph type="title"/>
          </p:nvPr>
        </p:nvSpPr>
        <p:spPr>
          <a:xfrm>
            <a:off x="0" y="514350"/>
            <a:ext cx="9144000" cy="492156"/>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3200" b="1" dirty="0">
                <a:solidFill>
                  <a:schemeClr val="tx1">
                    <a:lumMod val="95000"/>
                  </a:schemeClr>
                </a:solidFill>
                <a:latin typeface="+mn-lt"/>
                <a:ea typeface="Raleway Thin"/>
                <a:cs typeface="Raleway Thin"/>
                <a:sym typeface="Raleway Thin"/>
              </a:rPr>
              <a:t>Limitation Of Previous Work</a:t>
            </a:r>
            <a:endParaRPr sz="3200" b="1" dirty="0">
              <a:solidFill>
                <a:schemeClr val="tx1">
                  <a:lumMod val="95000"/>
                </a:schemeClr>
              </a:solidFill>
              <a:latin typeface="+mn-lt"/>
              <a:ea typeface="Raleway Thin"/>
              <a:cs typeface="Raleway Thin"/>
              <a:sym typeface="Raleway Thin"/>
            </a:endParaRPr>
          </a:p>
        </p:txBody>
      </p:sp>
      <p:sp>
        <p:nvSpPr>
          <p:cNvPr id="129" name="Google Shape;129;p47"/>
          <p:cNvSpPr txBox="1">
            <a:spLocks noGrp="1"/>
          </p:cNvSpPr>
          <p:nvPr>
            <p:ph type="body" idx="1"/>
          </p:nvPr>
        </p:nvSpPr>
        <p:spPr>
          <a:xfrm>
            <a:off x="657395" y="1225822"/>
            <a:ext cx="7648405" cy="3479528"/>
          </a:xfrm>
          <a:prstGeom prst="rect">
            <a:avLst/>
          </a:prstGeom>
          <a:noFill/>
          <a:ln>
            <a:noFill/>
          </a:ln>
        </p:spPr>
        <p:txBody>
          <a:bodyPr spcFirstLastPara="1" wrap="square" lIns="0" tIns="0" rIns="0" bIns="0" anchor="t" anchorCtr="0">
            <a:noAutofit/>
          </a:bodyPr>
          <a:lstStyle/>
          <a:p>
            <a:pPr marL="457200" lvl="0" indent="-342900" algn="l" rtl="0">
              <a:lnSpc>
                <a:spcPct val="110000"/>
              </a:lnSpc>
              <a:spcBef>
                <a:spcPts val="600"/>
              </a:spcBef>
              <a:spcAft>
                <a:spcPts val="0"/>
              </a:spcAft>
              <a:buClr>
                <a:schemeClr val="tx1"/>
              </a:buClr>
              <a:buSzPts val="1800"/>
              <a:buChar char="▸"/>
            </a:pPr>
            <a:r>
              <a:rPr lang="en-US" dirty="0"/>
              <a:t>Most of cloud-based meeting application are not completely free. </a:t>
            </a:r>
            <a:endParaRPr lang="en-US" dirty="0" smtClean="0"/>
          </a:p>
          <a:p>
            <a:pPr marL="457200" lvl="0" indent="-342900" algn="l" rtl="0">
              <a:lnSpc>
                <a:spcPct val="110000"/>
              </a:lnSpc>
              <a:spcBef>
                <a:spcPts val="600"/>
              </a:spcBef>
              <a:spcAft>
                <a:spcPts val="0"/>
              </a:spcAft>
              <a:buClr>
                <a:schemeClr val="tx1"/>
              </a:buClr>
              <a:buSzPts val="1800"/>
              <a:buChar char="▸"/>
            </a:pPr>
            <a:endParaRPr dirty="0"/>
          </a:p>
          <a:p>
            <a:pPr marL="457200" lvl="0" indent="-342900" algn="l" rtl="0">
              <a:lnSpc>
                <a:spcPct val="110000"/>
              </a:lnSpc>
              <a:spcBef>
                <a:spcPts val="600"/>
              </a:spcBef>
              <a:spcAft>
                <a:spcPts val="0"/>
              </a:spcAft>
              <a:buClr>
                <a:schemeClr val="tx1"/>
              </a:buClr>
              <a:buSzPts val="1800"/>
              <a:buChar char="▸"/>
            </a:pPr>
            <a:r>
              <a:rPr lang="en-US" dirty="0"/>
              <a:t>There are some limitation on existing meeting platform. Examples: </a:t>
            </a:r>
            <a:endParaRPr dirty="0"/>
          </a:p>
          <a:p>
            <a:pPr marL="1427163" lvl="0" indent="-114300" algn="l" rtl="0">
              <a:lnSpc>
                <a:spcPct val="110000"/>
              </a:lnSpc>
              <a:spcBef>
                <a:spcPts val="600"/>
              </a:spcBef>
              <a:spcAft>
                <a:spcPts val="0"/>
              </a:spcAft>
              <a:buClr>
                <a:schemeClr val="tx1"/>
              </a:buClr>
              <a:buSzPts val="1800"/>
              <a:buChar char="▸"/>
            </a:pPr>
            <a:r>
              <a:rPr lang="en-US" dirty="0"/>
              <a:t>Limited time meeting duration  </a:t>
            </a:r>
            <a:endParaRPr dirty="0"/>
          </a:p>
          <a:p>
            <a:pPr marL="1427163" lvl="0" indent="-114300" algn="l" rtl="0">
              <a:lnSpc>
                <a:spcPct val="110000"/>
              </a:lnSpc>
              <a:spcBef>
                <a:spcPts val="600"/>
              </a:spcBef>
              <a:spcAft>
                <a:spcPts val="0"/>
              </a:spcAft>
              <a:buClr>
                <a:schemeClr val="tx1"/>
              </a:buClr>
              <a:buSzPts val="1800"/>
              <a:buChar char="▸"/>
            </a:pPr>
            <a:r>
              <a:rPr lang="en-US" dirty="0"/>
              <a:t>Limited number of participants </a:t>
            </a:r>
            <a:endParaRPr lang="en-US" dirty="0" smtClean="0"/>
          </a:p>
          <a:p>
            <a:pPr marL="1427163" lvl="0" indent="-114300" algn="l" rtl="0">
              <a:lnSpc>
                <a:spcPct val="110000"/>
              </a:lnSpc>
              <a:spcBef>
                <a:spcPts val="600"/>
              </a:spcBef>
              <a:spcAft>
                <a:spcPts val="0"/>
              </a:spcAft>
              <a:buClr>
                <a:schemeClr val="tx1"/>
              </a:buClr>
              <a:buSzPts val="1800"/>
              <a:buChar char="▸"/>
            </a:pPr>
            <a:endParaRPr dirty="0"/>
          </a:p>
          <a:p>
            <a:pPr marL="457200" lvl="0" indent="-342900" algn="l" rtl="0">
              <a:lnSpc>
                <a:spcPct val="110000"/>
              </a:lnSpc>
              <a:spcBef>
                <a:spcPts val="600"/>
              </a:spcBef>
              <a:spcAft>
                <a:spcPts val="0"/>
              </a:spcAft>
              <a:buClr>
                <a:schemeClr val="tx1"/>
              </a:buClr>
              <a:buSzPts val="1800"/>
              <a:buChar char="▸"/>
            </a:pPr>
            <a:r>
              <a:rPr lang="en-US" dirty="0"/>
              <a:t>Required their own service </a:t>
            </a:r>
            <a:r>
              <a:rPr lang="en-US" dirty="0" smtClean="0"/>
              <a:t>accounts</a:t>
            </a:r>
          </a:p>
          <a:p>
            <a:pPr marL="457200" lvl="0" indent="-342900" algn="l" rtl="0">
              <a:lnSpc>
                <a:spcPct val="110000"/>
              </a:lnSpc>
              <a:spcBef>
                <a:spcPts val="600"/>
              </a:spcBef>
              <a:spcAft>
                <a:spcPts val="0"/>
              </a:spcAft>
              <a:buClr>
                <a:schemeClr val="tx1"/>
              </a:buClr>
              <a:buSzPts val="1800"/>
              <a:buChar char="▸"/>
            </a:pPr>
            <a:endParaRPr dirty="0"/>
          </a:p>
          <a:p>
            <a:pPr marL="457200" lvl="0" indent="-342900" algn="l" rtl="0">
              <a:lnSpc>
                <a:spcPct val="110000"/>
              </a:lnSpc>
              <a:spcBef>
                <a:spcPts val="600"/>
              </a:spcBef>
              <a:spcAft>
                <a:spcPts val="0"/>
              </a:spcAft>
              <a:buClr>
                <a:schemeClr val="tx1"/>
              </a:buClr>
              <a:buSzPts val="1800"/>
              <a:buChar char="▸"/>
            </a:pPr>
            <a:r>
              <a:rPr lang="en-US" dirty="0"/>
              <a:t>No Full HD </a:t>
            </a:r>
            <a:r>
              <a:rPr lang="en-US" dirty="0" smtClean="0"/>
              <a:t>streaming</a:t>
            </a:r>
            <a:endParaRPr dirty="0"/>
          </a:p>
        </p:txBody>
      </p:sp>
      <p:sp>
        <p:nvSpPr>
          <p:cNvPr id="130" name="Google Shape;130;p47"/>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8"/>
          <p:cNvSpPr txBox="1">
            <a:spLocks noGrp="1"/>
          </p:cNvSpPr>
          <p:nvPr>
            <p:ph type="title"/>
          </p:nvPr>
        </p:nvSpPr>
        <p:spPr>
          <a:xfrm>
            <a:off x="0" y="319850"/>
            <a:ext cx="9144000" cy="42310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3200" b="1" dirty="0">
                <a:solidFill>
                  <a:schemeClr val="tx1">
                    <a:lumMod val="95000"/>
                  </a:schemeClr>
                </a:solidFill>
                <a:latin typeface="+mn-lt"/>
              </a:rPr>
              <a:t>Our Proposed </a:t>
            </a:r>
            <a:r>
              <a:rPr lang="en-US" sz="3200" b="1" dirty="0" smtClean="0">
                <a:solidFill>
                  <a:schemeClr val="tx1">
                    <a:lumMod val="95000"/>
                  </a:schemeClr>
                </a:solidFill>
                <a:latin typeface="+mn-lt"/>
              </a:rPr>
              <a:t>Solution</a:t>
            </a:r>
            <a:endParaRPr sz="3200" dirty="0">
              <a:solidFill>
                <a:schemeClr val="tx1">
                  <a:lumMod val="95000"/>
                </a:schemeClr>
              </a:solidFill>
              <a:latin typeface="+mn-lt"/>
            </a:endParaRPr>
          </a:p>
        </p:txBody>
      </p:sp>
      <p:sp>
        <p:nvSpPr>
          <p:cNvPr id="136" name="Google Shape;136;p48"/>
          <p:cNvSpPr txBox="1">
            <a:spLocks noGrp="1"/>
          </p:cNvSpPr>
          <p:nvPr>
            <p:ph type="body" idx="1"/>
          </p:nvPr>
        </p:nvSpPr>
        <p:spPr>
          <a:xfrm>
            <a:off x="471487" y="951262"/>
            <a:ext cx="4879181" cy="3754088"/>
          </a:xfrm>
          <a:prstGeom prst="rect">
            <a:avLst/>
          </a:prstGeom>
          <a:noFill/>
          <a:ln>
            <a:noFill/>
          </a:ln>
        </p:spPr>
        <p:txBody>
          <a:bodyPr spcFirstLastPara="1" wrap="square" lIns="0" tIns="0" rIns="0" bIns="0" anchor="t" anchorCtr="0">
            <a:noAutofit/>
          </a:bodyPr>
          <a:lstStyle/>
          <a:p>
            <a:pPr marL="457200" lvl="0" indent="-342900" algn="l" rtl="0">
              <a:lnSpc>
                <a:spcPct val="110000"/>
              </a:lnSpc>
              <a:spcBef>
                <a:spcPts val="600"/>
              </a:spcBef>
              <a:spcAft>
                <a:spcPts val="0"/>
              </a:spcAft>
              <a:buClr>
                <a:schemeClr val="tx1"/>
              </a:buClr>
              <a:buSzPts val="1800"/>
              <a:buChar char="▸"/>
            </a:pPr>
            <a:r>
              <a:rPr lang="en-US" sz="1600" dirty="0"/>
              <a:t>A complete free open-source meeting app</a:t>
            </a:r>
            <a:endParaRPr sz="1600" dirty="0"/>
          </a:p>
          <a:p>
            <a:pPr marL="457200" lvl="0" indent="-342900" algn="l" rtl="0">
              <a:lnSpc>
                <a:spcPct val="110000"/>
              </a:lnSpc>
              <a:spcBef>
                <a:spcPts val="600"/>
              </a:spcBef>
              <a:spcAft>
                <a:spcPts val="0"/>
              </a:spcAft>
              <a:buClr>
                <a:schemeClr val="tx1"/>
              </a:buClr>
              <a:buSzPts val="1800"/>
              <a:buChar char="▸"/>
            </a:pPr>
            <a:r>
              <a:rPr lang="en-US" sz="1600" dirty="0"/>
              <a:t>Unlimited number of meetings</a:t>
            </a:r>
            <a:endParaRPr sz="1600" dirty="0"/>
          </a:p>
          <a:p>
            <a:pPr marL="457200" lvl="0" indent="-342900" algn="l" rtl="0">
              <a:lnSpc>
                <a:spcPct val="110000"/>
              </a:lnSpc>
              <a:spcBef>
                <a:spcPts val="600"/>
              </a:spcBef>
              <a:spcAft>
                <a:spcPts val="0"/>
              </a:spcAft>
              <a:buClr>
                <a:schemeClr val="tx1"/>
              </a:buClr>
              <a:buSzPts val="1800"/>
              <a:buChar char="▸"/>
            </a:pPr>
            <a:r>
              <a:rPr lang="en-US" sz="1600" dirty="0"/>
              <a:t>Unlimited duration </a:t>
            </a:r>
            <a:endParaRPr sz="1600" dirty="0"/>
          </a:p>
          <a:p>
            <a:pPr marL="457200" lvl="0" indent="-342900" algn="l" rtl="0">
              <a:lnSpc>
                <a:spcPct val="110000"/>
              </a:lnSpc>
              <a:spcBef>
                <a:spcPts val="600"/>
              </a:spcBef>
              <a:spcAft>
                <a:spcPts val="0"/>
              </a:spcAft>
              <a:buClr>
                <a:schemeClr val="tx1"/>
              </a:buClr>
              <a:buSzPts val="1800"/>
              <a:buChar char="▸"/>
            </a:pPr>
            <a:r>
              <a:rPr lang="en-US" sz="1600" dirty="0"/>
              <a:t>Compatible across devices</a:t>
            </a:r>
            <a:endParaRPr sz="1600" dirty="0"/>
          </a:p>
          <a:p>
            <a:pPr marL="457200" lvl="0" indent="-342900" algn="l" rtl="0">
              <a:lnSpc>
                <a:spcPct val="110000"/>
              </a:lnSpc>
              <a:spcBef>
                <a:spcPts val="600"/>
              </a:spcBef>
              <a:spcAft>
                <a:spcPts val="0"/>
              </a:spcAft>
              <a:buClr>
                <a:schemeClr val="tx1"/>
              </a:buClr>
              <a:buSzPts val="1800"/>
              <a:buChar char="▸"/>
            </a:pPr>
            <a:r>
              <a:rPr lang="en-US" sz="1600" dirty="0"/>
              <a:t>Video and audio preview screen</a:t>
            </a:r>
            <a:endParaRPr sz="1600" dirty="0"/>
          </a:p>
          <a:p>
            <a:pPr marL="457200" lvl="0" indent="-342900" algn="l" rtl="0">
              <a:lnSpc>
                <a:spcPct val="110000"/>
              </a:lnSpc>
              <a:spcBef>
                <a:spcPts val="600"/>
              </a:spcBef>
              <a:spcAft>
                <a:spcPts val="0"/>
              </a:spcAft>
              <a:buClr>
                <a:schemeClr val="tx1"/>
              </a:buClr>
              <a:buSzPts val="1800"/>
              <a:buChar char="▸"/>
            </a:pPr>
            <a:r>
              <a:rPr lang="en-US" sz="1600" dirty="0"/>
              <a:t>Controls for meeting hosts</a:t>
            </a:r>
            <a:endParaRPr sz="1600" dirty="0"/>
          </a:p>
          <a:p>
            <a:pPr marL="457200" lvl="0" indent="-342900" algn="l" rtl="0">
              <a:lnSpc>
                <a:spcPct val="110000"/>
              </a:lnSpc>
              <a:spcBef>
                <a:spcPts val="600"/>
              </a:spcBef>
              <a:spcAft>
                <a:spcPts val="0"/>
              </a:spcAft>
              <a:buClr>
                <a:schemeClr val="tx1"/>
              </a:buClr>
              <a:buSzPts val="1800"/>
              <a:buChar char="▸"/>
            </a:pPr>
            <a:r>
              <a:rPr lang="en-US" sz="1600" dirty="0"/>
              <a:t>Screen sharing with participants</a:t>
            </a:r>
            <a:endParaRPr sz="1600" dirty="0"/>
          </a:p>
          <a:p>
            <a:pPr marL="457200" lvl="0" indent="-342900" algn="l" rtl="0">
              <a:lnSpc>
                <a:spcPct val="110000"/>
              </a:lnSpc>
              <a:spcBef>
                <a:spcPts val="600"/>
              </a:spcBef>
              <a:spcAft>
                <a:spcPts val="0"/>
              </a:spcAft>
              <a:buClr>
                <a:schemeClr val="tx1"/>
              </a:buClr>
              <a:buSzPts val="1800"/>
              <a:buChar char="▸"/>
            </a:pPr>
            <a:r>
              <a:rPr lang="en-US" sz="1600" dirty="0"/>
              <a:t>Messaging with participants</a:t>
            </a:r>
            <a:endParaRPr sz="1600" dirty="0"/>
          </a:p>
          <a:p>
            <a:pPr marL="457200" lvl="0" indent="-342900" algn="l" rtl="0">
              <a:lnSpc>
                <a:spcPct val="110000"/>
              </a:lnSpc>
              <a:spcBef>
                <a:spcPts val="600"/>
              </a:spcBef>
              <a:spcAft>
                <a:spcPts val="0"/>
              </a:spcAft>
              <a:buClr>
                <a:schemeClr val="tx1"/>
              </a:buClr>
              <a:buSzPts val="1800"/>
              <a:buChar char="▸"/>
            </a:pPr>
            <a:r>
              <a:rPr lang="en-US" sz="1600" dirty="0"/>
              <a:t>Instant file sharing with participants</a:t>
            </a:r>
            <a:endParaRPr sz="1600" dirty="0"/>
          </a:p>
          <a:p>
            <a:pPr marL="457200" lvl="0" indent="-342900" algn="l" rtl="0">
              <a:lnSpc>
                <a:spcPct val="110000"/>
              </a:lnSpc>
              <a:spcBef>
                <a:spcPts val="600"/>
              </a:spcBef>
              <a:spcAft>
                <a:spcPts val="0"/>
              </a:spcAft>
              <a:buClr>
                <a:schemeClr val="tx1"/>
              </a:buClr>
              <a:buSzPts val="1800"/>
              <a:buChar char="▸"/>
            </a:pPr>
            <a:r>
              <a:rPr lang="en-US" sz="1600" dirty="0"/>
              <a:t>Full </a:t>
            </a:r>
            <a:r>
              <a:rPr lang="en-US" sz="1600" dirty="0" smtClean="0"/>
              <a:t>HD </a:t>
            </a:r>
            <a:r>
              <a:rPr lang="en-US" sz="1600" dirty="0"/>
              <a:t>screen sharing supported </a:t>
            </a:r>
            <a:endParaRPr sz="1600" dirty="0"/>
          </a:p>
          <a:p>
            <a:pPr marL="457200" lvl="0" indent="-342900" algn="l" rtl="0">
              <a:lnSpc>
                <a:spcPct val="110000"/>
              </a:lnSpc>
              <a:spcBef>
                <a:spcPts val="600"/>
              </a:spcBef>
              <a:spcAft>
                <a:spcPts val="0"/>
              </a:spcAft>
              <a:buClr>
                <a:schemeClr val="tx1"/>
              </a:buClr>
              <a:buSzPts val="1800"/>
              <a:buChar char="▸"/>
            </a:pPr>
            <a:r>
              <a:rPr lang="en-US" sz="1600" dirty="0"/>
              <a:t>And More</a:t>
            </a:r>
            <a:r>
              <a:rPr lang="en-US" sz="1600" dirty="0" smtClean="0"/>
              <a:t>.</a:t>
            </a:r>
            <a:endParaRPr sz="1600" dirty="0"/>
          </a:p>
        </p:txBody>
      </p:sp>
      <p:sp>
        <p:nvSpPr>
          <p:cNvPr id="137" name="Google Shape;137;p48"/>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pic>
        <p:nvPicPr>
          <p:cNvPr id="138" name="Google Shape;138;p48" descr="A picture containing toy, doll, vector graphics&#10;&#10;Description automatically generated"/>
          <p:cNvPicPr preferRelativeResize="0"/>
          <p:nvPr/>
        </p:nvPicPr>
        <p:blipFill rotWithShape="1">
          <a:blip r:embed="rId3">
            <a:alphaModFix/>
          </a:blip>
          <a:srcRect/>
          <a:stretch/>
        </p:blipFill>
        <p:spPr>
          <a:xfrm>
            <a:off x="5757862" y="1352550"/>
            <a:ext cx="2728913" cy="272891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0"/>
          <p:cNvSpPr txBox="1">
            <a:spLocks noGrp="1"/>
          </p:cNvSpPr>
          <p:nvPr>
            <p:ph type="title"/>
          </p:nvPr>
        </p:nvSpPr>
        <p:spPr>
          <a:xfrm>
            <a:off x="0" y="514350"/>
            <a:ext cx="9144000" cy="52959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3200" b="1" dirty="0">
                <a:solidFill>
                  <a:schemeClr val="tx1">
                    <a:lumMod val="95000"/>
                  </a:schemeClr>
                </a:solidFill>
                <a:latin typeface="+mn-lt"/>
              </a:rPr>
              <a:t>Legal </a:t>
            </a:r>
            <a:r>
              <a:rPr lang="en-US" sz="3200" b="1" dirty="0" smtClean="0">
                <a:solidFill>
                  <a:schemeClr val="tx1">
                    <a:lumMod val="95000"/>
                  </a:schemeClr>
                </a:solidFill>
                <a:latin typeface="+mn-lt"/>
              </a:rPr>
              <a:t>Issues</a:t>
            </a:r>
            <a:endParaRPr sz="3200" b="1" dirty="0">
              <a:solidFill>
                <a:schemeClr val="tx1">
                  <a:lumMod val="95000"/>
                </a:schemeClr>
              </a:solidFill>
              <a:latin typeface="+mn-lt"/>
            </a:endParaRPr>
          </a:p>
        </p:txBody>
      </p:sp>
      <p:sp>
        <p:nvSpPr>
          <p:cNvPr id="158" name="Google Shape;158;p50"/>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
        <p:nvSpPr>
          <p:cNvPr id="159" name="Google Shape;159;p50"/>
          <p:cNvSpPr txBox="1"/>
          <p:nvPr/>
        </p:nvSpPr>
        <p:spPr>
          <a:xfrm>
            <a:off x="609600" y="1428750"/>
            <a:ext cx="5205011" cy="2585283"/>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tx1"/>
              </a:buClr>
              <a:buSzPts val="1600"/>
              <a:buFont typeface="Wingdings" pitchFamily="2" charset="2"/>
              <a:buChar char="Ø"/>
            </a:pPr>
            <a:r>
              <a:rPr lang="en-US" sz="1800" b="0" i="0" u="none" strike="noStrike" cap="none" dirty="0">
                <a:solidFill>
                  <a:schemeClr val="tx1"/>
                </a:solidFill>
                <a:latin typeface="+mn-lt"/>
                <a:ea typeface="Barlow Light"/>
                <a:cs typeface="Barlow Light"/>
                <a:sym typeface="Barlow Light"/>
              </a:rPr>
              <a:t>We will ensure data privacy of our every user, only authorized users can access his own </a:t>
            </a:r>
            <a:r>
              <a:rPr lang="en-US" sz="1800" b="0" i="0" u="none" strike="noStrike" cap="none" dirty="0" smtClean="0">
                <a:solidFill>
                  <a:schemeClr val="tx1"/>
                </a:solidFill>
                <a:latin typeface="+mn-lt"/>
                <a:ea typeface="Barlow Light"/>
                <a:cs typeface="Barlow Light"/>
                <a:sym typeface="Barlow Light"/>
              </a:rPr>
              <a:t>data, no </a:t>
            </a:r>
            <a:r>
              <a:rPr lang="en-US" sz="1800" b="0" i="0" u="none" strike="noStrike" cap="none" dirty="0">
                <a:solidFill>
                  <a:schemeClr val="tx1"/>
                </a:solidFill>
                <a:latin typeface="+mn-lt"/>
                <a:ea typeface="Barlow Light"/>
                <a:cs typeface="Barlow Light"/>
                <a:sym typeface="Barlow Light"/>
              </a:rPr>
              <a:t>data from our web application will be leaked or sold to third party applications.</a:t>
            </a:r>
            <a:endParaRPr sz="1800" dirty="0">
              <a:solidFill>
                <a:schemeClr val="tx1"/>
              </a:solidFill>
              <a:latin typeface="+mn-lt"/>
            </a:endParaRPr>
          </a:p>
          <a:p>
            <a:pPr marL="285750" marR="0" lvl="0" indent="-184150" algn="just" rtl="0">
              <a:lnSpc>
                <a:spcPct val="100000"/>
              </a:lnSpc>
              <a:spcBef>
                <a:spcPts val="0"/>
              </a:spcBef>
              <a:spcAft>
                <a:spcPts val="0"/>
              </a:spcAft>
              <a:buClr>
                <a:schemeClr val="tx1"/>
              </a:buClr>
              <a:buSzPts val="1600"/>
              <a:buFont typeface="Wingdings" pitchFamily="2" charset="2"/>
              <a:buChar char="Ø"/>
            </a:pPr>
            <a:endParaRPr sz="1800" b="0" i="0" u="none" strike="noStrike" cap="none" dirty="0">
              <a:solidFill>
                <a:schemeClr val="tx1"/>
              </a:solidFill>
              <a:latin typeface="+mn-lt"/>
              <a:ea typeface="Barlow Light"/>
              <a:cs typeface="Barlow Light"/>
              <a:sym typeface="Barlow Light"/>
            </a:endParaRPr>
          </a:p>
          <a:p>
            <a:pPr marL="285750" marR="0" lvl="0" indent="-285750" algn="just" rtl="0">
              <a:lnSpc>
                <a:spcPct val="100000"/>
              </a:lnSpc>
              <a:spcBef>
                <a:spcPts val="0"/>
              </a:spcBef>
              <a:spcAft>
                <a:spcPts val="0"/>
              </a:spcAft>
              <a:buClr>
                <a:schemeClr val="tx1"/>
              </a:buClr>
              <a:buSzPts val="1600"/>
              <a:buFont typeface="Wingdings" pitchFamily="2" charset="2"/>
              <a:buChar char="Ø"/>
            </a:pPr>
            <a:r>
              <a:rPr lang="en-US" sz="1800" b="0" i="0" u="none" strike="noStrike" cap="none" dirty="0">
                <a:solidFill>
                  <a:schemeClr val="tx1"/>
                </a:solidFill>
                <a:latin typeface="+mn-lt"/>
                <a:ea typeface="Barlow Light"/>
                <a:cs typeface="Barlow Light"/>
                <a:sym typeface="Barlow Light"/>
              </a:rPr>
              <a:t>We will develop our application according to Digital Security Laws of Bangladesh. So, our cloud meeting application will be completely legal for anyone to use freely. </a:t>
            </a:r>
            <a:endParaRPr sz="1800" b="1" i="0" u="none" strike="noStrike" cap="none" dirty="0">
              <a:solidFill>
                <a:schemeClr val="tx1"/>
              </a:solidFill>
              <a:latin typeface="+mn-lt"/>
              <a:ea typeface="Barlow Light"/>
              <a:cs typeface="Barlow Light"/>
              <a:sym typeface="Barlow Light"/>
            </a:endParaRPr>
          </a:p>
        </p:txBody>
      </p:sp>
      <p:pic>
        <p:nvPicPr>
          <p:cNvPr id="160" name="Google Shape;160;p50"/>
          <p:cNvPicPr preferRelativeResize="0"/>
          <p:nvPr/>
        </p:nvPicPr>
        <p:blipFill rotWithShape="1">
          <a:blip r:embed="rId3">
            <a:alphaModFix/>
          </a:blip>
          <a:srcRect/>
          <a:stretch/>
        </p:blipFill>
        <p:spPr>
          <a:xfrm>
            <a:off x="6477000" y="1599490"/>
            <a:ext cx="2039060" cy="203906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9"/>
          <p:cNvSpPr txBox="1">
            <a:spLocks noGrp="1"/>
          </p:cNvSpPr>
          <p:nvPr>
            <p:ph type="title"/>
          </p:nvPr>
        </p:nvSpPr>
        <p:spPr>
          <a:xfrm>
            <a:off x="1" y="514350"/>
            <a:ext cx="9144000" cy="533400"/>
          </a:xfrm>
          <a:prstGeom prst="rect">
            <a:avLst/>
          </a:prstGeom>
          <a:noFill/>
          <a:ln>
            <a:noFill/>
          </a:ln>
        </p:spPr>
        <p:txBody>
          <a:bodyPr spcFirstLastPara="1" wrap="square" lIns="0" tIns="0" rIns="0" bIns="0" anchor="t" anchorCtr="0">
            <a:noAutofit/>
          </a:bodyPr>
          <a:lstStyle/>
          <a:p>
            <a:pPr lvl="0" algn="ctr"/>
            <a:r>
              <a:rPr lang="en-US" sz="3200" b="1" dirty="0">
                <a:solidFill>
                  <a:schemeClr val="tx1">
                    <a:lumMod val="95000"/>
                  </a:schemeClr>
                </a:solidFill>
                <a:latin typeface="+mn-lt"/>
              </a:rPr>
              <a:t>Health </a:t>
            </a:r>
            <a:r>
              <a:rPr lang="en-US" sz="3200" b="1" dirty="0" smtClean="0">
                <a:solidFill>
                  <a:schemeClr val="tx1">
                    <a:lumMod val="95000"/>
                  </a:schemeClr>
                </a:solidFill>
                <a:latin typeface="+mn-lt"/>
              </a:rPr>
              <a:t>and Safety Issues</a:t>
            </a:r>
            <a:endParaRPr sz="3200" b="1" dirty="0">
              <a:solidFill>
                <a:schemeClr val="tx1">
                  <a:lumMod val="95000"/>
                </a:schemeClr>
              </a:solidFill>
              <a:latin typeface="+mn-lt"/>
            </a:endParaRPr>
          </a:p>
        </p:txBody>
      </p:sp>
      <p:sp>
        <p:nvSpPr>
          <p:cNvPr id="144" name="Google Shape;144;p49"/>
          <p:cNvSpPr txBox="1">
            <a:spLocks noGrp="1"/>
          </p:cNvSpPr>
          <p:nvPr>
            <p:ph type="sldNum" idx="12"/>
          </p:nvPr>
        </p:nvSpPr>
        <p:spPr>
          <a:xfrm>
            <a:off x="10356381" y="4229556"/>
            <a:ext cx="328617" cy="226407"/>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1200"/>
              <a:buNone/>
            </a:pPr>
            <a:fld id="{00000000-1234-1234-1234-123412341234}" type="slidenum">
              <a:rPr lang="en-US" sz="1000" b="1"/>
              <a:pPr marL="0" lvl="0" indent="0" algn="ctr" rtl="0">
                <a:lnSpc>
                  <a:spcPct val="100000"/>
                </a:lnSpc>
                <a:spcBef>
                  <a:spcPts val="0"/>
                </a:spcBef>
                <a:spcAft>
                  <a:spcPts val="0"/>
                </a:spcAft>
                <a:buSzPts val="1200"/>
                <a:buNone/>
              </a:pPr>
              <a:t>13</a:t>
            </a:fld>
            <a:endParaRPr sz="1000" b="1"/>
          </a:p>
        </p:txBody>
      </p:sp>
      <p:sp>
        <p:nvSpPr>
          <p:cNvPr id="145" name="Google Shape;145;p49"/>
          <p:cNvSpPr txBox="1"/>
          <p:nvPr/>
        </p:nvSpPr>
        <p:spPr>
          <a:xfrm>
            <a:off x="745331" y="1352550"/>
            <a:ext cx="7636669" cy="2308284"/>
          </a:xfrm>
          <a:prstGeom prst="rect">
            <a:avLst/>
          </a:prstGeom>
          <a:noFill/>
          <a:ln>
            <a:noFill/>
          </a:ln>
        </p:spPr>
        <p:txBody>
          <a:bodyPr spcFirstLastPara="1" wrap="square" lIns="91425" tIns="45700" rIns="91425" bIns="45700" anchor="t" anchorCtr="0">
            <a:spAutoFit/>
          </a:bodyPr>
          <a:lstStyle/>
          <a:p>
            <a:pPr marL="285750" marR="0" lvl="0" indent="-171450" algn="just" rtl="0">
              <a:lnSpc>
                <a:spcPct val="100000"/>
              </a:lnSpc>
              <a:spcBef>
                <a:spcPts val="0"/>
              </a:spcBef>
              <a:spcAft>
                <a:spcPts val="0"/>
              </a:spcAft>
              <a:buClr>
                <a:schemeClr val="tx1"/>
              </a:buClr>
              <a:buSzPts val="1800"/>
              <a:buFont typeface="Wingdings" pitchFamily="2" charset="2"/>
              <a:buChar char="Ø"/>
            </a:pPr>
            <a:endParaRPr sz="1800" b="0" i="0" u="none" strike="noStrike" cap="none" dirty="0">
              <a:solidFill>
                <a:schemeClr val="tx1"/>
              </a:solidFill>
              <a:latin typeface="+mn-lt"/>
              <a:ea typeface="Barlow Light"/>
              <a:cs typeface="Barlow Light"/>
              <a:sym typeface="Barlow Light"/>
            </a:endParaRPr>
          </a:p>
          <a:p>
            <a:pPr marL="285750" marR="0" lvl="0" indent="-285750" algn="just" rtl="0">
              <a:lnSpc>
                <a:spcPct val="100000"/>
              </a:lnSpc>
              <a:spcBef>
                <a:spcPts val="0"/>
              </a:spcBef>
              <a:spcAft>
                <a:spcPts val="0"/>
              </a:spcAft>
              <a:buClr>
                <a:schemeClr val="tx1"/>
              </a:buClr>
              <a:buSzPts val="1800"/>
              <a:buFont typeface="Wingdings" pitchFamily="2" charset="2"/>
              <a:buChar char="Ø"/>
            </a:pPr>
            <a:r>
              <a:rPr lang="en-US" sz="1800" b="0" i="0" u="none" strike="noStrike" cap="none" dirty="0">
                <a:solidFill>
                  <a:schemeClr val="tx1"/>
                </a:solidFill>
                <a:latin typeface="+mn-lt"/>
                <a:ea typeface="Barlow Light"/>
                <a:cs typeface="Barlow Light"/>
                <a:sym typeface="Barlow Light"/>
              </a:rPr>
              <a:t>In </a:t>
            </a:r>
            <a:r>
              <a:rPr lang="en-US" sz="1800" b="0" i="0" u="none" strike="noStrike" cap="none" dirty="0" err="1" smtClean="0">
                <a:solidFill>
                  <a:schemeClr val="tx1"/>
                </a:solidFill>
                <a:latin typeface="+mn-lt"/>
                <a:ea typeface="Barlow Light"/>
                <a:cs typeface="Barlow Light"/>
                <a:sym typeface="Barlow Light"/>
              </a:rPr>
              <a:t>covid</a:t>
            </a:r>
            <a:r>
              <a:rPr lang="en-US" sz="1800" b="0" i="0" u="none" strike="noStrike" cap="none" dirty="0" smtClean="0">
                <a:solidFill>
                  <a:schemeClr val="tx1"/>
                </a:solidFill>
                <a:latin typeface="+mn-lt"/>
                <a:ea typeface="Barlow Light"/>
                <a:cs typeface="Barlow Light"/>
                <a:sym typeface="Barlow Light"/>
              </a:rPr>
              <a:t> </a:t>
            </a:r>
            <a:r>
              <a:rPr lang="en-US" sz="1800" b="0" i="0" u="none" strike="noStrike" cap="none" dirty="0">
                <a:solidFill>
                  <a:schemeClr val="tx1"/>
                </a:solidFill>
                <a:latin typeface="+mn-lt"/>
                <a:ea typeface="Barlow Light"/>
                <a:cs typeface="Barlow Light"/>
                <a:sym typeface="Barlow Light"/>
              </a:rPr>
              <a:t>or any other pandemic situation, By using our platform peoples can communicate with others and still can maintain social distance. </a:t>
            </a:r>
            <a:endParaRPr lang="en-US" sz="1800" b="0" i="0" u="none" strike="noStrike" cap="none" dirty="0" smtClean="0">
              <a:solidFill>
                <a:schemeClr val="tx1"/>
              </a:solidFill>
              <a:latin typeface="+mn-lt"/>
              <a:ea typeface="Barlow Light"/>
              <a:cs typeface="Barlow Light"/>
              <a:sym typeface="Barlow Light"/>
            </a:endParaRPr>
          </a:p>
          <a:p>
            <a:pPr marL="285750" marR="0" lvl="0" indent="-285750" algn="just" rtl="0">
              <a:lnSpc>
                <a:spcPct val="100000"/>
              </a:lnSpc>
              <a:spcBef>
                <a:spcPts val="0"/>
              </a:spcBef>
              <a:spcAft>
                <a:spcPts val="0"/>
              </a:spcAft>
              <a:buClr>
                <a:schemeClr val="tx1"/>
              </a:buClr>
              <a:buSzPts val="1800"/>
              <a:buFont typeface="Wingdings" pitchFamily="2" charset="2"/>
              <a:buChar char="Ø"/>
            </a:pPr>
            <a:endParaRPr lang="en-US" sz="1800" dirty="0" smtClean="0">
              <a:solidFill>
                <a:schemeClr val="tx1"/>
              </a:solidFill>
              <a:latin typeface="+mn-lt"/>
              <a:sym typeface="Barlow Light"/>
            </a:endParaRPr>
          </a:p>
          <a:p>
            <a:pPr marL="285750" indent="-285750" algn="just">
              <a:buClr>
                <a:schemeClr val="tx1"/>
              </a:buClr>
              <a:buSzPts val="1800"/>
              <a:buFont typeface="Wingdings" pitchFamily="2" charset="2"/>
              <a:buChar char="Ø"/>
            </a:pPr>
            <a:r>
              <a:rPr lang="en-US" sz="1800" dirty="0" smtClean="0">
                <a:solidFill>
                  <a:schemeClr val="tx1"/>
                </a:solidFill>
                <a:latin typeface="+mn-lt"/>
                <a:ea typeface="Barlow Light"/>
                <a:cs typeface="Barlow Light"/>
                <a:sym typeface="Barlow Light"/>
              </a:rPr>
              <a:t>We are using </a:t>
            </a:r>
            <a:r>
              <a:rPr lang="en-US" sz="1800" dirty="0" err="1" smtClean="0">
                <a:solidFill>
                  <a:schemeClr val="tx1"/>
                </a:solidFill>
                <a:latin typeface="+mn-lt"/>
                <a:ea typeface="Barlow Light"/>
                <a:cs typeface="Barlow Light"/>
                <a:sym typeface="Barlow Light"/>
              </a:rPr>
              <a:t>WebRTC</a:t>
            </a:r>
            <a:r>
              <a:rPr lang="en-US" sz="1800" dirty="0" smtClean="0">
                <a:solidFill>
                  <a:schemeClr val="tx1"/>
                </a:solidFill>
                <a:latin typeface="+mn-lt"/>
                <a:ea typeface="Barlow Light"/>
                <a:cs typeface="Barlow Light"/>
                <a:sym typeface="Barlow Light"/>
              </a:rPr>
              <a:t> end-to-end encryption between each user. So it will ensure each users privacy. </a:t>
            </a:r>
            <a:endParaRPr sz="1800" b="0" i="0" u="none" strike="noStrike" cap="none" dirty="0">
              <a:solidFill>
                <a:schemeClr val="tx1"/>
              </a:solidFill>
              <a:latin typeface="+mn-lt"/>
              <a:ea typeface="Arial"/>
              <a:cs typeface="Arial"/>
              <a:sym typeface="Arial"/>
            </a:endParaRPr>
          </a:p>
          <a:p>
            <a:pPr marL="285750" marR="0" lvl="0" indent="-171450" algn="just" rtl="0">
              <a:lnSpc>
                <a:spcPct val="100000"/>
              </a:lnSpc>
              <a:spcBef>
                <a:spcPts val="0"/>
              </a:spcBef>
              <a:spcAft>
                <a:spcPts val="0"/>
              </a:spcAft>
              <a:buClr>
                <a:schemeClr val="tx1"/>
              </a:buClr>
              <a:buSzPts val="1800"/>
              <a:buFont typeface="Wingdings" pitchFamily="2" charset="2"/>
              <a:buChar char="Ø"/>
            </a:pPr>
            <a:endParaRPr sz="1800" b="0" i="0" u="none" strike="noStrike" cap="none" dirty="0">
              <a:solidFill>
                <a:schemeClr val="tx1"/>
              </a:solidFill>
              <a:latin typeface="+mn-l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1"/>
          <p:cNvSpPr txBox="1">
            <a:spLocks noGrp="1"/>
          </p:cNvSpPr>
          <p:nvPr>
            <p:ph type="title"/>
          </p:nvPr>
        </p:nvSpPr>
        <p:spPr>
          <a:xfrm>
            <a:off x="3198958" y="251719"/>
            <a:ext cx="3081409" cy="33322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2800" b="1">
                <a:latin typeface="Barlow Light"/>
                <a:ea typeface="Barlow Light"/>
                <a:cs typeface="Barlow Light"/>
                <a:sym typeface="Barlow Light"/>
              </a:rPr>
              <a:t>Development Tools</a:t>
            </a:r>
            <a:endParaRPr sz="4400" b="1">
              <a:latin typeface="Barlow Light"/>
              <a:ea typeface="Barlow Light"/>
              <a:cs typeface="Barlow Light"/>
              <a:sym typeface="Barlow Light"/>
            </a:endParaRPr>
          </a:p>
        </p:txBody>
      </p:sp>
      <p:sp>
        <p:nvSpPr>
          <p:cNvPr id="166" name="Google Shape;166;p51"/>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pic>
        <p:nvPicPr>
          <p:cNvPr id="167" name="Google Shape;167;p51" descr="Logo&#10;&#10;Description automatically generated with low confidence"/>
          <p:cNvPicPr preferRelativeResize="0"/>
          <p:nvPr/>
        </p:nvPicPr>
        <p:blipFill rotWithShape="1">
          <a:blip r:embed="rId3">
            <a:alphaModFix/>
          </a:blip>
          <a:srcRect/>
          <a:stretch/>
        </p:blipFill>
        <p:spPr>
          <a:xfrm>
            <a:off x="6096000" y="2038350"/>
            <a:ext cx="1676400" cy="494350"/>
          </a:xfrm>
          <a:prstGeom prst="rect">
            <a:avLst/>
          </a:prstGeom>
          <a:noFill/>
          <a:ln>
            <a:noFill/>
          </a:ln>
        </p:spPr>
      </p:pic>
      <p:pic>
        <p:nvPicPr>
          <p:cNvPr id="168" name="Google Shape;168;p51" descr="Logo, icon&#10;&#10;Description automatically generated"/>
          <p:cNvPicPr preferRelativeResize="0"/>
          <p:nvPr/>
        </p:nvPicPr>
        <p:blipFill rotWithShape="1">
          <a:blip r:embed="rId4">
            <a:alphaModFix/>
          </a:blip>
          <a:srcRect/>
          <a:stretch/>
        </p:blipFill>
        <p:spPr>
          <a:xfrm>
            <a:off x="5257800" y="1962150"/>
            <a:ext cx="563382" cy="673850"/>
          </a:xfrm>
          <a:prstGeom prst="rect">
            <a:avLst/>
          </a:prstGeom>
          <a:noFill/>
          <a:ln>
            <a:noFill/>
          </a:ln>
        </p:spPr>
      </p:pic>
      <p:sp>
        <p:nvSpPr>
          <p:cNvPr id="169" name="Google Shape;169;p51"/>
          <p:cNvSpPr txBox="1"/>
          <p:nvPr/>
        </p:nvSpPr>
        <p:spPr>
          <a:xfrm>
            <a:off x="2057400" y="1125279"/>
            <a:ext cx="126194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tx1"/>
                </a:solidFill>
                <a:latin typeface="Arial" pitchFamily="34" charset="0"/>
                <a:ea typeface="Barlow Light"/>
                <a:cs typeface="Arial" pitchFamily="34" charset="0"/>
                <a:sym typeface="Barlow Light"/>
              </a:rPr>
              <a:t>Languages</a:t>
            </a:r>
            <a:endParaRPr sz="1600" b="1" i="0" u="none" strike="noStrike" cap="none" dirty="0">
              <a:solidFill>
                <a:schemeClr val="tx1"/>
              </a:solidFill>
              <a:latin typeface="Arial" pitchFamily="34" charset="0"/>
              <a:cs typeface="Arial" pitchFamily="34" charset="0"/>
              <a:sym typeface="Arial"/>
            </a:endParaRPr>
          </a:p>
        </p:txBody>
      </p:sp>
      <p:sp>
        <p:nvSpPr>
          <p:cNvPr id="170" name="Google Shape;170;p51"/>
          <p:cNvSpPr txBox="1"/>
          <p:nvPr/>
        </p:nvSpPr>
        <p:spPr>
          <a:xfrm>
            <a:off x="2057400" y="2156996"/>
            <a:ext cx="13600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tx1"/>
                </a:solidFill>
                <a:latin typeface="Arial" pitchFamily="34" charset="0"/>
                <a:ea typeface="Barlow Light"/>
                <a:cs typeface="Arial" pitchFamily="34" charset="0"/>
                <a:sym typeface="Barlow Light"/>
              </a:rPr>
              <a:t>Framework </a:t>
            </a:r>
            <a:endParaRPr sz="1400" b="0" i="0" u="none" strike="noStrike" cap="none" dirty="0">
              <a:solidFill>
                <a:schemeClr val="tx1"/>
              </a:solidFill>
              <a:latin typeface="Arial" pitchFamily="34" charset="0"/>
              <a:cs typeface="Arial" pitchFamily="34" charset="0"/>
              <a:sym typeface="Arial"/>
            </a:endParaRPr>
          </a:p>
        </p:txBody>
      </p:sp>
      <p:pic>
        <p:nvPicPr>
          <p:cNvPr id="171" name="Google Shape;171;p51" descr="Logo&#10;&#10;Description automatically generated"/>
          <p:cNvPicPr preferRelativeResize="0"/>
          <p:nvPr/>
        </p:nvPicPr>
        <p:blipFill rotWithShape="1">
          <a:blip r:embed="rId5">
            <a:alphaModFix/>
          </a:blip>
          <a:srcRect/>
          <a:stretch/>
        </p:blipFill>
        <p:spPr>
          <a:xfrm>
            <a:off x="3593213" y="999600"/>
            <a:ext cx="579170" cy="579170"/>
          </a:xfrm>
          <a:prstGeom prst="rect">
            <a:avLst/>
          </a:prstGeom>
          <a:noFill/>
          <a:ln>
            <a:noFill/>
          </a:ln>
        </p:spPr>
      </p:pic>
      <p:pic>
        <p:nvPicPr>
          <p:cNvPr id="172" name="Google Shape;172;p51" descr="Logo, icon&#10;&#10;Description automatically generated"/>
          <p:cNvPicPr preferRelativeResize="0"/>
          <p:nvPr/>
        </p:nvPicPr>
        <p:blipFill rotWithShape="1">
          <a:blip r:embed="rId6">
            <a:alphaModFix/>
          </a:blip>
          <a:srcRect/>
          <a:stretch/>
        </p:blipFill>
        <p:spPr>
          <a:xfrm>
            <a:off x="4572000" y="920250"/>
            <a:ext cx="708338" cy="708338"/>
          </a:xfrm>
          <a:prstGeom prst="rect">
            <a:avLst/>
          </a:prstGeom>
          <a:noFill/>
          <a:ln>
            <a:noFill/>
          </a:ln>
        </p:spPr>
      </p:pic>
      <p:pic>
        <p:nvPicPr>
          <p:cNvPr id="173" name="Google Shape;173;p51" descr="Logo&#10;&#10;Description automatically generated"/>
          <p:cNvPicPr preferRelativeResize="0"/>
          <p:nvPr/>
        </p:nvPicPr>
        <p:blipFill rotWithShape="1">
          <a:blip r:embed="rId7">
            <a:alphaModFix/>
          </a:blip>
          <a:srcRect/>
          <a:stretch/>
        </p:blipFill>
        <p:spPr>
          <a:xfrm>
            <a:off x="5657860" y="955320"/>
            <a:ext cx="478916" cy="671281"/>
          </a:xfrm>
          <a:prstGeom prst="rect">
            <a:avLst/>
          </a:prstGeom>
          <a:noFill/>
          <a:ln>
            <a:noFill/>
          </a:ln>
        </p:spPr>
      </p:pic>
      <p:pic>
        <p:nvPicPr>
          <p:cNvPr id="174" name="Google Shape;174;p51" descr="Icon&#10;&#10;Description automatically generated"/>
          <p:cNvPicPr preferRelativeResize="0"/>
          <p:nvPr/>
        </p:nvPicPr>
        <p:blipFill rotWithShape="1">
          <a:blip r:embed="rId8">
            <a:alphaModFix/>
          </a:blip>
          <a:srcRect/>
          <a:stretch/>
        </p:blipFill>
        <p:spPr>
          <a:xfrm>
            <a:off x="6677373" y="1066337"/>
            <a:ext cx="560264" cy="560264"/>
          </a:xfrm>
          <a:prstGeom prst="rect">
            <a:avLst/>
          </a:prstGeom>
          <a:noFill/>
          <a:ln>
            <a:noFill/>
          </a:ln>
        </p:spPr>
      </p:pic>
      <p:pic>
        <p:nvPicPr>
          <p:cNvPr id="175" name="Google Shape;175;p51" descr="Logo, company name&#10;&#10;Description automatically generated"/>
          <p:cNvPicPr preferRelativeResize="0"/>
          <p:nvPr/>
        </p:nvPicPr>
        <p:blipFill rotWithShape="1">
          <a:blip r:embed="rId9">
            <a:alphaModFix/>
          </a:blip>
          <a:srcRect/>
          <a:stretch/>
        </p:blipFill>
        <p:spPr>
          <a:xfrm>
            <a:off x="4091318" y="4356832"/>
            <a:ext cx="633082" cy="577118"/>
          </a:xfrm>
          <a:prstGeom prst="rect">
            <a:avLst/>
          </a:prstGeom>
          <a:noFill/>
          <a:ln>
            <a:noFill/>
          </a:ln>
        </p:spPr>
      </p:pic>
      <p:pic>
        <p:nvPicPr>
          <p:cNvPr id="176" name="Google Shape;176;p51" descr="A picture containing icon&#10;&#10;Description automatically generated"/>
          <p:cNvPicPr preferRelativeResize="0"/>
          <p:nvPr/>
        </p:nvPicPr>
        <p:blipFill rotWithShape="1">
          <a:blip r:embed="rId10">
            <a:alphaModFix/>
          </a:blip>
          <a:srcRect/>
          <a:stretch/>
        </p:blipFill>
        <p:spPr>
          <a:xfrm>
            <a:off x="3583352" y="3638550"/>
            <a:ext cx="1141048" cy="533400"/>
          </a:xfrm>
          <a:prstGeom prst="rect">
            <a:avLst/>
          </a:prstGeom>
          <a:noFill/>
          <a:ln>
            <a:noFill/>
          </a:ln>
        </p:spPr>
      </p:pic>
      <p:pic>
        <p:nvPicPr>
          <p:cNvPr id="177" name="Google Shape;177;p51" descr="Logo, company name&#10;&#10;Description automatically generated"/>
          <p:cNvPicPr preferRelativeResize="0"/>
          <p:nvPr/>
        </p:nvPicPr>
        <p:blipFill rotWithShape="1">
          <a:blip r:embed="rId11">
            <a:alphaModFix/>
          </a:blip>
          <a:srcRect/>
          <a:stretch/>
        </p:blipFill>
        <p:spPr>
          <a:xfrm>
            <a:off x="3669413" y="2876550"/>
            <a:ext cx="1054987" cy="464051"/>
          </a:xfrm>
          <a:prstGeom prst="rect">
            <a:avLst/>
          </a:prstGeom>
          <a:noFill/>
          <a:ln>
            <a:noFill/>
          </a:ln>
        </p:spPr>
      </p:pic>
      <p:sp>
        <p:nvSpPr>
          <p:cNvPr id="178" name="Google Shape;178;p51"/>
          <p:cNvSpPr txBox="1"/>
          <p:nvPr/>
        </p:nvSpPr>
        <p:spPr>
          <a:xfrm>
            <a:off x="2057400" y="2995196"/>
            <a:ext cx="117157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tx1"/>
                </a:solidFill>
                <a:latin typeface="Arial" pitchFamily="34" charset="0"/>
                <a:ea typeface="Barlow Light"/>
                <a:cs typeface="Arial" pitchFamily="34" charset="0"/>
                <a:sym typeface="Barlow Light"/>
              </a:rPr>
              <a:t>Database</a:t>
            </a:r>
            <a:endParaRPr sz="1600" b="1" i="0" u="none" strike="noStrike" cap="none" dirty="0">
              <a:solidFill>
                <a:schemeClr val="tx1"/>
              </a:solidFill>
              <a:latin typeface="Arial" pitchFamily="34" charset="0"/>
              <a:cs typeface="Arial" pitchFamily="34" charset="0"/>
              <a:sym typeface="Arial"/>
            </a:endParaRPr>
          </a:p>
        </p:txBody>
      </p:sp>
      <p:sp>
        <p:nvSpPr>
          <p:cNvPr id="179" name="Google Shape;179;p51"/>
          <p:cNvSpPr txBox="1"/>
          <p:nvPr/>
        </p:nvSpPr>
        <p:spPr>
          <a:xfrm>
            <a:off x="2057400" y="3757196"/>
            <a:ext cx="6096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tx1"/>
                </a:solidFill>
                <a:latin typeface="Arial" pitchFamily="34" charset="0"/>
                <a:ea typeface="Barlow Light"/>
                <a:cs typeface="Arial" pitchFamily="34" charset="0"/>
                <a:sym typeface="Barlow Light"/>
              </a:rPr>
              <a:t>IDE</a:t>
            </a:r>
            <a:endParaRPr sz="1400" b="0" i="0" u="none" strike="noStrike" cap="none" dirty="0">
              <a:solidFill>
                <a:schemeClr val="tx1"/>
              </a:solidFill>
              <a:latin typeface="Arial" pitchFamily="34" charset="0"/>
              <a:cs typeface="Arial" pitchFamily="34" charset="0"/>
              <a:sym typeface="Arial"/>
            </a:endParaRPr>
          </a:p>
        </p:txBody>
      </p:sp>
      <p:sp>
        <p:nvSpPr>
          <p:cNvPr id="180" name="Google Shape;180;p51"/>
          <p:cNvSpPr txBox="1"/>
          <p:nvPr/>
        </p:nvSpPr>
        <p:spPr>
          <a:xfrm>
            <a:off x="2057400" y="4482861"/>
            <a:ext cx="1905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chemeClr val="tx1"/>
                </a:solidFill>
                <a:latin typeface="Arial" pitchFamily="34" charset="0"/>
                <a:ea typeface="Barlow Light"/>
                <a:cs typeface="Arial" pitchFamily="34" charset="0"/>
                <a:sym typeface="Barlow Light"/>
              </a:rPr>
              <a:t>Version Control</a:t>
            </a:r>
            <a:endParaRPr sz="1600" b="1" i="0" u="none" strike="noStrike" cap="none" dirty="0">
              <a:solidFill>
                <a:schemeClr val="tx1"/>
              </a:solidFill>
              <a:latin typeface="Arial" pitchFamily="34" charset="0"/>
              <a:ea typeface="Barlow Light"/>
              <a:cs typeface="Arial" pitchFamily="34" charset="0"/>
              <a:sym typeface="Barlow Light"/>
            </a:endParaRPr>
          </a:p>
        </p:txBody>
      </p:sp>
      <p:pic>
        <p:nvPicPr>
          <p:cNvPr id="18" name="Picture 17" descr="React_logo_wordmark.png"/>
          <p:cNvPicPr>
            <a:picLocks noChangeAspect="1"/>
          </p:cNvPicPr>
          <p:nvPr/>
        </p:nvPicPr>
        <p:blipFill>
          <a:blip r:embed="rId12"/>
          <a:stretch>
            <a:fillRect/>
          </a:stretch>
        </p:blipFill>
        <p:spPr>
          <a:xfrm>
            <a:off x="3581400" y="2114550"/>
            <a:ext cx="1283642" cy="43104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3349083" y="163605"/>
            <a:ext cx="2575931" cy="350745"/>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en-US" sz="2400" i="0" u="none" strike="noStrike" cap="none" dirty="0">
                <a:solidFill>
                  <a:schemeClr val="tx1">
                    <a:lumMod val="95000"/>
                  </a:schemeClr>
                </a:solidFill>
                <a:latin typeface="Arial" pitchFamily="34" charset="0"/>
                <a:ea typeface="Barlow Light"/>
                <a:cs typeface="Arial" pitchFamily="34" charset="0"/>
                <a:sym typeface="Barlow Light"/>
              </a:rPr>
              <a:t>Project Planning</a:t>
            </a:r>
            <a:endParaRPr sz="2400" dirty="0">
              <a:solidFill>
                <a:schemeClr val="tx1">
                  <a:lumMod val="95000"/>
                </a:schemeClr>
              </a:solidFill>
              <a:latin typeface="Arial" pitchFamily="34" charset="0"/>
              <a:cs typeface="Arial" pitchFamily="34" charset="0"/>
            </a:endParaRPr>
          </a:p>
        </p:txBody>
      </p:sp>
      <p:sp>
        <p:nvSpPr>
          <p:cNvPr id="186" name="Google Shape;186;p7"/>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graphicFrame>
        <p:nvGraphicFramePr>
          <p:cNvPr id="187" name="Google Shape;187;p7"/>
          <p:cNvGraphicFramePr/>
          <p:nvPr/>
        </p:nvGraphicFramePr>
        <p:xfrm>
          <a:off x="1795345" y="514028"/>
          <a:ext cx="5226200" cy="4298867"/>
        </p:xfrm>
        <a:graphic>
          <a:graphicData uri="http://schemas.openxmlformats.org/drawingml/2006/table">
            <a:tbl>
              <a:tblPr>
                <a:noFill/>
                <a:tableStyleId>{5878031E-B529-499C-AD28-43ED872BD6CD}</a:tableStyleId>
              </a:tblPr>
              <a:tblGrid>
                <a:gridCol w="2554300"/>
                <a:gridCol w="2671900"/>
              </a:tblGrid>
              <a:tr h="334525">
                <a:tc>
                  <a:txBody>
                    <a:bodyPr/>
                    <a:lstStyle/>
                    <a:p>
                      <a:pPr marL="0" marR="0" lvl="0" indent="0" algn="ctr" rtl="0">
                        <a:lnSpc>
                          <a:spcPct val="100000"/>
                        </a:lnSpc>
                        <a:spcBef>
                          <a:spcPts val="0"/>
                        </a:spcBef>
                        <a:spcAft>
                          <a:spcPts val="0"/>
                        </a:spcAft>
                        <a:buNone/>
                      </a:pPr>
                      <a:r>
                        <a:rPr lang="en-US" sz="1400" u="none" strike="noStrike" cap="none" dirty="0"/>
                        <a:t>Task</a:t>
                      </a:r>
                      <a:endParaRPr dirty="0"/>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77A2BB"/>
                    </a:solidFill>
                  </a:tcPr>
                </a:tc>
                <a:tc>
                  <a:txBody>
                    <a:bodyPr/>
                    <a:lstStyle/>
                    <a:p>
                      <a:pPr marL="0" marR="0" lvl="0" indent="0" algn="ctr" rtl="0">
                        <a:lnSpc>
                          <a:spcPct val="100000"/>
                        </a:lnSpc>
                        <a:spcBef>
                          <a:spcPts val="0"/>
                        </a:spcBef>
                        <a:spcAft>
                          <a:spcPts val="0"/>
                        </a:spcAft>
                        <a:buNone/>
                      </a:pPr>
                      <a:r>
                        <a:rPr lang="en-US" sz="1400" u="none" strike="noStrike" cap="none"/>
                        <a:t> Time Duration</a:t>
                      </a:r>
                      <a:endParaRPr/>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77A2BB"/>
                    </a:solidFill>
                  </a:tcPr>
                </a:tc>
              </a:tr>
              <a:tr h="4753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Project Selection</a:t>
                      </a:r>
                      <a:endParaRPr/>
                    </a:p>
                    <a:p>
                      <a:pPr marL="0" marR="0" lvl="0" indent="0" algn="ctr" rtl="0">
                        <a:lnSpc>
                          <a:spcPct val="100000"/>
                        </a:lnSpc>
                        <a:spcBef>
                          <a:spcPts val="0"/>
                        </a:spcBef>
                        <a:spcAft>
                          <a:spcPts val="0"/>
                        </a:spcAft>
                        <a:buNone/>
                      </a:pPr>
                      <a:endParaRPr sz="1400" u="none" strike="noStrike" cap="none"/>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5DFE7"/>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 1</a:t>
                      </a:r>
                      <a:r>
                        <a:rPr lang="en-US" sz="1400" u="none" strike="noStrike" cap="none" baseline="30000">
                          <a:latin typeface="Arial"/>
                          <a:ea typeface="Arial"/>
                          <a:cs typeface="Arial"/>
                          <a:sym typeface="Arial"/>
                        </a:rPr>
                        <a:t>st</a:t>
                      </a:r>
                      <a:r>
                        <a:rPr lang="en-US" sz="1400" u="none" strike="noStrike" cap="none">
                          <a:latin typeface="Arial"/>
                          <a:ea typeface="Arial"/>
                          <a:cs typeface="Arial"/>
                          <a:sym typeface="Arial"/>
                        </a:rPr>
                        <a:t> And 2</a:t>
                      </a:r>
                      <a:r>
                        <a:rPr lang="en-US" sz="1400" u="none" strike="noStrike" cap="none" baseline="30000">
                          <a:latin typeface="Arial"/>
                          <a:ea typeface="Arial"/>
                          <a:cs typeface="Arial"/>
                          <a:sym typeface="Arial"/>
                        </a:rPr>
                        <a:t>nd</a:t>
                      </a:r>
                      <a:r>
                        <a:rPr lang="en-US" sz="1400" u="none" strike="noStrike" cap="none">
                          <a:latin typeface="Arial"/>
                          <a:ea typeface="Arial"/>
                          <a:cs typeface="Arial"/>
                          <a:sym typeface="Arial"/>
                        </a:rPr>
                        <a:t> Week </a:t>
                      </a:r>
                      <a:endParaRPr/>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5DFE7"/>
                    </a:solidFill>
                  </a:tcPr>
                </a:tc>
              </a:tr>
              <a:tr h="680250">
                <a:tc>
                  <a:txBody>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Presentation on project proposal</a:t>
                      </a:r>
                      <a:endParaRPr sz="1400" u="none" strike="noStrike" cap="none"/>
                    </a:p>
                    <a:p>
                      <a:pPr marL="0" marR="0" lvl="0" indent="0" algn="ctr" rtl="0">
                        <a:lnSpc>
                          <a:spcPct val="100000"/>
                        </a:lnSpc>
                        <a:spcBef>
                          <a:spcPts val="0"/>
                        </a:spcBef>
                        <a:spcAft>
                          <a:spcPts val="0"/>
                        </a:spcAft>
                        <a:buNone/>
                      </a:pPr>
                      <a:endParaRPr sz="1400" u="none" strike="noStrike" cap="none"/>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F3"/>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 3</a:t>
                      </a:r>
                      <a:r>
                        <a:rPr lang="en-US" sz="1400" u="none" strike="noStrike" cap="none" baseline="30000">
                          <a:latin typeface="Arial"/>
                          <a:ea typeface="Arial"/>
                          <a:cs typeface="Arial"/>
                          <a:sym typeface="Arial"/>
                        </a:rPr>
                        <a:t>rd</a:t>
                      </a:r>
                      <a:r>
                        <a:rPr lang="en-US" sz="1400" u="none" strike="noStrike" cap="none">
                          <a:latin typeface="Arial"/>
                          <a:ea typeface="Arial"/>
                          <a:cs typeface="Arial"/>
                          <a:sym typeface="Arial"/>
                        </a:rPr>
                        <a:t> Week</a:t>
                      </a:r>
                      <a:endParaRPr/>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F3"/>
                    </a:solidFill>
                  </a:tcPr>
                </a:tc>
              </a:tr>
              <a:tr h="4753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smtClean="0"/>
                        <a:t>UML </a:t>
                      </a:r>
                      <a:r>
                        <a:rPr lang="en-US" sz="1400" u="none" strike="noStrike" cap="none" dirty="0"/>
                        <a:t>design</a:t>
                      </a:r>
                      <a:endParaRPr dirty="0"/>
                    </a:p>
                    <a:p>
                      <a:pPr marL="0" marR="0" lvl="0" indent="0" algn="ctr" rtl="0">
                        <a:lnSpc>
                          <a:spcPct val="100000"/>
                        </a:lnSpc>
                        <a:spcBef>
                          <a:spcPts val="0"/>
                        </a:spcBef>
                        <a:spcAft>
                          <a:spcPts val="0"/>
                        </a:spcAft>
                        <a:buNone/>
                      </a:pPr>
                      <a:endParaRPr sz="1400" u="none" strike="noStrike" cap="none" dirty="0"/>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5DFE7"/>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 4</a:t>
                      </a:r>
                      <a:r>
                        <a:rPr lang="en-US" sz="1400" u="none" strike="noStrike" cap="none" baseline="30000">
                          <a:latin typeface="Arial"/>
                          <a:ea typeface="Arial"/>
                          <a:cs typeface="Arial"/>
                          <a:sym typeface="Arial"/>
                        </a:rPr>
                        <a:t>th</a:t>
                      </a:r>
                      <a:r>
                        <a:rPr lang="en-US" sz="1400" u="none" strike="noStrike" cap="none">
                          <a:latin typeface="Arial"/>
                          <a:ea typeface="Arial"/>
                          <a:cs typeface="Arial"/>
                          <a:sym typeface="Arial"/>
                        </a:rPr>
                        <a:t> Week</a:t>
                      </a:r>
                      <a:endParaRPr/>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5DFE7"/>
                    </a:solidFill>
                  </a:tcPr>
                </a:tc>
              </a:tr>
              <a:tr h="4753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User interface design</a:t>
                      </a:r>
                      <a:endParaRPr/>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F3"/>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 5</a:t>
                      </a:r>
                      <a:r>
                        <a:rPr lang="en-US" sz="1400" u="none" strike="noStrike" cap="none" baseline="30000">
                          <a:latin typeface="Arial"/>
                          <a:ea typeface="Arial"/>
                          <a:cs typeface="Arial"/>
                          <a:sym typeface="Arial"/>
                        </a:rPr>
                        <a:t>th</a:t>
                      </a:r>
                      <a:r>
                        <a:rPr lang="en-US" sz="1400" u="none" strike="noStrike" cap="none">
                          <a:latin typeface="Arial"/>
                          <a:ea typeface="Arial"/>
                          <a:cs typeface="Arial"/>
                          <a:sym typeface="Arial"/>
                        </a:rPr>
                        <a:t> Week and 6</a:t>
                      </a:r>
                      <a:r>
                        <a:rPr lang="en-US" sz="1400" u="none" strike="noStrike" cap="none" baseline="30000">
                          <a:latin typeface="Arial"/>
                          <a:ea typeface="Arial"/>
                          <a:cs typeface="Arial"/>
                          <a:sym typeface="Arial"/>
                        </a:rPr>
                        <a:t>th</a:t>
                      </a:r>
                      <a:r>
                        <a:rPr lang="en-US" sz="1400" u="none" strike="noStrike" cap="none">
                          <a:latin typeface="Arial"/>
                          <a:ea typeface="Arial"/>
                          <a:cs typeface="Arial"/>
                          <a:sym typeface="Arial"/>
                        </a:rPr>
                        <a:t> Week</a:t>
                      </a:r>
                      <a:endParaRPr/>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F3"/>
                    </a:solidFill>
                  </a:tcPr>
                </a:tc>
              </a:tr>
              <a:tr h="4753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smtClean="0"/>
                        <a:t>Database and Front </a:t>
                      </a:r>
                      <a:r>
                        <a:rPr lang="en-US" sz="1400" u="none" strike="noStrike" cap="none" dirty="0"/>
                        <a:t>End implementation</a:t>
                      </a:r>
                      <a:endParaRPr dirty="0"/>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5DFE7"/>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7</a:t>
                      </a:r>
                      <a:r>
                        <a:rPr lang="en-US" sz="1400" u="none" strike="noStrike" cap="none" baseline="30000">
                          <a:latin typeface="Arial"/>
                          <a:ea typeface="Arial"/>
                          <a:cs typeface="Arial"/>
                          <a:sym typeface="Arial"/>
                        </a:rPr>
                        <a:t>th</a:t>
                      </a:r>
                      <a:r>
                        <a:rPr lang="en-US" sz="1400" u="none" strike="noStrike" cap="none">
                          <a:latin typeface="Arial"/>
                          <a:ea typeface="Arial"/>
                          <a:cs typeface="Arial"/>
                          <a:sym typeface="Arial"/>
                        </a:rPr>
                        <a:t> Week and 8</a:t>
                      </a:r>
                      <a:r>
                        <a:rPr lang="en-US" sz="1400" u="none" strike="noStrike" cap="none" baseline="30000">
                          <a:latin typeface="Arial"/>
                          <a:ea typeface="Arial"/>
                          <a:cs typeface="Arial"/>
                          <a:sym typeface="Arial"/>
                        </a:rPr>
                        <a:t>th</a:t>
                      </a:r>
                      <a:r>
                        <a:rPr lang="en-US" sz="1400" u="none" strike="noStrike" cap="none">
                          <a:latin typeface="Arial"/>
                          <a:ea typeface="Arial"/>
                          <a:cs typeface="Arial"/>
                          <a:sym typeface="Arial"/>
                        </a:rPr>
                        <a:t> Week</a:t>
                      </a:r>
                      <a:endParaRPr/>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5DFE7"/>
                    </a:solidFill>
                  </a:tcPr>
                </a:tc>
              </a:tr>
              <a:tr h="5027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smtClean="0"/>
                        <a:t>Backed </a:t>
                      </a:r>
                      <a:r>
                        <a:rPr lang="en-US" sz="1400" u="none" strike="noStrike" cap="none" dirty="0"/>
                        <a:t>development And </a:t>
                      </a:r>
                      <a:r>
                        <a:rPr lang="en-US" sz="1400" u="none" strike="noStrike" cap="none" dirty="0" smtClean="0"/>
                        <a:t>Testing</a:t>
                      </a:r>
                      <a:endParaRPr dirty="0"/>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F3"/>
                    </a:solidFill>
                  </a:tcPr>
                </a:tc>
                <a:tc>
                  <a:txBody>
                    <a:bodyPr/>
                    <a:lstStyle/>
                    <a:p>
                      <a:pPr marL="0" marR="0" lvl="0" indent="0" algn="ctr" rtl="0">
                        <a:lnSpc>
                          <a:spcPct val="100000"/>
                        </a:lnSpc>
                        <a:spcBef>
                          <a:spcPts val="0"/>
                        </a:spcBef>
                        <a:spcAft>
                          <a:spcPts val="0"/>
                        </a:spcAft>
                        <a:buNone/>
                      </a:pPr>
                      <a:r>
                        <a:rPr lang="en-US" sz="1400" u="none" strike="noStrike" cap="none" dirty="0">
                          <a:latin typeface="Arial"/>
                          <a:ea typeface="Arial"/>
                          <a:cs typeface="Arial"/>
                          <a:sym typeface="Arial"/>
                        </a:rPr>
                        <a:t> 9</a:t>
                      </a:r>
                      <a:r>
                        <a:rPr lang="en-US" sz="1400" u="none" strike="noStrike" cap="none" baseline="30000" dirty="0">
                          <a:latin typeface="Arial"/>
                          <a:ea typeface="Arial"/>
                          <a:cs typeface="Arial"/>
                          <a:sym typeface="Arial"/>
                        </a:rPr>
                        <a:t>th</a:t>
                      </a:r>
                      <a:r>
                        <a:rPr lang="en-US" sz="1400" u="none" strike="noStrike" cap="none" dirty="0">
                          <a:latin typeface="Arial"/>
                          <a:ea typeface="Arial"/>
                          <a:cs typeface="Arial"/>
                          <a:sym typeface="Arial"/>
                        </a:rPr>
                        <a:t>,10</a:t>
                      </a:r>
                      <a:r>
                        <a:rPr lang="en-US" sz="1400" u="none" strike="noStrike" cap="none" baseline="30000" dirty="0">
                          <a:latin typeface="Arial"/>
                          <a:ea typeface="Arial"/>
                          <a:cs typeface="Arial"/>
                          <a:sym typeface="Arial"/>
                        </a:rPr>
                        <a:t>th  </a:t>
                      </a:r>
                      <a:r>
                        <a:rPr lang="en-US" sz="1400" u="none" strike="noStrike" cap="none" dirty="0">
                          <a:latin typeface="Arial"/>
                          <a:ea typeface="Arial"/>
                          <a:cs typeface="Arial"/>
                          <a:sym typeface="Arial"/>
                        </a:rPr>
                        <a:t>,</a:t>
                      </a:r>
                      <a:r>
                        <a:rPr lang="en-US" sz="1400" u="none" strike="noStrike" cap="none" baseline="30000" dirty="0">
                          <a:latin typeface="Arial"/>
                          <a:ea typeface="Arial"/>
                          <a:cs typeface="Arial"/>
                          <a:sym typeface="Arial"/>
                        </a:rPr>
                        <a:t> </a:t>
                      </a:r>
                      <a:r>
                        <a:rPr lang="en-US" sz="1400" u="none" strike="noStrike" cap="none" dirty="0">
                          <a:latin typeface="Arial"/>
                          <a:ea typeface="Arial"/>
                          <a:cs typeface="Arial"/>
                          <a:sym typeface="Arial"/>
                        </a:rPr>
                        <a:t>11</a:t>
                      </a:r>
                      <a:r>
                        <a:rPr lang="en-US" sz="1400" u="none" strike="noStrike" cap="none" baseline="30000" dirty="0">
                          <a:latin typeface="Arial"/>
                          <a:ea typeface="Arial"/>
                          <a:cs typeface="Arial"/>
                          <a:sym typeface="Arial"/>
                        </a:rPr>
                        <a:t>th</a:t>
                      </a:r>
                      <a:r>
                        <a:rPr lang="en-US" sz="1400" u="none" strike="noStrike" cap="none" dirty="0">
                          <a:latin typeface="Arial"/>
                          <a:ea typeface="Arial"/>
                          <a:cs typeface="Arial"/>
                          <a:sym typeface="Arial"/>
                        </a:rPr>
                        <a:t> and 12</a:t>
                      </a:r>
                      <a:r>
                        <a:rPr lang="en-US" sz="1400" u="none" strike="noStrike" cap="none" baseline="30000" dirty="0">
                          <a:latin typeface="Arial"/>
                          <a:ea typeface="Arial"/>
                          <a:cs typeface="Arial"/>
                          <a:sym typeface="Arial"/>
                        </a:rPr>
                        <a:t>th</a:t>
                      </a:r>
                      <a:r>
                        <a:rPr lang="en-US" sz="1400" u="none" strike="noStrike" cap="none" dirty="0">
                          <a:latin typeface="Arial"/>
                          <a:ea typeface="Arial"/>
                          <a:cs typeface="Arial"/>
                          <a:sym typeface="Arial"/>
                        </a:rPr>
                        <a:t> Week</a:t>
                      </a:r>
                      <a:endParaRPr dirty="0"/>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F3"/>
                    </a:solidFill>
                  </a:tcPr>
                </a:tc>
              </a:tr>
              <a:tr h="460047">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smtClean="0">
                          <a:solidFill>
                            <a:schemeClr val="tx2">
                              <a:lumMod val="10000"/>
                            </a:schemeClr>
                          </a:solidFill>
                        </a:rPr>
                        <a:t>Final </a:t>
                      </a:r>
                      <a:r>
                        <a:rPr lang="en-US" sz="1400" b="0" i="0" u="none" strike="noStrike" cap="none" dirty="0" smtClean="0">
                          <a:solidFill>
                            <a:schemeClr val="tx2">
                              <a:lumMod val="10000"/>
                            </a:schemeClr>
                          </a:solidFill>
                          <a:latin typeface="Arial"/>
                          <a:ea typeface="Arial"/>
                          <a:cs typeface="Arial"/>
                          <a:sym typeface="Arial"/>
                        </a:rPr>
                        <a:t>Presentation </a:t>
                      </a:r>
                      <a:endParaRPr lang="en-US" sz="1400" u="none" strike="noStrike" cap="none" dirty="0" smtClean="0">
                        <a:solidFill>
                          <a:schemeClr val="tx2">
                            <a:lumMod val="10000"/>
                          </a:schemeClr>
                        </a:solidFill>
                      </a:endParaRPr>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5DFE7"/>
                    </a:solidFill>
                  </a:tcPr>
                </a:tc>
                <a:tc>
                  <a:txBody>
                    <a:bodyPr/>
                    <a:lstStyle/>
                    <a:p>
                      <a:pPr marL="0" marR="0" lvl="0" indent="0" algn="ctr" rtl="0">
                        <a:lnSpc>
                          <a:spcPct val="100000"/>
                        </a:lnSpc>
                        <a:spcBef>
                          <a:spcPts val="0"/>
                        </a:spcBef>
                        <a:spcAft>
                          <a:spcPts val="0"/>
                        </a:spcAft>
                        <a:buNone/>
                      </a:pPr>
                      <a:r>
                        <a:rPr lang="en-US" sz="1400" u="none" strike="noStrike" cap="none" dirty="0">
                          <a:latin typeface="Arial"/>
                          <a:ea typeface="Arial"/>
                          <a:cs typeface="Arial"/>
                          <a:sym typeface="Arial"/>
                        </a:rPr>
                        <a:t> 13</a:t>
                      </a:r>
                      <a:r>
                        <a:rPr lang="en-US" sz="1400" u="none" strike="noStrike" cap="none" baseline="30000" dirty="0">
                          <a:latin typeface="Arial"/>
                          <a:ea typeface="Arial"/>
                          <a:cs typeface="Arial"/>
                          <a:sym typeface="Arial"/>
                        </a:rPr>
                        <a:t>th</a:t>
                      </a:r>
                      <a:r>
                        <a:rPr lang="en-US" sz="1400" u="none" strike="noStrike" cap="none" dirty="0">
                          <a:latin typeface="Arial"/>
                          <a:ea typeface="Arial"/>
                          <a:cs typeface="Arial"/>
                          <a:sym typeface="Arial"/>
                        </a:rPr>
                        <a:t> Week</a:t>
                      </a:r>
                      <a:endParaRPr dirty="0"/>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5DFE7"/>
                    </a:solidFill>
                  </a:tcPr>
                </a:tc>
              </a:tr>
              <a:tr h="270500">
                <a:tc>
                  <a:txBody>
                    <a:bodyPr/>
                    <a:lstStyle/>
                    <a:p>
                      <a:pPr marL="0" marR="0" lvl="0" indent="0" algn="ctr" rtl="0">
                        <a:lnSpc>
                          <a:spcPct val="100000"/>
                        </a:lnSpc>
                        <a:spcBef>
                          <a:spcPts val="0"/>
                        </a:spcBef>
                        <a:spcAft>
                          <a:spcPts val="0"/>
                        </a:spcAft>
                        <a:buNone/>
                      </a:pPr>
                      <a:r>
                        <a:rPr lang="en-US" sz="1400" u="none" strike="noStrike" cap="none" dirty="0" smtClean="0"/>
                        <a:t>Report Writing </a:t>
                      </a:r>
                      <a:endParaRPr sz="1400" u="none" strike="noStrike" cap="none" dirty="0"/>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F3"/>
                    </a:solidFill>
                  </a:tcPr>
                </a:tc>
                <a:tc>
                  <a:txBody>
                    <a:bodyPr/>
                    <a:lstStyle/>
                    <a:p>
                      <a:pPr marL="0" marR="0" lvl="0" indent="0" algn="ctr" rtl="0">
                        <a:lnSpc>
                          <a:spcPct val="100000"/>
                        </a:lnSpc>
                        <a:spcBef>
                          <a:spcPts val="0"/>
                        </a:spcBef>
                        <a:spcAft>
                          <a:spcPts val="0"/>
                        </a:spcAft>
                        <a:buNone/>
                      </a:pPr>
                      <a:r>
                        <a:rPr lang="en-US" sz="1400" u="none" strike="noStrike" cap="none" dirty="0">
                          <a:latin typeface="Arial"/>
                          <a:ea typeface="Arial"/>
                          <a:cs typeface="Arial"/>
                          <a:sym typeface="Arial"/>
                        </a:rPr>
                        <a:t> 14</a:t>
                      </a:r>
                      <a:r>
                        <a:rPr lang="en-US" sz="1400" u="none" strike="noStrike" cap="none" baseline="30000" dirty="0">
                          <a:latin typeface="Arial"/>
                          <a:ea typeface="Arial"/>
                          <a:cs typeface="Arial"/>
                          <a:sym typeface="Arial"/>
                        </a:rPr>
                        <a:t>th</a:t>
                      </a:r>
                      <a:r>
                        <a:rPr lang="en-US" sz="1400" u="none" strike="noStrike" cap="none" dirty="0">
                          <a:latin typeface="Arial"/>
                          <a:ea typeface="Arial"/>
                          <a:cs typeface="Arial"/>
                          <a:sym typeface="Arial"/>
                        </a:rPr>
                        <a:t> Week</a:t>
                      </a:r>
                      <a:endParaRPr dirty="0"/>
                    </a:p>
                  </a:txBody>
                  <a:tcPr marL="78125" marR="78125" marT="39050" marB="390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F3"/>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8400"/>
            <a:ext cx="9144000" cy="289750"/>
          </a:xfrm>
        </p:spPr>
        <p:txBody>
          <a:bodyPr/>
          <a:lstStyle/>
          <a:p>
            <a:pPr algn="ctr"/>
            <a:r>
              <a:rPr lang="en-US" sz="1800" dirty="0" smtClean="0">
                <a:solidFill>
                  <a:schemeClr val="tx1">
                    <a:lumMod val="95000"/>
                  </a:schemeClr>
                </a:solidFill>
                <a:latin typeface="+mj-lt"/>
              </a:rPr>
              <a:t>How Ks are addressed through the project and mapping among Ks, COs, and POs</a:t>
            </a:r>
            <a:endParaRPr lang="en-US" sz="1800" dirty="0">
              <a:solidFill>
                <a:schemeClr val="tx1">
                  <a:lumMod val="95000"/>
                </a:schemeClr>
              </a:solidFill>
              <a:latin typeface="+mj-l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graphicFrame>
        <p:nvGraphicFramePr>
          <p:cNvPr id="6" name="Table 5"/>
          <p:cNvGraphicFramePr>
            <a:graphicFrameLocks noGrp="1"/>
          </p:cNvGraphicFramePr>
          <p:nvPr/>
        </p:nvGraphicFramePr>
        <p:xfrm>
          <a:off x="152400" y="539750"/>
          <a:ext cx="8915400" cy="4192209"/>
        </p:xfrm>
        <a:graphic>
          <a:graphicData uri="http://schemas.openxmlformats.org/drawingml/2006/table">
            <a:tbl>
              <a:tblPr firstRow="1" bandRow="1">
                <a:tableStyleId>{69C7853C-536D-4A76-A0AE-DD22124D55A5}</a:tableStyleId>
              </a:tblPr>
              <a:tblGrid>
                <a:gridCol w="381000"/>
                <a:gridCol w="1600200"/>
                <a:gridCol w="5791200"/>
                <a:gridCol w="609600"/>
                <a:gridCol w="533400"/>
              </a:tblGrid>
              <a:tr h="370840">
                <a:tc>
                  <a:txBody>
                    <a:bodyPr/>
                    <a:lstStyle/>
                    <a:p>
                      <a:pPr marL="0" marR="0">
                        <a:lnSpc>
                          <a:spcPct val="115000"/>
                        </a:lnSpc>
                        <a:spcBef>
                          <a:spcPts val="0"/>
                        </a:spcBef>
                        <a:spcAft>
                          <a:spcPts val="0"/>
                        </a:spcAft>
                      </a:pPr>
                      <a:r>
                        <a:rPr lang="en-US" sz="1400" dirty="0"/>
                        <a:t>Ks</a:t>
                      </a:r>
                      <a:endParaRPr lang="en-US" sz="1400" dirty="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Attribute</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How Ks are addressed through the project</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COs</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POs</a:t>
                      </a:r>
                      <a:endParaRPr lang="en-US" sz="1400" dirty="0">
                        <a:solidFill>
                          <a:schemeClr val="tx1"/>
                        </a:solidFill>
                        <a:latin typeface="+mn-lt"/>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dirty="0"/>
                        <a:t>K3</a:t>
                      </a:r>
                      <a:endParaRPr lang="en-US" sz="1400" dirty="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Engineering Fundamentals</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This project requires knowledge of </a:t>
                      </a:r>
                      <a:r>
                        <a:rPr lang="en-US" sz="1400" dirty="0" err="1"/>
                        <a:t>WebRTC</a:t>
                      </a:r>
                      <a:r>
                        <a:rPr lang="en-US" sz="1400" dirty="0"/>
                        <a:t> and good understanding of concepts of React framework. Knowledge of Programming languages (JavaScript, HTML,CSS), Load Balancing are also required</a:t>
                      </a:r>
                      <a:endParaRPr lang="en-US" sz="1400" dirty="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CO4</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POf</a:t>
                      </a:r>
                      <a:endParaRPr lang="en-US" sz="1400">
                        <a:solidFill>
                          <a:schemeClr val="tx1"/>
                        </a:solidFill>
                        <a:latin typeface="+mn-lt"/>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t>K4</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Engineering Specialist Knowledge</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On this proposed system there will be a </a:t>
                      </a:r>
                      <a:r>
                        <a:rPr lang="en-US" sz="1400" dirty="0" err="1"/>
                        <a:t>webbased</a:t>
                      </a:r>
                      <a:r>
                        <a:rPr lang="en-US" sz="1400" dirty="0"/>
                        <a:t> frontend and integration of different components in backend. Which will be great engineering practices for this system.</a:t>
                      </a:r>
                      <a:endParaRPr lang="en-US" sz="1400" dirty="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CO5</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POh</a:t>
                      </a:r>
                      <a:endParaRPr lang="en-US" sz="1400">
                        <a:solidFill>
                          <a:schemeClr val="tx1"/>
                        </a:solidFill>
                        <a:latin typeface="+mn-lt"/>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t>K5</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Engineering Design</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Here we are using modern engineering design to identify and solve the problem with a powerful and more efficient approach.</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CO8</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POk</a:t>
                      </a:r>
                      <a:endParaRPr lang="en-US" sz="1400">
                        <a:solidFill>
                          <a:schemeClr val="tx1"/>
                        </a:solidFill>
                        <a:latin typeface="+mn-lt"/>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t>K7</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The Role Of Engineering In Society</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This project helps a lot of users to conduct their meeting virtually. Which has a large impact on society. People can use our platform remotely and get their job done. It can also help to maintain social distance and continue their work during any pandemic like covid 19.</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CO10</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POa</a:t>
                      </a:r>
                      <a:endParaRPr lang="en-US" sz="1400">
                        <a:solidFill>
                          <a:schemeClr val="tx1"/>
                        </a:solidFill>
                        <a:latin typeface="+mn-lt"/>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t>K8</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Research literature</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t>Our project requires study of existing models with similar goals such as a similar online video-based meeting platform like </a:t>
                      </a:r>
                      <a:r>
                        <a:rPr lang="en-US" sz="1400" dirty="0" err="1"/>
                        <a:t>google</a:t>
                      </a:r>
                      <a:r>
                        <a:rPr lang="en-US" sz="1400" dirty="0"/>
                        <a:t> meet, zoom etc. we have identified and analyzed all the features in those meeting platform and tried to implement all those features on our project.</a:t>
                      </a:r>
                      <a:endParaRPr lang="en-US" sz="1400" dirty="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t>CO1</a:t>
                      </a:r>
                      <a:endParaRPr lang="en-US" sz="1400">
                        <a:solidFill>
                          <a:schemeClr val="tx1"/>
                        </a:solidFill>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err="1"/>
                        <a:t>POb</a:t>
                      </a:r>
                      <a:endParaRPr lang="en-US" sz="1400" dirty="0">
                        <a:solidFill>
                          <a:schemeClr val="tx1"/>
                        </a:solidFill>
                        <a:latin typeface="+mn-lt"/>
                        <a:ea typeface="Calibri"/>
                        <a:cs typeface="Times New Roman"/>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8400"/>
            <a:ext cx="9144000" cy="289750"/>
          </a:xfrm>
        </p:spPr>
        <p:txBody>
          <a:bodyPr/>
          <a:lstStyle/>
          <a:p>
            <a:pPr algn="ctr"/>
            <a:r>
              <a:rPr lang="en-US" sz="1800" b="1" dirty="0" smtClean="0">
                <a:solidFill>
                  <a:schemeClr val="tx1">
                    <a:lumMod val="95000"/>
                  </a:schemeClr>
                </a:solidFill>
                <a:latin typeface="Arial" pitchFamily="34" charset="0"/>
                <a:cs typeface="Arial" pitchFamily="34" charset="0"/>
              </a:rPr>
              <a:t>How Ps are addressed through the project and mapping among Ps, COs, and POs</a:t>
            </a:r>
            <a:endParaRPr lang="en-US" sz="1800" dirty="0">
              <a:solidFill>
                <a:schemeClr val="tx1">
                  <a:lumMod val="95000"/>
                </a:schemeClr>
              </a:solidFill>
              <a:latin typeface="Arial" pitchFamily="34" charset="0"/>
              <a:cs typeface="Arial"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graphicFrame>
        <p:nvGraphicFramePr>
          <p:cNvPr id="6" name="Table 5"/>
          <p:cNvGraphicFramePr>
            <a:graphicFrameLocks noGrp="1"/>
          </p:cNvGraphicFramePr>
          <p:nvPr/>
        </p:nvGraphicFramePr>
        <p:xfrm>
          <a:off x="152400" y="539750"/>
          <a:ext cx="8915400" cy="4375089"/>
        </p:xfrm>
        <a:graphic>
          <a:graphicData uri="http://schemas.openxmlformats.org/drawingml/2006/table">
            <a:tbl>
              <a:tblPr firstRow="1" bandRow="1">
                <a:tableStyleId>{69C7853C-536D-4A76-A0AE-DD22124D55A5}</a:tableStyleId>
              </a:tblPr>
              <a:tblGrid>
                <a:gridCol w="381000"/>
                <a:gridCol w="1600200"/>
                <a:gridCol w="5791200"/>
                <a:gridCol w="609600"/>
                <a:gridCol w="533400"/>
              </a:tblGrid>
              <a:tr h="370840">
                <a:tc>
                  <a:txBody>
                    <a:bodyPr/>
                    <a:lstStyle/>
                    <a:p>
                      <a:pPr marL="0" marR="0">
                        <a:lnSpc>
                          <a:spcPct val="115000"/>
                        </a:lnSpc>
                        <a:spcBef>
                          <a:spcPts val="0"/>
                        </a:spcBef>
                        <a:spcAft>
                          <a:spcPts val="0"/>
                        </a:spcAft>
                      </a:pPr>
                      <a:r>
                        <a:rPr lang="en-US" sz="1300" dirty="0"/>
                        <a:t>Ps</a:t>
                      </a:r>
                      <a:endParaRPr lang="en-US" sz="1300" dirty="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Attribute</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How Ps are addressed through the project</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COs</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POs</a:t>
                      </a:r>
                      <a:endParaRPr lang="en-US" sz="1300">
                        <a:solidFill>
                          <a:schemeClr val="tx1"/>
                        </a:solidFill>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300"/>
                        <a:t>P1</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Depth of Knowledge Requirement</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Our project requires a extensive amount of research and study of all existing video conferencing web platforms (K8), conduct and analysis survey on stakeholders – users, development team (K3,K4), On this proposed system there will be a web-based front-end and integration of different components in back-end. (K5,K6).</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CO1</a:t>
                      </a:r>
                    </a:p>
                    <a:p>
                      <a:pPr marL="0" marR="0">
                        <a:lnSpc>
                          <a:spcPct val="115000"/>
                        </a:lnSpc>
                        <a:spcBef>
                          <a:spcPts val="0"/>
                        </a:spcBef>
                        <a:spcAft>
                          <a:spcPts val="0"/>
                        </a:spcAft>
                      </a:pPr>
                      <a:r>
                        <a:rPr lang="en-US" sz="1300"/>
                        <a:t>CO4</a:t>
                      </a:r>
                    </a:p>
                    <a:p>
                      <a:pPr marL="0" marR="0">
                        <a:lnSpc>
                          <a:spcPct val="115000"/>
                        </a:lnSpc>
                        <a:spcBef>
                          <a:spcPts val="0"/>
                        </a:spcBef>
                        <a:spcAft>
                          <a:spcPts val="0"/>
                        </a:spcAft>
                      </a:pPr>
                      <a:r>
                        <a:rPr lang="en-US" sz="1300"/>
                        <a:t>CO5</a:t>
                      </a:r>
                    </a:p>
                    <a:p>
                      <a:pPr marL="0" marR="0">
                        <a:lnSpc>
                          <a:spcPct val="115000"/>
                        </a:lnSpc>
                        <a:spcBef>
                          <a:spcPts val="0"/>
                        </a:spcBef>
                        <a:spcAft>
                          <a:spcPts val="0"/>
                        </a:spcAft>
                      </a:pPr>
                      <a:r>
                        <a:rPr lang="en-US" sz="1300"/>
                        <a:t>CO8</a:t>
                      </a:r>
                    </a:p>
                    <a:p>
                      <a:pPr marL="0" marR="0">
                        <a:lnSpc>
                          <a:spcPct val="115000"/>
                        </a:lnSpc>
                        <a:spcBef>
                          <a:spcPts val="0"/>
                        </a:spcBef>
                        <a:spcAft>
                          <a:spcPts val="0"/>
                        </a:spcAft>
                      </a:pPr>
                      <a:r>
                        <a:rPr lang="en-US" sz="1300"/>
                        <a:t>CO10</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POb</a:t>
                      </a:r>
                    </a:p>
                    <a:p>
                      <a:pPr marL="0" marR="0">
                        <a:lnSpc>
                          <a:spcPct val="115000"/>
                        </a:lnSpc>
                        <a:spcBef>
                          <a:spcPts val="0"/>
                        </a:spcBef>
                        <a:spcAft>
                          <a:spcPts val="0"/>
                        </a:spcAft>
                      </a:pPr>
                      <a:r>
                        <a:rPr lang="en-US" sz="1300"/>
                        <a:t>POf</a:t>
                      </a:r>
                    </a:p>
                    <a:p>
                      <a:pPr marL="0" marR="0">
                        <a:lnSpc>
                          <a:spcPct val="115000"/>
                        </a:lnSpc>
                        <a:spcBef>
                          <a:spcPts val="0"/>
                        </a:spcBef>
                        <a:spcAft>
                          <a:spcPts val="0"/>
                        </a:spcAft>
                      </a:pPr>
                      <a:r>
                        <a:rPr lang="en-US" sz="1300"/>
                        <a:t>POh</a:t>
                      </a:r>
                    </a:p>
                    <a:p>
                      <a:pPr marL="0" marR="0">
                        <a:lnSpc>
                          <a:spcPct val="115000"/>
                        </a:lnSpc>
                        <a:spcBef>
                          <a:spcPts val="0"/>
                        </a:spcBef>
                        <a:spcAft>
                          <a:spcPts val="0"/>
                        </a:spcAft>
                      </a:pPr>
                      <a:r>
                        <a:rPr lang="en-US" sz="1300"/>
                        <a:t>POk</a:t>
                      </a:r>
                    </a:p>
                    <a:p>
                      <a:pPr marL="0" marR="0">
                        <a:lnSpc>
                          <a:spcPct val="115000"/>
                        </a:lnSpc>
                        <a:spcBef>
                          <a:spcPts val="0"/>
                        </a:spcBef>
                        <a:spcAft>
                          <a:spcPts val="0"/>
                        </a:spcAft>
                      </a:pPr>
                      <a:r>
                        <a:rPr lang="en-US" sz="1300"/>
                        <a:t>POa</a:t>
                      </a:r>
                      <a:endParaRPr lang="en-US" sz="1300">
                        <a:solidFill>
                          <a:schemeClr val="tx1"/>
                        </a:solidFill>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300"/>
                        <a:t>P2</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Range of Conflicting Requirement</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Quality of video streaming can be conflicting reason if server runs out of resources.</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CO1</a:t>
                      </a:r>
                    </a:p>
                    <a:p>
                      <a:pPr marL="0" marR="0">
                        <a:lnSpc>
                          <a:spcPct val="115000"/>
                        </a:lnSpc>
                        <a:spcBef>
                          <a:spcPts val="0"/>
                        </a:spcBef>
                        <a:spcAft>
                          <a:spcPts val="0"/>
                        </a:spcAft>
                      </a:pPr>
                      <a:r>
                        <a:rPr lang="en-US" sz="1300"/>
                        <a:t>CO2</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POb</a:t>
                      </a:r>
                    </a:p>
                    <a:p>
                      <a:pPr marL="0" marR="0">
                        <a:lnSpc>
                          <a:spcPct val="115000"/>
                        </a:lnSpc>
                        <a:spcBef>
                          <a:spcPts val="0"/>
                        </a:spcBef>
                        <a:spcAft>
                          <a:spcPts val="0"/>
                        </a:spcAft>
                      </a:pPr>
                      <a:r>
                        <a:rPr lang="en-US" sz="1300"/>
                        <a:t>POc</a:t>
                      </a:r>
                      <a:endParaRPr lang="en-US" sz="1300">
                        <a:solidFill>
                          <a:schemeClr val="tx1"/>
                        </a:solidFill>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300"/>
                        <a:t>P3</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Depth of Analysis Required</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dirty="0"/>
                        <a:t>A dedicated monitoring authority is needed to ensure user satisfaction. they will also ensure to improve the platform continuously according to user’s recommendation and feedback.</a:t>
                      </a:r>
                      <a:endParaRPr lang="en-US" sz="1300" dirty="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CO1</a:t>
                      </a:r>
                    </a:p>
                    <a:p>
                      <a:pPr marL="0" marR="0">
                        <a:lnSpc>
                          <a:spcPct val="115000"/>
                        </a:lnSpc>
                        <a:spcBef>
                          <a:spcPts val="0"/>
                        </a:spcBef>
                        <a:spcAft>
                          <a:spcPts val="0"/>
                        </a:spcAft>
                      </a:pPr>
                      <a:r>
                        <a:rPr lang="en-US" sz="1300"/>
                        <a:t>CO3</a:t>
                      </a:r>
                    </a:p>
                    <a:p>
                      <a:pPr marL="0" marR="0">
                        <a:lnSpc>
                          <a:spcPct val="115000"/>
                        </a:lnSpc>
                        <a:spcBef>
                          <a:spcPts val="0"/>
                        </a:spcBef>
                        <a:spcAft>
                          <a:spcPts val="0"/>
                        </a:spcAft>
                      </a:pPr>
                      <a:r>
                        <a:rPr lang="en-US" sz="1300"/>
                        <a:t>CO5</a:t>
                      </a:r>
                    </a:p>
                    <a:p>
                      <a:pPr marL="0" marR="0">
                        <a:lnSpc>
                          <a:spcPct val="115000"/>
                        </a:lnSpc>
                        <a:spcBef>
                          <a:spcPts val="0"/>
                        </a:spcBef>
                        <a:spcAft>
                          <a:spcPts val="0"/>
                        </a:spcAft>
                      </a:pPr>
                      <a:r>
                        <a:rPr lang="en-US" sz="1300"/>
                        <a:t>CO8</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dirty="0" err="1"/>
                        <a:t>POb</a:t>
                      </a:r>
                      <a:endParaRPr lang="en-US" sz="1300" dirty="0"/>
                    </a:p>
                    <a:p>
                      <a:pPr marL="0" marR="0">
                        <a:lnSpc>
                          <a:spcPct val="115000"/>
                        </a:lnSpc>
                        <a:spcBef>
                          <a:spcPts val="0"/>
                        </a:spcBef>
                        <a:spcAft>
                          <a:spcPts val="0"/>
                        </a:spcAft>
                      </a:pPr>
                      <a:r>
                        <a:rPr lang="en-US" sz="1300" dirty="0" err="1"/>
                        <a:t>POf</a:t>
                      </a:r>
                      <a:endParaRPr lang="en-US" sz="1300" dirty="0"/>
                    </a:p>
                    <a:p>
                      <a:pPr marL="0" marR="0">
                        <a:lnSpc>
                          <a:spcPct val="115000"/>
                        </a:lnSpc>
                        <a:spcBef>
                          <a:spcPts val="0"/>
                        </a:spcBef>
                        <a:spcAft>
                          <a:spcPts val="0"/>
                        </a:spcAft>
                      </a:pPr>
                      <a:r>
                        <a:rPr lang="en-US" sz="1300" dirty="0" err="1"/>
                        <a:t>POh</a:t>
                      </a:r>
                      <a:endParaRPr lang="en-US" sz="1300" dirty="0"/>
                    </a:p>
                    <a:p>
                      <a:pPr marL="0" marR="0">
                        <a:lnSpc>
                          <a:spcPct val="115000"/>
                        </a:lnSpc>
                        <a:spcBef>
                          <a:spcPts val="0"/>
                        </a:spcBef>
                        <a:spcAft>
                          <a:spcPts val="0"/>
                        </a:spcAft>
                      </a:pPr>
                      <a:r>
                        <a:rPr lang="en-US" sz="1300" dirty="0" err="1"/>
                        <a:t>POk</a:t>
                      </a:r>
                      <a:endParaRPr lang="en-US" sz="1300" dirty="0">
                        <a:solidFill>
                          <a:schemeClr val="tx1"/>
                        </a:solidFill>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300"/>
                        <a:t>P4</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Familiarity of Issues</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There is no completely free online meeting platform with unlimited duration. our project has the ability to solve this problem. Online meeting platform is also very helpful for remote work during any pandemic like Covid-19.</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CO9</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dirty="0"/>
                        <a:t>PO1</a:t>
                      </a:r>
                      <a:endParaRPr lang="en-US" sz="1300" dirty="0">
                        <a:solidFill>
                          <a:schemeClr val="tx1"/>
                        </a:solidFill>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300"/>
                        <a:t>P7</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Interdependence</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Our project has interdependent components such as requirement analysis, user interface designing, frontend and backend development, load balancing, software testing, security testing, bug debugging etc.</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a:t>CO8</a:t>
                      </a:r>
                      <a:endParaRPr lang="en-US" sz="1300">
                        <a:solidFill>
                          <a:schemeClr val="tx1"/>
                        </a:solidFill>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300" dirty="0" err="1"/>
                        <a:t>POk</a:t>
                      </a:r>
                      <a:endParaRPr lang="en-US" sz="1300" dirty="0">
                        <a:solidFill>
                          <a:schemeClr val="tx1"/>
                        </a:solidFill>
                        <a:latin typeface="Arial" pitchFamily="34" charset="0"/>
                        <a:ea typeface="Calibri"/>
                        <a:cs typeface="Arial" pitchFamily="34" charset="0"/>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3"/>
          <p:cNvSpPr txBox="1">
            <a:spLocks noGrp="1"/>
          </p:cNvSpPr>
          <p:nvPr>
            <p:ph type="title"/>
          </p:nvPr>
        </p:nvSpPr>
        <p:spPr>
          <a:xfrm>
            <a:off x="1" y="542005"/>
            <a:ext cx="9144000" cy="429545"/>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2800" b="1" dirty="0">
                <a:solidFill>
                  <a:schemeClr val="tx1">
                    <a:lumMod val="95000"/>
                  </a:schemeClr>
                </a:solidFill>
                <a:latin typeface="Barlow Light"/>
                <a:ea typeface="Barlow Light"/>
                <a:cs typeface="Barlow Light"/>
                <a:sym typeface="Barlow Light"/>
              </a:rPr>
              <a:t>Project - </a:t>
            </a:r>
            <a:r>
              <a:rPr lang="en-US" sz="2800" b="1" dirty="0" err="1">
                <a:solidFill>
                  <a:schemeClr val="tx1">
                    <a:lumMod val="95000"/>
                  </a:schemeClr>
                </a:solidFill>
                <a:latin typeface="Barlow Light"/>
                <a:ea typeface="Barlow Light"/>
                <a:cs typeface="Barlow Light"/>
                <a:sym typeface="Barlow Light"/>
              </a:rPr>
              <a:t>Github</a:t>
            </a:r>
            <a:r>
              <a:rPr lang="en-US" sz="2800" b="1" dirty="0">
                <a:solidFill>
                  <a:schemeClr val="tx1">
                    <a:lumMod val="95000"/>
                  </a:schemeClr>
                </a:solidFill>
                <a:latin typeface="Barlow Light"/>
                <a:ea typeface="Barlow Light"/>
                <a:cs typeface="Barlow Light"/>
                <a:sym typeface="Barlow Light"/>
              </a:rPr>
              <a:t> Repository</a:t>
            </a:r>
            <a:endParaRPr dirty="0">
              <a:solidFill>
                <a:schemeClr val="tx1">
                  <a:lumMod val="95000"/>
                </a:schemeClr>
              </a:solidFill>
            </a:endParaRPr>
          </a:p>
        </p:txBody>
      </p:sp>
      <p:sp>
        <p:nvSpPr>
          <p:cNvPr id="193" name="Google Shape;193;p53"/>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194" name="Google Shape;194;p53"/>
          <p:cNvSpPr txBox="1"/>
          <p:nvPr/>
        </p:nvSpPr>
        <p:spPr>
          <a:xfrm>
            <a:off x="1066800" y="4016573"/>
            <a:ext cx="7010400" cy="307736"/>
          </a:xfrm>
          <a:prstGeom prst="rect">
            <a:avLst/>
          </a:prstGeom>
          <a:noFill/>
          <a:ln>
            <a:noFill/>
          </a:ln>
        </p:spPr>
        <p:txBody>
          <a:bodyPr spcFirstLastPara="1" wrap="square" lIns="91425" tIns="45700" rIns="91425" bIns="45700" anchor="t" anchorCtr="0">
            <a:spAutoFit/>
          </a:bodyPr>
          <a:lstStyle/>
          <a:p>
            <a:pPr lvl="0" algn="ctr">
              <a:buSzPts val="1400"/>
            </a:pPr>
            <a:r>
              <a:rPr lang="en-US" dirty="0" smtClean="0">
                <a:solidFill>
                  <a:schemeClr val="tx1"/>
                </a:solidFill>
              </a:rPr>
              <a:t>https://github.com/ShawonBarman/MeetYOU-A_Cloud_Based_Meeting_Application</a:t>
            </a:r>
            <a:endParaRPr sz="1400" b="0" i="0" u="none" strike="noStrike" cap="none" dirty="0">
              <a:solidFill>
                <a:schemeClr val="tx1"/>
              </a:solidFill>
              <a:latin typeface="Arial"/>
              <a:ea typeface="Arial"/>
              <a:cs typeface="Arial"/>
              <a:sym typeface="Arial"/>
            </a:endParaRPr>
          </a:p>
        </p:txBody>
      </p:sp>
      <p:pic>
        <p:nvPicPr>
          <p:cNvPr id="195" name="Google Shape;195;p53" descr="Graphical user interface, website&#10;&#10;Description automatically generated"/>
          <p:cNvPicPr preferRelativeResize="0"/>
          <p:nvPr/>
        </p:nvPicPr>
        <p:blipFill rotWithShape="1">
          <a:blip r:embed="rId3">
            <a:alphaModFix/>
          </a:blip>
          <a:srcRect/>
          <a:stretch/>
        </p:blipFill>
        <p:spPr>
          <a:xfrm>
            <a:off x="3352800" y="1428750"/>
            <a:ext cx="2396126" cy="1597418"/>
          </a:xfrm>
          <a:prstGeom prst="rect">
            <a:avLst/>
          </a:prstGeom>
          <a:noFill/>
          <a:ln>
            <a:noFill/>
          </a:ln>
        </p:spPr>
      </p:pic>
      <p:sp>
        <p:nvSpPr>
          <p:cNvPr id="196" name="Google Shape;196;p53"/>
          <p:cNvSpPr txBox="1"/>
          <p:nvPr/>
        </p:nvSpPr>
        <p:spPr>
          <a:xfrm>
            <a:off x="1676400" y="3345459"/>
            <a:ext cx="579120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err="1" smtClean="0">
                <a:solidFill>
                  <a:schemeClr val="tx1"/>
                </a:solidFill>
                <a:latin typeface="Arial" pitchFamily="34" charset="0"/>
                <a:ea typeface="Barlow Light"/>
                <a:cs typeface="Arial" pitchFamily="34" charset="0"/>
                <a:sym typeface="Barlow Light"/>
              </a:rPr>
              <a:t>MeetYOU</a:t>
            </a:r>
            <a:r>
              <a:rPr lang="en-US" sz="1800" b="1" i="0" u="none" strike="noStrike" cap="none" dirty="0" smtClean="0">
                <a:solidFill>
                  <a:schemeClr val="tx1"/>
                </a:solidFill>
                <a:latin typeface="Arial" pitchFamily="34" charset="0"/>
                <a:ea typeface="Barlow Light"/>
                <a:cs typeface="Arial" pitchFamily="34" charset="0"/>
                <a:sym typeface="Barlow Light"/>
              </a:rPr>
              <a:t> </a:t>
            </a:r>
            <a:r>
              <a:rPr lang="en-US" sz="1800" b="1" i="0" u="none" strike="noStrike" cap="none" dirty="0">
                <a:solidFill>
                  <a:schemeClr val="tx1"/>
                </a:solidFill>
                <a:latin typeface="Arial" pitchFamily="34" charset="0"/>
                <a:ea typeface="Barlow Light"/>
                <a:cs typeface="Arial" pitchFamily="34" charset="0"/>
                <a:sym typeface="Barlow Light"/>
              </a:rPr>
              <a:t>- A Cloud Based </a:t>
            </a:r>
            <a:r>
              <a:rPr lang="en-US" sz="1800" b="1" i="0" u="none" strike="noStrike" cap="none" dirty="0" smtClean="0">
                <a:solidFill>
                  <a:schemeClr val="tx1"/>
                </a:solidFill>
                <a:latin typeface="Arial" pitchFamily="34" charset="0"/>
                <a:ea typeface="Barlow Light"/>
                <a:cs typeface="Arial" pitchFamily="34" charset="0"/>
                <a:sym typeface="Barlow Light"/>
              </a:rPr>
              <a:t>Meeting Application</a:t>
            </a:r>
            <a:endParaRPr sz="1800" b="1" i="0" u="none" strike="noStrike" cap="none" dirty="0">
              <a:solidFill>
                <a:schemeClr val="tx1"/>
              </a:solidFill>
              <a:latin typeface="Arial" pitchFamily="34" charset="0"/>
              <a:ea typeface="Barlow Light"/>
              <a:cs typeface="Arial" pitchFamily="34" charset="0"/>
              <a:sym typeface="Barlow Ligh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990600" y="2162838"/>
            <a:ext cx="3845961" cy="485112"/>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b="1" dirty="0"/>
              <a:t>THANK YOU</a:t>
            </a:r>
            <a:br>
              <a:rPr lang="en-US" b="1" dirty="0"/>
            </a:br>
            <a:r>
              <a:rPr lang="en-US" b="1" dirty="0"/>
              <a:t/>
            </a:r>
            <a:br>
              <a:rPr lang="en-US" b="1" dirty="0"/>
            </a:br>
            <a:endParaRPr b="1" dirty="0"/>
          </a:p>
        </p:txBody>
      </p:sp>
      <p:sp>
        <p:nvSpPr>
          <p:cNvPr id="202" name="Google Shape;202;p31"/>
          <p:cNvSpPr txBox="1">
            <a:spLocks noGrp="1"/>
          </p:cNvSpPr>
          <p:nvPr>
            <p:ph type="sldNum" sz="quarter" idx="11"/>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grpSp>
        <p:nvGrpSpPr>
          <p:cNvPr id="203" name="Google Shape;203;p31"/>
          <p:cNvGrpSpPr/>
          <p:nvPr/>
        </p:nvGrpSpPr>
        <p:grpSpPr>
          <a:xfrm>
            <a:off x="5191199" y="905259"/>
            <a:ext cx="3495801" cy="3628765"/>
            <a:chOff x="2012475" y="393272"/>
            <a:chExt cx="4440240" cy="4609126"/>
          </a:xfrm>
        </p:grpSpPr>
        <p:sp>
          <p:nvSpPr>
            <p:cNvPr id="204" name="Google Shape;204;p31"/>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31"/>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31"/>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31"/>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31"/>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31"/>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0" name="Google Shape;210;p31"/>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31"/>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31"/>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31"/>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31"/>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31"/>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31"/>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31"/>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31"/>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31"/>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31"/>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31"/>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31"/>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31"/>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31"/>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31"/>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31"/>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31"/>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31"/>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31"/>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31"/>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31"/>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31"/>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31"/>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31"/>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31"/>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31"/>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31"/>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31"/>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31"/>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31"/>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31"/>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31"/>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31"/>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31"/>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31"/>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31"/>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31"/>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31"/>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31"/>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31"/>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31"/>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31"/>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31"/>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31"/>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31"/>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31"/>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31"/>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31"/>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31"/>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31"/>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31"/>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31"/>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31"/>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31"/>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31"/>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31"/>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31"/>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31"/>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31"/>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31"/>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31"/>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31"/>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31"/>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31"/>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31"/>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31"/>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31"/>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31"/>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31"/>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31"/>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31"/>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31"/>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3" name="Google Shape;283;p31"/>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p31"/>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31"/>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6" name="Google Shape;286;p31"/>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31"/>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31"/>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9" name="Google Shape;289;p31"/>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31"/>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1" name="Google Shape;291;p31"/>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2" name="Google Shape;292;p31"/>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31"/>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31"/>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p31"/>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p31"/>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0" y="285750"/>
            <a:ext cx="9144000" cy="43815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3200" b="1" dirty="0">
                <a:solidFill>
                  <a:schemeClr val="tx1">
                    <a:lumMod val="95000"/>
                  </a:schemeClr>
                </a:solidFill>
                <a:latin typeface="+mn-lt"/>
              </a:rPr>
              <a:t>OUTLINE</a:t>
            </a:r>
            <a:endParaRPr sz="3200" b="1" dirty="0">
              <a:solidFill>
                <a:schemeClr val="tx1">
                  <a:lumMod val="95000"/>
                </a:schemeClr>
              </a:solidFill>
              <a:latin typeface="+mn-lt"/>
            </a:endParaRPr>
          </a:p>
        </p:txBody>
      </p:sp>
      <p:sp>
        <p:nvSpPr>
          <p:cNvPr id="75" name="Google Shape;75;p3"/>
          <p:cNvSpPr txBox="1">
            <a:spLocks noGrp="1"/>
          </p:cNvSpPr>
          <p:nvPr>
            <p:ph type="body" idx="1"/>
          </p:nvPr>
        </p:nvSpPr>
        <p:spPr>
          <a:xfrm>
            <a:off x="838200" y="774897"/>
            <a:ext cx="4084898" cy="4082853"/>
          </a:xfrm>
          <a:prstGeom prst="rect">
            <a:avLst/>
          </a:prstGeom>
          <a:noFill/>
          <a:ln>
            <a:noFill/>
          </a:ln>
        </p:spPr>
        <p:txBody>
          <a:bodyPr spcFirstLastPara="1" wrap="square" lIns="0" tIns="0" rIns="0" bIns="0" anchor="t" anchorCtr="0">
            <a:noAutofit/>
          </a:bodyPr>
          <a:lstStyle/>
          <a:p>
            <a:pPr marL="457200" lvl="0" indent="-342900" algn="l" rtl="0">
              <a:lnSpc>
                <a:spcPct val="110000"/>
              </a:lnSpc>
              <a:spcBef>
                <a:spcPts val="600"/>
              </a:spcBef>
              <a:spcAft>
                <a:spcPts val="0"/>
              </a:spcAft>
              <a:buSzPts val="1800"/>
              <a:buChar char="▸"/>
            </a:pPr>
            <a:r>
              <a:rPr lang="en-US" sz="1500" dirty="0"/>
              <a:t>What Is Our Project About?</a:t>
            </a:r>
            <a:endParaRPr sz="1500" dirty="0"/>
          </a:p>
          <a:p>
            <a:pPr marL="457200" lvl="0" indent="-342900" algn="l" rtl="0">
              <a:lnSpc>
                <a:spcPct val="110000"/>
              </a:lnSpc>
              <a:spcBef>
                <a:spcPts val="600"/>
              </a:spcBef>
              <a:spcAft>
                <a:spcPts val="0"/>
              </a:spcAft>
              <a:buSzPts val="1800"/>
              <a:buChar char="▸"/>
            </a:pPr>
            <a:r>
              <a:rPr lang="en-US" sz="1500" dirty="0" smtClean="0"/>
              <a:t>Motivations</a:t>
            </a:r>
          </a:p>
          <a:p>
            <a:pPr marL="457200" lvl="0" indent="-342900" algn="l" rtl="0">
              <a:lnSpc>
                <a:spcPct val="110000"/>
              </a:lnSpc>
              <a:spcBef>
                <a:spcPts val="600"/>
              </a:spcBef>
              <a:spcAft>
                <a:spcPts val="0"/>
              </a:spcAft>
              <a:buSzPts val="1800"/>
              <a:buChar char="▸"/>
            </a:pPr>
            <a:r>
              <a:rPr lang="en-US" sz="1500" dirty="0" smtClean="0"/>
              <a:t>Problem Definition</a:t>
            </a:r>
          </a:p>
          <a:p>
            <a:pPr marL="457200" lvl="0" indent="-342900" algn="l" rtl="0">
              <a:lnSpc>
                <a:spcPct val="110000"/>
              </a:lnSpc>
              <a:spcBef>
                <a:spcPts val="600"/>
              </a:spcBef>
              <a:spcAft>
                <a:spcPts val="0"/>
              </a:spcAft>
              <a:buSzPts val="1800"/>
              <a:buChar char="▸"/>
            </a:pPr>
            <a:r>
              <a:rPr lang="en-US" sz="1500" dirty="0" smtClean="0"/>
              <a:t>Objective</a:t>
            </a:r>
            <a:endParaRPr sz="1500" dirty="0"/>
          </a:p>
          <a:p>
            <a:pPr marL="457200" lvl="0" indent="-342900" algn="l" rtl="0">
              <a:lnSpc>
                <a:spcPct val="110000"/>
              </a:lnSpc>
              <a:spcBef>
                <a:spcPts val="600"/>
              </a:spcBef>
              <a:spcAft>
                <a:spcPts val="0"/>
              </a:spcAft>
              <a:buSzPts val="1800"/>
              <a:buChar char="▸"/>
            </a:pPr>
            <a:r>
              <a:rPr lang="en-US" sz="1500" dirty="0"/>
              <a:t>Importance</a:t>
            </a:r>
            <a:endParaRPr sz="1500" dirty="0"/>
          </a:p>
          <a:p>
            <a:pPr marL="457200" lvl="0" indent="-342900" algn="l" rtl="0">
              <a:lnSpc>
                <a:spcPct val="110000"/>
              </a:lnSpc>
              <a:spcBef>
                <a:spcPts val="600"/>
              </a:spcBef>
              <a:spcAft>
                <a:spcPts val="0"/>
              </a:spcAft>
              <a:buSzPts val="1800"/>
              <a:buChar char="▸"/>
            </a:pPr>
            <a:r>
              <a:rPr lang="en-US" sz="1500" dirty="0"/>
              <a:t>Related Existing Platform </a:t>
            </a:r>
            <a:endParaRPr sz="1500" dirty="0"/>
          </a:p>
          <a:p>
            <a:pPr marL="457200" lvl="0" indent="-342900" algn="l" rtl="0">
              <a:lnSpc>
                <a:spcPct val="110000"/>
              </a:lnSpc>
              <a:spcBef>
                <a:spcPts val="600"/>
              </a:spcBef>
              <a:spcAft>
                <a:spcPts val="0"/>
              </a:spcAft>
              <a:buSzPts val="1800"/>
              <a:buChar char="▸"/>
            </a:pPr>
            <a:r>
              <a:rPr lang="en-US" sz="1500" dirty="0"/>
              <a:t>Limitation of previous work </a:t>
            </a:r>
            <a:endParaRPr sz="1500" dirty="0"/>
          </a:p>
          <a:p>
            <a:pPr marL="457200" lvl="0" indent="-342900" algn="l" rtl="0">
              <a:lnSpc>
                <a:spcPct val="110000"/>
              </a:lnSpc>
              <a:spcBef>
                <a:spcPts val="600"/>
              </a:spcBef>
              <a:spcAft>
                <a:spcPts val="0"/>
              </a:spcAft>
              <a:buSzPts val="1800"/>
              <a:buChar char="▸"/>
            </a:pPr>
            <a:r>
              <a:rPr lang="en-US" sz="1500" dirty="0"/>
              <a:t>Our Proposed Solution </a:t>
            </a:r>
            <a:endParaRPr sz="1500" dirty="0"/>
          </a:p>
          <a:p>
            <a:pPr marL="457200" lvl="0" indent="-342900" algn="l" rtl="0">
              <a:lnSpc>
                <a:spcPct val="110000"/>
              </a:lnSpc>
              <a:spcBef>
                <a:spcPts val="600"/>
              </a:spcBef>
              <a:spcAft>
                <a:spcPts val="0"/>
              </a:spcAft>
              <a:buSzPts val="1800"/>
              <a:buChar char="▸"/>
            </a:pPr>
            <a:r>
              <a:rPr lang="en-US" sz="1500" dirty="0" smtClean="0"/>
              <a:t>Legal Issues</a:t>
            </a:r>
          </a:p>
          <a:p>
            <a:r>
              <a:rPr lang="en-US" sz="1500" dirty="0" smtClean="0"/>
              <a:t>Health And Safety Issues</a:t>
            </a:r>
            <a:endParaRPr sz="1500" dirty="0"/>
          </a:p>
          <a:p>
            <a:pPr marL="457200" lvl="0" indent="-342900" algn="l" rtl="0">
              <a:lnSpc>
                <a:spcPct val="110000"/>
              </a:lnSpc>
              <a:spcBef>
                <a:spcPts val="600"/>
              </a:spcBef>
              <a:spcAft>
                <a:spcPts val="0"/>
              </a:spcAft>
              <a:buSzPts val="1800"/>
              <a:buChar char="▸"/>
            </a:pPr>
            <a:r>
              <a:rPr lang="en-US" sz="1500" dirty="0"/>
              <a:t>Development Tools</a:t>
            </a:r>
            <a:endParaRPr sz="1500" dirty="0"/>
          </a:p>
          <a:p>
            <a:pPr marL="457200" lvl="0" indent="-342900" algn="l" rtl="0">
              <a:lnSpc>
                <a:spcPct val="110000"/>
              </a:lnSpc>
              <a:spcBef>
                <a:spcPts val="600"/>
              </a:spcBef>
              <a:spcAft>
                <a:spcPts val="0"/>
              </a:spcAft>
              <a:buSzPts val="1800"/>
              <a:buChar char="▸"/>
            </a:pPr>
            <a:r>
              <a:rPr lang="en-US" sz="1500" dirty="0"/>
              <a:t>Project </a:t>
            </a:r>
            <a:r>
              <a:rPr lang="en-US" sz="1500" dirty="0" smtClean="0"/>
              <a:t>Planning</a:t>
            </a:r>
            <a:endParaRPr sz="1500" dirty="0"/>
          </a:p>
        </p:txBody>
      </p:sp>
      <p:sp>
        <p:nvSpPr>
          <p:cNvPr id="47" name="Google Shape;47;p3"/>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grpSp>
        <p:nvGrpSpPr>
          <p:cNvPr id="48" name="Google Shape;48;p3"/>
          <p:cNvGrpSpPr/>
          <p:nvPr/>
        </p:nvGrpSpPr>
        <p:grpSpPr>
          <a:xfrm>
            <a:off x="5350630" y="1428750"/>
            <a:ext cx="3031370" cy="2402578"/>
            <a:chOff x="6986665" y="3298709"/>
            <a:chExt cx="1817809" cy="1077669"/>
          </a:xfrm>
        </p:grpSpPr>
        <p:sp>
          <p:nvSpPr>
            <p:cNvPr id="49" name="Google Shape;49;p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 name="Google Shape;50;p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 name="Google Shape;51;p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 name="Google Shape;52;p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 name="Google Shape;53;p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5"/>
          <p:cNvSpPr txBox="1">
            <a:spLocks noGrp="1"/>
          </p:cNvSpPr>
          <p:nvPr>
            <p:ph type="title"/>
          </p:nvPr>
        </p:nvSpPr>
        <p:spPr>
          <a:xfrm>
            <a:off x="0" y="438150"/>
            <a:ext cx="9144000" cy="45720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3200" b="1" dirty="0">
                <a:solidFill>
                  <a:schemeClr val="tx1">
                    <a:lumMod val="95000"/>
                  </a:schemeClr>
                </a:solidFill>
                <a:latin typeface="+mj-lt"/>
              </a:rPr>
              <a:t>What is Our Project About?</a:t>
            </a:r>
            <a:endParaRPr dirty="0">
              <a:solidFill>
                <a:schemeClr val="tx1">
                  <a:lumMod val="95000"/>
                </a:schemeClr>
              </a:solidFill>
              <a:latin typeface="+mj-lt"/>
            </a:endParaRPr>
          </a:p>
        </p:txBody>
      </p:sp>
      <p:sp>
        <p:nvSpPr>
          <p:cNvPr id="80" name="Google Shape;80;p5"/>
          <p:cNvSpPr txBox="1">
            <a:spLocks noGrp="1"/>
          </p:cNvSpPr>
          <p:nvPr>
            <p:ph type="body" idx="1"/>
          </p:nvPr>
        </p:nvSpPr>
        <p:spPr>
          <a:xfrm>
            <a:off x="457200" y="1504951"/>
            <a:ext cx="3813936" cy="3047999"/>
          </a:xfrm>
          <a:prstGeom prst="rect">
            <a:avLst/>
          </a:prstGeom>
          <a:noFill/>
          <a:ln>
            <a:noFill/>
          </a:ln>
        </p:spPr>
        <p:txBody>
          <a:bodyPr spcFirstLastPara="1" wrap="square" lIns="0" tIns="0" rIns="0" bIns="0" anchor="t" anchorCtr="0">
            <a:noAutofit/>
          </a:bodyPr>
          <a:lstStyle/>
          <a:p>
            <a:pPr marL="114300" lvl="0" indent="0" algn="just" rtl="0">
              <a:lnSpc>
                <a:spcPct val="110000"/>
              </a:lnSpc>
              <a:spcBef>
                <a:spcPts val="0"/>
              </a:spcBef>
              <a:spcAft>
                <a:spcPts val="0"/>
              </a:spcAft>
              <a:buSzPts val="1800"/>
              <a:buNone/>
            </a:pPr>
            <a:r>
              <a:rPr lang="en-US" dirty="0">
                <a:ea typeface="Barlow Light"/>
                <a:cs typeface="Barlow Light"/>
                <a:sym typeface="Barlow Light"/>
              </a:rPr>
              <a:t>In this project, </a:t>
            </a:r>
            <a:endParaRPr dirty="0"/>
          </a:p>
          <a:p>
            <a:pPr marL="114300" lvl="0" indent="0" algn="just" rtl="0">
              <a:lnSpc>
                <a:spcPct val="110000"/>
              </a:lnSpc>
              <a:spcBef>
                <a:spcPts val="0"/>
              </a:spcBef>
              <a:spcAft>
                <a:spcPts val="0"/>
              </a:spcAft>
              <a:buSzPts val="1800"/>
              <a:buNone/>
            </a:pPr>
            <a:r>
              <a:rPr lang="en-US" dirty="0">
                <a:ea typeface="Barlow Light"/>
                <a:cs typeface="Barlow Light"/>
                <a:sym typeface="Barlow Light"/>
              </a:rPr>
              <a:t>we will build a Cloud  based Meeting Application using </a:t>
            </a:r>
            <a:r>
              <a:rPr lang="en-US" dirty="0" err="1"/>
              <a:t>w</a:t>
            </a:r>
            <a:r>
              <a:rPr lang="en-US" dirty="0" err="1" smtClean="0">
                <a:ea typeface="Barlow Light"/>
                <a:cs typeface="Barlow Light"/>
                <a:sym typeface="Barlow Light"/>
              </a:rPr>
              <a:t>ebRTC</a:t>
            </a:r>
            <a:r>
              <a:rPr lang="en-US" dirty="0" smtClean="0">
                <a:ea typeface="Barlow Light"/>
                <a:cs typeface="Barlow Light"/>
                <a:sym typeface="Barlow Light"/>
              </a:rPr>
              <a:t> </a:t>
            </a:r>
            <a:r>
              <a:rPr lang="en-US" dirty="0">
                <a:ea typeface="Barlow Light"/>
                <a:cs typeface="Barlow Light"/>
                <a:sym typeface="Barlow Light"/>
              </a:rPr>
              <a:t>and </a:t>
            </a:r>
            <a:r>
              <a:rPr lang="en-US" dirty="0" smtClean="0">
                <a:ea typeface="Barlow Light"/>
                <a:cs typeface="Barlow Light"/>
                <a:sym typeface="Barlow Light"/>
              </a:rPr>
              <a:t>socket.io </a:t>
            </a:r>
            <a:r>
              <a:rPr lang="en-US" dirty="0">
                <a:ea typeface="Barlow Light"/>
                <a:cs typeface="Barlow Light"/>
                <a:sym typeface="Barlow Light"/>
              </a:rPr>
              <a:t>and </a:t>
            </a:r>
            <a:r>
              <a:rPr lang="en-US" dirty="0" smtClean="0">
                <a:ea typeface="Barlow Light"/>
                <a:cs typeface="Barlow Light"/>
                <a:sym typeface="Barlow Light"/>
              </a:rPr>
              <a:t>JavaScript framework react, </a:t>
            </a:r>
            <a:r>
              <a:rPr lang="en-US" dirty="0">
                <a:ea typeface="Barlow Light"/>
                <a:cs typeface="Barlow Light"/>
                <a:sym typeface="Barlow Light"/>
              </a:rPr>
              <a:t>that will work as an online web application to support the work of real life classroom, conference rooms, meetings, etc.</a:t>
            </a:r>
            <a:endParaRPr dirty="0"/>
          </a:p>
        </p:txBody>
      </p:sp>
      <p:sp>
        <p:nvSpPr>
          <p:cNvPr id="82" name="Google Shape;82;p5"/>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dk1"/>
                </a:solidFill>
              </a:rPr>
              <a:pPr marL="0" lvl="0" indent="0" algn="r" rtl="0">
                <a:lnSpc>
                  <a:spcPct val="100000"/>
                </a:lnSpc>
                <a:spcBef>
                  <a:spcPts val="0"/>
                </a:spcBef>
                <a:spcAft>
                  <a:spcPts val="0"/>
                </a:spcAft>
                <a:buSzPts val="1200"/>
                <a:buNone/>
              </a:pPr>
              <a:t>3</a:t>
            </a:fld>
            <a:endParaRPr>
              <a:solidFill>
                <a:schemeClr val="dk1"/>
              </a:solidFill>
            </a:endParaRPr>
          </a:p>
        </p:txBody>
      </p:sp>
      <p:pic>
        <p:nvPicPr>
          <p:cNvPr id="5" name="Picture 4" descr="unnamed.png"/>
          <p:cNvPicPr>
            <a:picLocks noChangeAspect="1"/>
          </p:cNvPicPr>
          <p:nvPr/>
        </p:nvPicPr>
        <p:blipFill>
          <a:blip r:embed="rId3"/>
          <a:stretch>
            <a:fillRect/>
          </a:stretch>
        </p:blipFill>
        <p:spPr>
          <a:xfrm>
            <a:off x="4902455" y="1406460"/>
            <a:ext cx="3860545" cy="261309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3"/>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88" name="Google Shape;88;p43"/>
          <p:cNvSpPr txBox="1"/>
          <p:nvPr/>
        </p:nvSpPr>
        <p:spPr>
          <a:xfrm>
            <a:off x="0" y="433125"/>
            <a:ext cx="91440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chemeClr val="tx1">
                    <a:lumMod val="95000"/>
                  </a:schemeClr>
                </a:solidFill>
                <a:latin typeface="+mj-lt"/>
                <a:ea typeface="Raleway Thin"/>
                <a:cs typeface="Raleway Thin"/>
                <a:sym typeface="Raleway Thin"/>
              </a:rPr>
              <a:t>Motivation</a:t>
            </a:r>
            <a:endParaRPr sz="3200" b="0" i="0" u="none" strike="noStrike" cap="none" dirty="0">
              <a:solidFill>
                <a:schemeClr val="tx1">
                  <a:lumMod val="95000"/>
                </a:schemeClr>
              </a:solidFill>
              <a:latin typeface="+mj-lt"/>
              <a:ea typeface="Raleway Thin"/>
              <a:cs typeface="Raleway Thin"/>
              <a:sym typeface="Raleway Thin"/>
            </a:endParaRPr>
          </a:p>
        </p:txBody>
      </p:sp>
      <p:sp>
        <p:nvSpPr>
          <p:cNvPr id="89" name="Google Shape;89;p43"/>
          <p:cNvSpPr txBox="1"/>
          <p:nvPr/>
        </p:nvSpPr>
        <p:spPr>
          <a:xfrm>
            <a:off x="585923" y="1352550"/>
            <a:ext cx="7948477" cy="2308284"/>
          </a:xfrm>
          <a:prstGeom prst="rect">
            <a:avLst/>
          </a:prstGeom>
          <a:noFill/>
          <a:ln>
            <a:noFill/>
          </a:ln>
        </p:spPr>
        <p:txBody>
          <a:bodyPr spcFirstLastPara="1" wrap="square" lIns="91425" tIns="45700" rIns="91425" bIns="45700" anchor="t" anchorCtr="0">
            <a:spAutoFit/>
          </a:bodyPr>
          <a:lstStyle/>
          <a:p>
            <a:pPr marL="285750" marR="0" lvl="0" indent="-171450" algn="l" rtl="0">
              <a:lnSpc>
                <a:spcPct val="100000"/>
              </a:lnSpc>
              <a:spcBef>
                <a:spcPts val="0"/>
              </a:spcBef>
              <a:spcAft>
                <a:spcPts val="0"/>
              </a:spcAft>
              <a:buClr>
                <a:srgbClr val="000000"/>
              </a:buClr>
              <a:buSzPts val="1800"/>
              <a:buFont typeface="Wingdings" pitchFamily="2" charset="2"/>
              <a:buChar char="Ø"/>
            </a:pPr>
            <a:endParaRPr sz="1600" b="1" i="0" u="none" strike="noStrike" cap="none" dirty="0">
              <a:solidFill>
                <a:schemeClr val="tx1"/>
              </a:solidFill>
              <a:latin typeface="+mn-lt"/>
              <a:ea typeface="Barlow Light"/>
              <a:cs typeface="Barlow Light"/>
              <a:sym typeface="Barlow Light"/>
            </a:endParaRPr>
          </a:p>
          <a:p>
            <a:pPr marL="285750" marR="0" lvl="0" indent="-285750" algn="just" rtl="0">
              <a:lnSpc>
                <a:spcPct val="100000"/>
              </a:lnSpc>
              <a:spcBef>
                <a:spcPts val="0"/>
              </a:spcBef>
              <a:spcAft>
                <a:spcPts val="0"/>
              </a:spcAft>
              <a:buClr>
                <a:schemeClr val="tx1"/>
              </a:buClr>
              <a:buSzPts val="1800"/>
              <a:buFont typeface="Wingdings" pitchFamily="2" charset="2"/>
              <a:buChar char="Ø"/>
            </a:pPr>
            <a:r>
              <a:rPr lang="en-US" sz="1600" b="0" i="0" u="none" strike="noStrike" cap="none" dirty="0">
                <a:solidFill>
                  <a:schemeClr val="tx1"/>
                </a:solidFill>
                <a:latin typeface="+mn-lt"/>
                <a:ea typeface="Barlow Light"/>
                <a:cs typeface="Barlow Light"/>
                <a:sym typeface="Barlow Light"/>
              </a:rPr>
              <a:t>In a situation during the Covid-19 pandemic, this type of web application </a:t>
            </a:r>
            <a:r>
              <a:rPr lang="en-US" sz="1600" b="0" i="0" u="none" strike="noStrike" cap="none" dirty="0" smtClean="0">
                <a:solidFill>
                  <a:schemeClr val="tx1"/>
                </a:solidFill>
                <a:latin typeface="+mn-lt"/>
                <a:ea typeface="Barlow Light"/>
                <a:cs typeface="Barlow Light"/>
                <a:sym typeface="Barlow Light"/>
              </a:rPr>
              <a:t>is very </a:t>
            </a:r>
            <a:r>
              <a:rPr lang="en-US" sz="1600" b="0" i="0" u="none" strike="noStrike" cap="none" dirty="0">
                <a:solidFill>
                  <a:schemeClr val="tx1"/>
                </a:solidFill>
                <a:latin typeface="+mn-lt"/>
                <a:ea typeface="Barlow Light"/>
                <a:cs typeface="Barlow Light"/>
                <a:sym typeface="Barlow Light"/>
              </a:rPr>
              <a:t>helpful to proceed with all the work that would otherwise be difficult to be carried out with the facilities provided by social media.</a:t>
            </a:r>
            <a:endParaRPr sz="1600" b="0" i="0" u="none" strike="noStrike" cap="none" dirty="0">
              <a:solidFill>
                <a:schemeClr val="tx1"/>
              </a:solidFill>
              <a:latin typeface="+mn-lt"/>
              <a:ea typeface="Arial"/>
              <a:cs typeface="Arial"/>
              <a:sym typeface="Arial"/>
            </a:endParaRPr>
          </a:p>
          <a:p>
            <a:pPr marL="285750" marR="0" lvl="0" indent="-171450" algn="just" rtl="0">
              <a:lnSpc>
                <a:spcPct val="100000"/>
              </a:lnSpc>
              <a:spcBef>
                <a:spcPts val="0"/>
              </a:spcBef>
              <a:spcAft>
                <a:spcPts val="0"/>
              </a:spcAft>
              <a:buClr>
                <a:schemeClr val="tx1"/>
              </a:buClr>
              <a:buSzPts val="1800"/>
              <a:buFont typeface="Wingdings" pitchFamily="2" charset="2"/>
              <a:buChar char="Ø"/>
            </a:pPr>
            <a:endParaRPr sz="1600" b="0" i="0" u="none" strike="noStrike" cap="none" dirty="0">
              <a:solidFill>
                <a:schemeClr val="tx1"/>
              </a:solidFill>
              <a:latin typeface="+mn-lt"/>
              <a:ea typeface="Barlow Light"/>
              <a:cs typeface="Barlow Light"/>
              <a:sym typeface="Barlow Light"/>
            </a:endParaRPr>
          </a:p>
          <a:p>
            <a:pPr marL="285750" marR="0" lvl="0" indent="-285750" algn="just" rtl="0">
              <a:lnSpc>
                <a:spcPct val="100000"/>
              </a:lnSpc>
              <a:spcBef>
                <a:spcPts val="0"/>
              </a:spcBef>
              <a:spcAft>
                <a:spcPts val="0"/>
              </a:spcAft>
              <a:buClr>
                <a:schemeClr val="tx1"/>
              </a:buClr>
              <a:buSzPts val="1800"/>
              <a:buFont typeface="Wingdings" pitchFamily="2" charset="2"/>
              <a:buChar char="Ø"/>
            </a:pPr>
            <a:r>
              <a:rPr lang="en-US" sz="1600" b="0" i="0" u="none" strike="noStrike" cap="none" dirty="0">
                <a:solidFill>
                  <a:schemeClr val="tx1"/>
                </a:solidFill>
                <a:latin typeface="+mn-lt"/>
                <a:ea typeface="Barlow Light"/>
                <a:cs typeface="Barlow Light"/>
                <a:sym typeface="Barlow Light"/>
              </a:rPr>
              <a:t>There is no online platform which offers unlimited meeting with duration with free of cost. </a:t>
            </a:r>
            <a:endParaRPr sz="1600" b="0" i="0" u="none" strike="noStrike" cap="none" dirty="0">
              <a:solidFill>
                <a:schemeClr val="tx1"/>
              </a:solidFill>
              <a:latin typeface="+mn-lt"/>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tx1"/>
              </a:solidFill>
              <a:latin typeface="+mn-lt"/>
              <a:ea typeface="Barlow Light"/>
              <a:cs typeface="Barlow Light"/>
              <a:sym typeface="Barlow Light"/>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tx1"/>
              </a:solidFill>
              <a:latin typeface="+mn-l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3"/>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88" name="Google Shape;88;p43"/>
          <p:cNvSpPr txBox="1"/>
          <p:nvPr/>
        </p:nvSpPr>
        <p:spPr>
          <a:xfrm>
            <a:off x="0" y="433125"/>
            <a:ext cx="91440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smtClean="0">
                <a:solidFill>
                  <a:schemeClr val="tx1">
                    <a:lumMod val="95000"/>
                  </a:schemeClr>
                </a:solidFill>
                <a:latin typeface="+mn-lt"/>
                <a:ea typeface="Raleway Thin"/>
                <a:cs typeface="Raleway Thin"/>
                <a:sym typeface="Raleway Thin"/>
              </a:rPr>
              <a:t>Problem Definition</a:t>
            </a:r>
            <a:endParaRPr sz="3200" b="0" i="0" u="none" strike="noStrike" cap="none" dirty="0">
              <a:solidFill>
                <a:schemeClr val="tx1">
                  <a:lumMod val="95000"/>
                </a:schemeClr>
              </a:solidFill>
              <a:latin typeface="+mn-lt"/>
              <a:ea typeface="Raleway Thin"/>
              <a:cs typeface="Raleway Thin"/>
              <a:sym typeface="Raleway Thin"/>
            </a:endParaRPr>
          </a:p>
        </p:txBody>
      </p:sp>
      <p:sp>
        <p:nvSpPr>
          <p:cNvPr id="89" name="Google Shape;89;p43"/>
          <p:cNvSpPr txBox="1"/>
          <p:nvPr/>
        </p:nvSpPr>
        <p:spPr>
          <a:xfrm>
            <a:off x="585923" y="1352550"/>
            <a:ext cx="7948477" cy="3139281"/>
          </a:xfrm>
          <a:prstGeom prst="rect">
            <a:avLst/>
          </a:prstGeom>
          <a:noFill/>
          <a:ln>
            <a:noFill/>
          </a:ln>
        </p:spPr>
        <p:txBody>
          <a:bodyPr spcFirstLastPara="1" wrap="square" lIns="91425" tIns="45700" rIns="91425" bIns="45700" anchor="t" anchorCtr="0">
            <a:spAutoFit/>
          </a:bodyPr>
          <a:lstStyle/>
          <a:p>
            <a:pPr marL="285750" marR="0" lvl="0" indent="-171450" algn="l" rtl="0">
              <a:lnSpc>
                <a:spcPct val="100000"/>
              </a:lnSpc>
              <a:spcBef>
                <a:spcPts val="0"/>
              </a:spcBef>
              <a:spcAft>
                <a:spcPts val="0"/>
              </a:spcAft>
              <a:buClr>
                <a:schemeClr val="tx1"/>
              </a:buClr>
              <a:buSzPts val="1800"/>
              <a:buFont typeface="Wingdings" pitchFamily="2" charset="2"/>
              <a:buChar char="Ø"/>
            </a:pPr>
            <a:endParaRPr sz="1800" b="1" i="0" u="none" strike="noStrike" cap="none" dirty="0">
              <a:solidFill>
                <a:schemeClr val="tx1"/>
              </a:solidFill>
              <a:latin typeface="+mn-lt"/>
              <a:ea typeface="Barlow Light"/>
              <a:cs typeface="Barlow Light"/>
              <a:sym typeface="Barlow Light"/>
            </a:endParaRPr>
          </a:p>
          <a:p>
            <a:pPr marL="285750" lvl="0" indent="-285750" algn="just">
              <a:buClr>
                <a:schemeClr val="tx1"/>
              </a:buClr>
              <a:buSzPts val="1800"/>
              <a:buFont typeface="Wingdings" pitchFamily="2" charset="2"/>
              <a:buChar char="Ø"/>
            </a:pPr>
            <a:r>
              <a:rPr lang="en-US" sz="1800" dirty="0" smtClean="0">
                <a:solidFill>
                  <a:schemeClr val="tx1"/>
                </a:solidFill>
                <a:latin typeface="+mn-lt"/>
              </a:rPr>
              <a:t>In a situation during the Covid-19 pandemic, a video conferencing web application is helpful to proceed with all the work that would otherwise be difficult to be carried out with the facilities provided by social media. There is no online platform which offers unlimited meetings with duration free of </a:t>
            </a:r>
            <a:r>
              <a:rPr lang="en-US" sz="1800" dirty="0" smtClean="0">
                <a:solidFill>
                  <a:schemeClr val="tx1"/>
                </a:solidFill>
                <a:latin typeface="+mn-lt"/>
              </a:rPr>
              <a:t>cost</a:t>
            </a:r>
          </a:p>
          <a:p>
            <a:pPr marL="285750" lvl="0" indent="-285750" algn="just">
              <a:buClr>
                <a:schemeClr val="tx1"/>
              </a:buClr>
              <a:buSzPts val="1800"/>
              <a:buFont typeface="Wingdings" pitchFamily="2" charset="2"/>
              <a:buChar char="Ø"/>
            </a:pPr>
            <a:endParaRPr lang="en-US" sz="1800" dirty="0" smtClean="0">
              <a:solidFill>
                <a:schemeClr val="tx1"/>
              </a:solidFill>
              <a:latin typeface="+mn-lt"/>
            </a:endParaRPr>
          </a:p>
          <a:p>
            <a:pPr marL="285750" lvl="0" indent="-285750" algn="just">
              <a:buClr>
                <a:schemeClr val="tx1"/>
              </a:buClr>
              <a:buSzPts val="1800"/>
              <a:buFont typeface="Wingdings" pitchFamily="2" charset="2"/>
              <a:buChar char="Ø"/>
            </a:pPr>
            <a:r>
              <a:rPr lang="en-US" sz="1800" dirty="0" smtClean="0">
                <a:solidFill>
                  <a:schemeClr val="tx1"/>
                </a:solidFill>
                <a:latin typeface="+mn-lt"/>
              </a:rPr>
              <a:t>To solve this problem, our platform can be used. Our cloud  based Meeting Application </a:t>
            </a:r>
            <a:r>
              <a:rPr lang="en-US" sz="1800" dirty="0" err="1" smtClean="0">
                <a:solidFill>
                  <a:schemeClr val="tx1"/>
                </a:solidFill>
                <a:latin typeface="+mn-lt"/>
              </a:rPr>
              <a:t>MeetYOU</a:t>
            </a:r>
            <a:r>
              <a:rPr lang="en-US" sz="1800" dirty="0" smtClean="0">
                <a:solidFill>
                  <a:schemeClr val="tx1"/>
                </a:solidFill>
                <a:latin typeface="+mn-lt"/>
              </a:rPr>
              <a:t> will help users to conduct class, conference rooms, meetings virtually without any limitations</a:t>
            </a:r>
            <a:endParaRPr sz="1800" b="0" i="0" u="none" strike="noStrike" cap="none" dirty="0">
              <a:solidFill>
                <a:schemeClr val="tx1"/>
              </a:solidFill>
              <a:latin typeface="+mn-lt"/>
              <a:ea typeface="Barlow Light"/>
              <a:cs typeface="Barlow Light"/>
              <a:sym typeface="Barlow Light"/>
            </a:endParaRPr>
          </a:p>
          <a:p>
            <a:pPr marL="0" marR="0" lvl="0" indent="0" algn="l" rtl="0">
              <a:lnSpc>
                <a:spcPct val="100000"/>
              </a:lnSpc>
              <a:spcBef>
                <a:spcPts val="0"/>
              </a:spcBef>
              <a:spcAft>
                <a:spcPts val="0"/>
              </a:spcAft>
              <a:buClr>
                <a:schemeClr val="tx1"/>
              </a:buClr>
              <a:buSzPts val="1400"/>
              <a:buFont typeface="Wingdings" pitchFamily="2" charset="2"/>
              <a:buChar char="Ø"/>
            </a:pPr>
            <a:endParaRPr sz="1800" b="0" i="0" u="none" strike="noStrike" cap="none" dirty="0">
              <a:solidFill>
                <a:schemeClr val="tx1"/>
              </a:solidFill>
              <a:latin typeface="+mn-l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3"/>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88" name="Google Shape;88;p43"/>
          <p:cNvSpPr txBox="1"/>
          <p:nvPr/>
        </p:nvSpPr>
        <p:spPr>
          <a:xfrm>
            <a:off x="0" y="433125"/>
            <a:ext cx="91440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smtClean="0">
                <a:solidFill>
                  <a:schemeClr val="tx1">
                    <a:lumMod val="95000"/>
                  </a:schemeClr>
                </a:solidFill>
                <a:latin typeface="+mn-lt"/>
                <a:ea typeface="Raleway Thin"/>
                <a:cs typeface="Raleway Thin"/>
                <a:sym typeface="Raleway Thin"/>
              </a:rPr>
              <a:t>Objective</a:t>
            </a:r>
            <a:endParaRPr sz="3200" b="0" i="0" u="none" strike="noStrike" cap="none" dirty="0">
              <a:solidFill>
                <a:schemeClr val="tx1">
                  <a:lumMod val="95000"/>
                </a:schemeClr>
              </a:solidFill>
              <a:latin typeface="+mn-lt"/>
              <a:ea typeface="Raleway Thin"/>
              <a:cs typeface="Raleway Thin"/>
              <a:sym typeface="Raleway Thin"/>
            </a:endParaRPr>
          </a:p>
        </p:txBody>
      </p:sp>
      <p:sp>
        <p:nvSpPr>
          <p:cNvPr id="89" name="Google Shape;89;p43"/>
          <p:cNvSpPr txBox="1"/>
          <p:nvPr/>
        </p:nvSpPr>
        <p:spPr>
          <a:xfrm>
            <a:off x="890723" y="1352550"/>
            <a:ext cx="7948477" cy="1554231"/>
          </a:xfrm>
          <a:prstGeom prst="rect">
            <a:avLst/>
          </a:prstGeom>
          <a:noFill/>
          <a:ln>
            <a:noFill/>
          </a:ln>
        </p:spPr>
        <p:txBody>
          <a:bodyPr spcFirstLastPara="1" wrap="square" lIns="91425" tIns="45700" rIns="91425" bIns="45700" anchor="t" anchorCtr="0">
            <a:spAutoFit/>
          </a:bodyPr>
          <a:lstStyle/>
          <a:p>
            <a:pPr marL="285750" marR="0" lvl="0" indent="-171450" algn="l" rtl="0">
              <a:lnSpc>
                <a:spcPct val="100000"/>
              </a:lnSpc>
              <a:spcBef>
                <a:spcPts val="0"/>
              </a:spcBef>
              <a:spcAft>
                <a:spcPts val="0"/>
              </a:spcAft>
              <a:buClr>
                <a:srgbClr val="000000"/>
              </a:buClr>
              <a:buSzPts val="1800"/>
              <a:buFont typeface="Arial"/>
              <a:buNone/>
            </a:pPr>
            <a:endParaRPr sz="1900" b="1" i="0" u="none" strike="noStrike" cap="none" dirty="0">
              <a:solidFill>
                <a:schemeClr val="tx1"/>
              </a:solidFill>
              <a:latin typeface="+mn-lt"/>
              <a:ea typeface="Barlow Light"/>
              <a:cs typeface="Barlow Light"/>
              <a:sym typeface="Barlow Light"/>
            </a:endParaRPr>
          </a:p>
          <a:p>
            <a:pPr lvl="0">
              <a:buSzPts val="1400"/>
            </a:pPr>
            <a:r>
              <a:rPr lang="en-US" sz="1900" b="0" i="0" u="none" strike="noStrike" cap="none" dirty="0" smtClean="0">
                <a:solidFill>
                  <a:schemeClr val="tx1"/>
                </a:solidFill>
                <a:latin typeface="+mn-lt"/>
                <a:ea typeface="Barlow Light"/>
                <a:cs typeface="Barlow Light"/>
                <a:sym typeface="Barlow Light"/>
              </a:rPr>
              <a:t>The objective of our </a:t>
            </a:r>
            <a:r>
              <a:rPr lang="en-US" sz="1900" dirty="0" smtClean="0">
                <a:solidFill>
                  <a:schemeClr val="tx1"/>
                </a:solidFill>
                <a:latin typeface="+mn-lt"/>
              </a:rPr>
              <a:t>cloud  based Meeting Application </a:t>
            </a:r>
            <a:r>
              <a:rPr lang="en-US" sz="1900" dirty="0" err="1" smtClean="0">
                <a:solidFill>
                  <a:schemeClr val="tx1"/>
                </a:solidFill>
                <a:latin typeface="+mn-lt"/>
              </a:rPr>
              <a:t>MeetYOU</a:t>
            </a:r>
            <a:r>
              <a:rPr lang="en-US" sz="1900" dirty="0" smtClean="0">
                <a:solidFill>
                  <a:schemeClr val="tx1"/>
                </a:solidFill>
                <a:latin typeface="+mn-lt"/>
              </a:rPr>
              <a:t> will help users to conduct class, conference rooms, meetings virtually without any limitations. </a:t>
            </a:r>
            <a:endParaRPr sz="1900" b="0" i="0" u="none" strike="noStrike" cap="none" dirty="0">
              <a:solidFill>
                <a:schemeClr val="tx1"/>
              </a:solidFill>
              <a:latin typeface="+mn-lt"/>
              <a:ea typeface="Barlow Light"/>
              <a:cs typeface="Barlow Light"/>
              <a:sym typeface="Barlow Light"/>
            </a:endParaRPr>
          </a:p>
          <a:p>
            <a:pPr marL="0" marR="0" lvl="0" indent="0" algn="l" rtl="0">
              <a:lnSpc>
                <a:spcPct val="100000"/>
              </a:lnSpc>
              <a:spcBef>
                <a:spcPts val="0"/>
              </a:spcBef>
              <a:spcAft>
                <a:spcPts val="0"/>
              </a:spcAft>
              <a:buClr>
                <a:srgbClr val="000000"/>
              </a:buClr>
              <a:buSzPts val="1400"/>
              <a:buFont typeface="Arial"/>
              <a:buNone/>
            </a:pPr>
            <a:endParaRPr sz="1900" b="0" i="0" u="none" strike="noStrike" cap="none" dirty="0">
              <a:solidFill>
                <a:schemeClr val="tx1"/>
              </a:solidFill>
              <a:latin typeface="+mn-l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4"/>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
        <p:nvSpPr>
          <p:cNvPr id="95" name="Google Shape;95;p44"/>
          <p:cNvSpPr txBox="1"/>
          <p:nvPr/>
        </p:nvSpPr>
        <p:spPr>
          <a:xfrm>
            <a:off x="321468" y="1356678"/>
            <a:ext cx="8501064" cy="304181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tx1"/>
              </a:buClr>
              <a:buSzPts val="1800"/>
              <a:buFont typeface="Wingdings" pitchFamily="2" charset="2"/>
              <a:buChar char="Ø"/>
            </a:pPr>
            <a:r>
              <a:rPr lang="en-US" sz="1800" b="1" i="0" u="none" strike="noStrike" cap="none" dirty="0">
                <a:solidFill>
                  <a:schemeClr val="tx1"/>
                </a:solidFill>
                <a:latin typeface="+mn-lt"/>
                <a:ea typeface="Barlow Light"/>
                <a:cs typeface="Barlow Light"/>
                <a:sym typeface="Barlow Light"/>
              </a:rPr>
              <a:t>Seamless </a:t>
            </a:r>
            <a:r>
              <a:rPr lang="en-US" sz="1800" b="1" i="0" u="none" strike="noStrike" cap="none" dirty="0" smtClean="0">
                <a:solidFill>
                  <a:schemeClr val="tx1"/>
                </a:solidFill>
                <a:latin typeface="+mn-lt"/>
                <a:ea typeface="Barlow Light"/>
                <a:cs typeface="Barlow Light"/>
                <a:sym typeface="Barlow Light"/>
              </a:rPr>
              <a:t>Communication </a:t>
            </a:r>
            <a:r>
              <a:rPr lang="en-US" sz="1800" b="1" i="0" u="none" strike="noStrike" cap="none" dirty="0">
                <a:solidFill>
                  <a:schemeClr val="tx1"/>
                </a:solidFill>
                <a:latin typeface="+mn-lt"/>
                <a:ea typeface="Barlow Light"/>
                <a:cs typeface="Barlow Light"/>
                <a:sym typeface="Barlow Light"/>
              </a:rPr>
              <a:t>between users</a:t>
            </a:r>
            <a:r>
              <a:rPr lang="en-US" sz="1800" b="1" i="0" u="none" strike="noStrike" cap="none" dirty="0" smtClean="0">
                <a:solidFill>
                  <a:schemeClr val="tx1"/>
                </a:solidFill>
                <a:latin typeface="+mn-lt"/>
                <a:ea typeface="Barlow Light"/>
                <a:cs typeface="Barlow Light"/>
                <a:sym typeface="Barlow Light"/>
              </a:rPr>
              <a:t>.</a:t>
            </a:r>
          </a:p>
          <a:p>
            <a:pPr marL="285750" marR="0" lvl="0" indent="-285750" algn="just" rtl="0">
              <a:lnSpc>
                <a:spcPct val="100000"/>
              </a:lnSpc>
              <a:spcBef>
                <a:spcPts val="0"/>
              </a:spcBef>
              <a:spcAft>
                <a:spcPts val="0"/>
              </a:spcAft>
              <a:buClr>
                <a:schemeClr val="tx1"/>
              </a:buClr>
              <a:buSzPts val="1800"/>
              <a:buFont typeface="Wingdings" pitchFamily="2" charset="2"/>
              <a:buChar char="Ø"/>
            </a:pPr>
            <a:endParaRPr sz="1400" b="1" i="0" u="none" strike="noStrike" cap="none" dirty="0">
              <a:solidFill>
                <a:schemeClr val="tx1"/>
              </a:solidFill>
              <a:latin typeface="+mn-lt"/>
              <a:ea typeface="Arial"/>
              <a:cs typeface="Arial"/>
              <a:sym typeface="Arial"/>
            </a:endParaRPr>
          </a:p>
          <a:p>
            <a:pPr marL="285750" marR="0" lvl="0" indent="-285750" algn="just" rtl="0">
              <a:lnSpc>
                <a:spcPct val="100000"/>
              </a:lnSpc>
              <a:spcBef>
                <a:spcPts val="1000"/>
              </a:spcBef>
              <a:spcAft>
                <a:spcPts val="0"/>
              </a:spcAft>
              <a:buClr>
                <a:schemeClr val="tx1"/>
              </a:buClr>
              <a:buSzPts val="1800"/>
              <a:buFont typeface="Wingdings" pitchFamily="2" charset="2"/>
              <a:buChar char="Ø"/>
            </a:pPr>
            <a:r>
              <a:rPr lang="en-US" sz="1800" b="1" i="0" u="none" strike="noStrike" cap="none" dirty="0">
                <a:solidFill>
                  <a:schemeClr val="tx1"/>
                </a:solidFill>
                <a:latin typeface="+mn-lt"/>
                <a:ea typeface="Barlow Light"/>
                <a:cs typeface="Barlow Light"/>
                <a:sym typeface="Barlow Light"/>
              </a:rPr>
              <a:t>Lower total costs: </a:t>
            </a:r>
            <a:r>
              <a:rPr lang="en-US" sz="1800" b="0" i="0" u="none" strike="noStrike" cap="none" dirty="0">
                <a:solidFill>
                  <a:schemeClr val="tx1"/>
                </a:solidFill>
                <a:latin typeface="+mn-lt"/>
                <a:ea typeface="Barlow Light"/>
                <a:cs typeface="Barlow Light"/>
                <a:sym typeface="Barlow Light"/>
              </a:rPr>
              <a:t>Although the system is free for use to everyone, it will reduce cost. </a:t>
            </a:r>
            <a:endParaRPr lang="en-US" sz="1800" b="0" i="0" u="none" strike="noStrike" cap="none" dirty="0" smtClean="0">
              <a:solidFill>
                <a:schemeClr val="tx1"/>
              </a:solidFill>
              <a:latin typeface="+mn-lt"/>
              <a:ea typeface="Barlow Light"/>
              <a:cs typeface="Barlow Light"/>
              <a:sym typeface="Barlow Light"/>
            </a:endParaRPr>
          </a:p>
          <a:p>
            <a:pPr marL="285750" marR="0" lvl="0" indent="-285750" algn="just" rtl="0">
              <a:lnSpc>
                <a:spcPct val="100000"/>
              </a:lnSpc>
              <a:spcBef>
                <a:spcPts val="1000"/>
              </a:spcBef>
              <a:spcAft>
                <a:spcPts val="0"/>
              </a:spcAft>
              <a:buClr>
                <a:schemeClr val="tx1"/>
              </a:buClr>
              <a:buSzPts val="1800"/>
              <a:buFont typeface="Wingdings" pitchFamily="2" charset="2"/>
              <a:buChar char="Ø"/>
            </a:pPr>
            <a:endParaRPr sz="1400" b="0" i="0" u="none" strike="noStrike" cap="none" dirty="0">
              <a:solidFill>
                <a:schemeClr val="tx1"/>
              </a:solidFill>
              <a:latin typeface="+mn-lt"/>
              <a:ea typeface="Arial"/>
              <a:cs typeface="Arial"/>
              <a:sym typeface="Arial"/>
            </a:endParaRPr>
          </a:p>
          <a:p>
            <a:pPr marL="285750" marR="0" lvl="0" indent="-285750" algn="just" rtl="0">
              <a:lnSpc>
                <a:spcPct val="100000"/>
              </a:lnSpc>
              <a:spcBef>
                <a:spcPts val="1000"/>
              </a:spcBef>
              <a:spcAft>
                <a:spcPts val="0"/>
              </a:spcAft>
              <a:buClr>
                <a:schemeClr val="tx1"/>
              </a:buClr>
              <a:buSzPts val="1800"/>
              <a:buFont typeface="Wingdings" pitchFamily="2" charset="2"/>
              <a:buChar char="Ø"/>
            </a:pPr>
            <a:r>
              <a:rPr lang="en-US" sz="1800" b="1" i="0" u="none" strike="noStrike" cap="none" dirty="0">
                <a:solidFill>
                  <a:schemeClr val="tx1"/>
                </a:solidFill>
                <a:latin typeface="+mn-lt"/>
                <a:ea typeface="Barlow Light"/>
                <a:cs typeface="Barlow Light"/>
                <a:sym typeface="Barlow Light"/>
              </a:rPr>
              <a:t>Geographic Flexibility: </a:t>
            </a:r>
            <a:r>
              <a:rPr lang="en-US" sz="1800" b="0" i="0" u="none" strike="noStrike" cap="none" dirty="0">
                <a:solidFill>
                  <a:schemeClr val="tx1"/>
                </a:solidFill>
                <a:latin typeface="+mn-lt"/>
                <a:ea typeface="Barlow Light"/>
                <a:cs typeface="Barlow Light"/>
                <a:sym typeface="Barlow Light"/>
              </a:rPr>
              <a:t>It relates to flexibility involves prospective students' geographic location. </a:t>
            </a:r>
            <a:endParaRPr lang="en-US" sz="1800" b="0" i="0" u="none" strike="noStrike" cap="none" dirty="0" smtClean="0">
              <a:solidFill>
                <a:schemeClr val="tx1"/>
              </a:solidFill>
              <a:latin typeface="+mn-lt"/>
              <a:ea typeface="Barlow Light"/>
              <a:cs typeface="Barlow Light"/>
              <a:sym typeface="Barlow Light"/>
            </a:endParaRPr>
          </a:p>
          <a:p>
            <a:pPr marL="285750" marR="0" lvl="0" indent="-285750" algn="just" rtl="0">
              <a:lnSpc>
                <a:spcPct val="100000"/>
              </a:lnSpc>
              <a:spcBef>
                <a:spcPts val="1000"/>
              </a:spcBef>
              <a:spcAft>
                <a:spcPts val="0"/>
              </a:spcAft>
              <a:buClr>
                <a:schemeClr val="tx1"/>
              </a:buClr>
              <a:buSzPts val="1800"/>
              <a:buFont typeface="Wingdings" pitchFamily="2" charset="2"/>
              <a:buChar char="Ø"/>
            </a:pPr>
            <a:endParaRPr sz="1400" b="0" i="0" u="none" strike="noStrike" cap="none" dirty="0">
              <a:solidFill>
                <a:schemeClr val="tx1"/>
              </a:solidFill>
              <a:latin typeface="+mn-lt"/>
              <a:ea typeface="Barlow Light"/>
              <a:cs typeface="Barlow Light"/>
              <a:sym typeface="Barlow Light"/>
            </a:endParaRPr>
          </a:p>
          <a:p>
            <a:pPr marL="285750" marR="0" lvl="0" indent="-285750" algn="just" rtl="0">
              <a:lnSpc>
                <a:spcPct val="100000"/>
              </a:lnSpc>
              <a:spcBef>
                <a:spcPts val="1000"/>
              </a:spcBef>
              <a:spcAft>
                <a:spcPts val="0"/>
              </a:spcAft>
              <a:buClr>
                <a:schemeClr val="tx1"/>
              </a:buClr>
              <a:buSzPts val="1800"/>
              <a:buFont typeface="Wingdings" pitchFamily="2" charset="2"/>
              <a:buChar char="Ø"/>
            </a:pPr>
            <a:r>
              <a:rPr lang="en-US" sz="1800" b="1" i="0" u="none" strike="noStrike" cap="none" dirty="0">
                <a:solidFill>
                  <a:schemeClr val="tx1"/>
                </a:solidFill>
                <a:latin typeface="+mn-lt"/>
                <a:ea typeface="Barlow Light"/>
                <a:cs typeface="Barlow Light"/>
                <a:sym typeface="Barlow Light"/>
              </a:rPr>
              <a:t>Pacing Options:  </a:t>
            </a:r>
            <a:r>
              <a:rPr lang="en-US" sz="1800" b="0" i="0" u="none" strike="noStrike" cap="none" dirty="0">
                <a:solidFill>
                  <a:schemeClr val="tx1"/>
                </a:solidFill>
                <a:latin typeface="+mn-lt"/>
                <a:ea typeface="Barlow Light"/>
                <a:cs typeface="Barlow Light"/>
                <a:sym typeface="Barlow Light"/>
              </a:rPr>
              <a:t>Synchronous online session maintain set meeting times</a:t>
            </a:r>
            <a:r>
              <a:rPr lang="en-US" sz="1800" b="0" i="0" u="none" strike="noStrike" cap="none" dirty="0" smtClean="0">
                <a:solidFill>
                  <a:schemeClr val="tx1"/>
                </a:solidFill>
                <a:latin typeface="+mn-lt"/>
                <a:ea typeface="Barlow Light"/>
                <a:cs typeface="Barlow Light"/>
                <a:sym typeface="Barlow Light"/>
              </a:rPr>
              <a:t>.</a:t>
            </a:r>
            <a:endParaRPr sz="1400" b="0" i="0" u="none" strike="noStrike" cap="none" dirty="0">
              <a:solidFill>
                <a:schemeClr val="tx1"/>
              </a:solidFill>
              <a:latin typeface="+mn-lt"/>
              <a:ea typeface="Arial"/>
              <a:cs typeface="Arial"/>
              <a:sym typeface="Arial"/>
            </a:endParaRPr>
          </a:p>
        </p:txBody>
      </p:sp>
      <p:sp>
        <p:nvSpPr>
          <p:cNvPr id="96" name="Google Shape;96;p44"/>
          <p:cNvSpPr txBox="1"/>
          <p:nvPr/>
        </p:nvSpPr>
        <p:spPr>
          <a:xfrm>
            <a:off x="0" y="361950"/>
            <a:ext cx="9143999"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chemeClr val="tx1">
                    <a:lumMod val="95000"/>
                  </a:schemeClr>
                </a:solidFill>
                <a:latin typeface="+mn-lt"/>
                <a:ea typeface="Raleway Thin"/>
                <a:cs typeface="Raleway Thin"/>
                <a:sym typeface="Raleway Thin"/>
              </a:rPr>
              <a:t>Importance</a:t>
            </a:r>
            <a:endParaRPr sz="3200" b="0" i="0" u="none" strike="noStrike" cap="none" dirty="0">
              <a:solidFill>
                <a:schemeClr val="tx1">
                  <a:lumMod val="95000"/>
                </a:schemeClr>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5"/>
          <p:cNvSpPr txBox="1">
            <a:spLocks noGrp="1"/>
          </p:cNvSpPr>
          <p:nvPr>
            <p:ph type="title"/>
          </p:nvPr>
        </p:nvSpPr>
        <p:spPr>
          <a:xfrm>
            <a:off x="0" y="455581"/>
            <a:ext cx="9144000" cy="515969"/>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3200" b="1" dirty="0">
                <a:solidFill>
                  <a:schemeClr val="tx1">
                    <a:lumMod val="95000"/>
                  </a:schemeClr>
                </a:solidFill>
                <a:latin typeface="+mn-lt"/>
              </a:rPr>
              <a:t>Related Existing </a:t>
            </a:r>
            <a:r>
              <a:rPr lang="en-US" sz="3200" b="1" dirty="0" smtClean="0">
                <a:solidFill>
                  <a:schemeClr val="tx1">
                    <a:lumMod val="95000"/>
                  </a:schemeClr>
                </a:solidFill>
                <a:latin typeface="+mn-lt"/>
              </a:rPr>
              <a:t>Platforms</a:t>
            </a:r>
            <a:endParaRPr sz="3200" b="1" dirty="0">
              <a:solidFill>
                <a:schemeClr val="tx1">
                  <a:lumMod val="95000"/>
                </a:schemeClr>
              </a:solidFill>
              <a:latin typeface="+mn-lt"/>
            </a:endParaRPr>
          </a:p>
        </p:txBody>
      </p:sp>
      <p:sp>
        <p:nvSpPr>
          <p:cNvPr id="102" name="Google Shape;102;p45"/>
          <p:cNvSpPr txBox="1">
            <a:spLocks noGrp="1"/>
          </p:cNvSpPr>
          <p:nvPr>
            <p:ph type="body" idx="1"/>
          </p:nvPr>
        </p:nvSpPr>
        <p:spPr>
          <a:xfrm>
            <a:off x="575936" y="1693220"/>
            <a:ext cx="4671149" cy="3012130"/>
          </a:xfrm>
          <a:prstGeom prst="rect">
            <a:avLst/>
          </a:prstGeom>
          <a:noFill/>
          <a:ln>
            <a:noFill/>
          </a:ln>
        </p:spPr>
        <p:txBody>
          <a:bodyPr spcFirstLastPara="1" wrap="square" lIns="0" tIns="0" rIns="0" bIns="0" anchor="t" anchorCtr="0">
            <a:noAutofit/>
          </a:bodyPr>
          <a:lstStyle/>
          <a:p>
            <a:pPr marL="114300" lvl="0" indent="0" algn="l" rtl="0">
              <a:lnSpc>
                <a:spcPct val="110000"/>
              </a:lnSpc>
              <a:spcBef>
                <a:spcPts val="600"/>
              </a:spcBef>
              <a:spcAft>
                <a:spcPts val="0"/>
              </a:spcAft>
              <a:buClr>
                <a:schemeClr val="tx1"/>
              </a:buClr>
              <a:buSzPts val="1800"/>
              <a:buNone/>
            </a:pPr>
            <a:r>
              <a:rPr lang="en-US" dirty="0"/>
              <a:t>Google Meet is a video-communication service developed by Google. </a:t>
            </a:r>
          </a:p>
          <a:p>
            <a:pPr marL="114300" lvl="0" indent="0" algn="l" rtl="0">
              <a:lnSpc>
                <a:spcPct val="110000"/>
              </a:lnSpc>
              <a:spcBef>
                <a:spcPts val="600"/>
              </a:spcBef>
              <a:spcAft>
                <a:spcPts val="0"/>
              </a:spcAft>
              <a:buClr>
                <a:schemeClr val="tx1"/>
              </a:buClr>
              <a:buSzPts val="1800"/>
              <a:buNone/>
            </a:pPr>
            <a:r>
              <a:rPr lang="en-US" b="1" dirty="0"/>
              <a:t/>
            </a:r>
            <a:br>
              <a:rPr lang="en-US" b="1" dirty="0"/>
            </a:br>
            <a:r>
              <a:rPr lang="en-US" b="1" dirty="0"/>
              <a:t>Features: </a:t>
            </a:r>
            <a:endParaRPr dirty="0"/>
          </a:p>
          <a:p>
            <a:pPr marL="457200" lvl="0" indent="-342900" algn="l" rtl="0">
              <a:lnSpc>
                <a:spcPct val="110000"/>
              </a:lnSpc>
              <a:spcBef>
                <a:spcPts val="600"/>
              </a:spcBef>
              <a:spcAft>
                <a:spcPts val="0"/>
              </a:spcAft>
              <a:buClr>
                <a:schemeClr val="tx1"/>
              </a:buClr>
              <a:buSzPts val="1800"/>
              <a:buChar char="▸"/>
            </a:pPr>
            <a:r>
              <a:rPr lang="en-US" dirty="0"/>
              <a:t>Real time video conferencing</a:t>
            </a:r>
            <a:endParaRPr dirty="0"/>
          </a:p>
          <a:p>
            <a:pPr marL="457200" lvl="0" indent="-342900" algn="l" rtl="0">
              <a:lnSpc>
                <a:spcPct val="110000"/>
              </a:lnSpc>
              <a:spcBef>
                <a:spcPts val="600"/>
              </a:spcBef>
              <a:spcAft>
                <a:spcPts val="0"/>
              </a:spcAft>
              <a:buClr>
                <a:schemeClr val="tx1"/>
              </a:buClr>
              <a:buSzPts val="1800"/>
              <a:buChar char="▸"/>
            </a:pPr>
            <a:r>
              <a:rPr lang="en-US" dirty="0"/>
              <a:t>Screen sharing with participants</a:t>
            </a:r>
            <a:endParaRPr dirty="0"/>
          </a:p>
          <a:p>
            <a:pPr marL="457200" lvl="0" indent="-342900" algn="l" rtl="0">
              <a:lnSpc>
                <a:spcPct val="110000"/>
              </a:lnSpc>
              <a:spcBef>
                <a:spcPts val="600"/>
              </a:spcBef>
              <a:spcAft>
                <a:spcPts val="0"/>
              </a:spcAft>
              <a:buClr>
                <a:schemeClr val="tx1"/>
              </a:buClr>
              <a:buSzPts val="1800"/>
              <a:buChar char="▸"/>
            </a:pPr>
            <a:r>
              <a:rPr lang="en-US" dirty="0"/>
              <a:t>Messaging with participants</a:t>
            </a:r>
            <a:endParaRPr dirty="0"/>
          </a:p>
          <a:p>
            <a:pPr marL="457200" lvl="0" indent="-342900" algn="l" rtl="0">
              <a:lnSpc>
                <a:spcPct val="110000"/>
              </a:lnSpc>
              <a:spcBef>
                <a:spcPts val="600"/>
              </a:spcBef>
              <a:spcAft>
                <a:spcPts val="0"/>
              </a:spcAft>
              <a:buClr>
                <a:schemeClr val="tx1"/>
              </a:buClr>
              <a:buSzPts val="1800"/>
              <a:buChar char="▸"/>
            </a:pPr>
            <a:r>
              <a:rPr lang="en-US" dirty="0"/>
              <a:t>Controls for meeting </a:t>
            </a:r>
            <a:r>
              <a:rPr lang="en-US" dirty="0" smtClean="0"/>
              <a:t>hosts</a:t>
            </a:r>
            <a:endParaRPr dirty="0"/>
          </a:p>
        </p:txBody>
      </p:sp>
      <p:sp>
        <p:nvSpPr>
          <p:cNvPr id="103" name="Google Shape;103;p45"/>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
        <p:nvSpPr>
          <p:cNvPr id="104" name="Google Shape;104;p45"/>
          <p:cNvSpPr txBox="1"/>
          <p:nvPr/>
        </p:nvSpPr>
        <p:spPr>
          <a:xfrm>
            <a:off x="575936" y="1134130"/>
            <a:ext cx="239586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accent1"/>
                </a:solidFill>
                <a:latin typeface="+mj-lt"/>
                <a:ea typeface="Barlow Light"/>
                <a:cs typeface="Barlow Light"/>
                <a:sym typeface="Barlow Light"/>
              </a:rPr>
              <a:t>Google Meet</a:t>
            </a:r>
            <a:endParaRPr sz="2800" b="0" i="0" u="none" strike="noStrike" cap="none" dirty="0">
              <a:solidFill>
                <a:schemeClr val="accent1"/>
              </a:solidFill>
              <a:latin typeface="+mj-lt"/>
              <a:ea typeface="Barlow Light"/>
              <a:cs typeface="Barlow Light"/>
              <a:sym typeface="Barlow Light"/>
            </a:endParaRPr>
          </a:p>
        </p:txBody>
      </p:sp>
      <p:pic>
        <p:nvPicPr>
          <p:cNvPr id="105" name="Google Shape;105;p45" descr="Graphical user interface, application&#10;&#10;Description automatically generated"/>
          <p:cNvPicPr preferRelativeResize="0"/>
          <p:nvPr/>
        </p:nvPicPr>
        <p:blipFill rotWithShape="1">
          <a:blip r:embed="rId3">
            <a:alphaModFix/>
          </a:blip>
          <a:srcRect/>
          <a:stretch/>
        </p:blipFill>
        <p:spPr>
          <a:xfrm>
            <a:off x="5508034" y="1995488"/>
            <a:ext cx="3328581" cy="1871662"/>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6"/>
          <p:cNvSpPr txBox="1">
            <a:spLocks noGrp="1"/>
          </p:cNvSpPr>
          <p:nvPr>
            <p:ph type="title"/>
          </p:nvPr>
        </p:nvSpPr>
        <p:spPr>
          <a:xfrm>
            <a:off x="0" y="514350"/>
            <a:ext cx="9144000" cy="515969"/>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3200" b="1" dirty="0">
                <a:solidFill>
                  <a:schemeClr val="tx1">
                    <a:lumMod val="95000"/>
                  </a:schemeClr>
                </a:solidFill>
                <a:latin typeface="+mn-lt"/>
              </a:rPr>
              <a:t>Related Existing </a:t>
            </a:r>
            <a:r>
              <a:rPr lang="en-US" sz="3200" b="1" dirty="0" smtClean="0">
                <a:solidFill>
                  <a:schemeClr val="tx1">
                    <a:lumMod val="95000"/>
                  </a:schemeClr>
                </a:solidFill>
                <a:latin typeface="+mn-lt"/>
              </a:rPr>
              <a:t>Platforms</a:t>
            </a:r>
            <a:endParaRPr sz="3200" b="1" dirty="0">
              <a:solidFill>
                <a:schemeClr val="tx1">
                  <a:lumMod val="95000"/>
                </a:schemeClr>
              </a:solidFill>
              <a:latin typeface="+mn-lt"/>
            </a:endParaRPr>
          </a:p>
        </p:txBody>
      </p:sp>
      <p:sp>
        <p:nvSpPr>
          <p:cNvPr id="111" name="Google Shape;111;p46"/>
          <p:cNvSpPr txBox="1">
            <a:spLocks noGrp="1"/>
          </p:cNvSpPr>
          <p:nvPr>
            <p:ph type="body" idx="1"/>
          </p:nvPr>
        </p:nvSpPr>
        <p:spPr>
          <a:xfrm>
            <a:off x="533400" y="1609877"/>
            <a:ext cx="4671149" cy="3324073"/>
          </a:xfrm>
          <a:prstGeom prst="rect">
            <a:avLst/>
          </a:prstGeom>
          <a:noFill/>
          <a:ln>
            <a:noFill/>
          </a:ln>
        </p:spPr>
        <p:txBody>
          <a:bodyPr spcFirstLastPara="1" wrap="square" lIns="0" tIns="0" rIns="0" bIns="0" anchor="t" anchorCtr="0">
            <a:noAutofit/>
          </a:bodyPr>
          <a:lstStyle/>
          <a:p>
            <a:pPr marL="114300" lvl="0" indent="0" algn="l" rtl="0">
              <a:lnSpc>
                <a:spcPct val="110000"/>
              </a:lnSpc>
              <a:spcBef>
                <a:spcPts val="600"/>
              </a:spcBef>
              <a:spcAft>
                <a:spcPts val="0"/>
              </a:spcAft>
              <a:buClr>
                <a:schemeClr val="tx1"/>
              </a:buClr>
              <a:buSzPts val="1800"/>
              <a:buNone/>
            </a:pPr>
            <a:r>
              <a:rPr lang="en-US" dirty="0"/>
              <a:t>Zoom Cloud Meetings is a video conferencing and web meeting app developed by Zoom Video Communications. </a:t>
            </a:r>
            <a:endParaRPr dirty="0"/>
          </a:p>
          <a:p>
            <a:pPr marL="114300" lvl="0" indent="0" algn="l" rtl="0">
              <a:lnSpc>
                <a:spcPct val="110000"/>
              </a:lnSpc>
              <a:spcBef>
                <a:spcPts val="600"/>
              </a:spcBef>
              <a:spcAft>
                <a:spcPts val="0"/>
              </a:spcAft>
              <a:buClr>
                <a:schemeClr val="tx1"/>
              </a:buClr>
              <a:buSzPts val="1800"/>
              <a:buNone/>
            </a:pPr>
            <a:r>
              <a:rPr lang="en-US" b="1" dirty="0"/>
              <a:t/>
            </a:r>
            <a:br>
              <a:rPr lang="en-US" b="1" dirty="0"/>
            </a:br>
            <a:r>
              <a:rPr lang="en-US" b="1" dirty="0"/>
              <a:t>Features: </a:t>
            </a:r>
            <a:endParaRPr dirty="0"/>
          </a:p>
          <a:p>
            <a:pPr marL="457200" lvl="0" indent="-342900" algn="l" rtl="0">
              <a:lnSpc>
                <a:spcPct val="110000"/>
              </a:lnSpc>
              <a:spcBef>
                <a:spcPts val="600"/>
              </a:spcBef>
              <a:spcAft>
                <a:spcPts val="0"/>
              </a:spcAft>
              <a:buClr>
                <a:schemeClr val="tx1"/>
              </a:buClr>
              <a:buSzPts val="1800"/>
              <a:buChar char="▸"/>
            </a:pPr>
            <a:r>
              <a:rPr lang="en-US" dirty="0"/>
              <a:t>HD Video Conferencing</a:t>
            </a:r>
            <a:endParaRPr dirty="0"/>
          </a:p>
          <a:p>
            <a:pPr marL="457200" lvl="0" indent="-342900" algn="l" rtl="0">
              <a:lnSpc>
                <a:spcPct val="110000"/>
              </a:lnSpc>
              <a:spcBef>
                <a:spcPts val="600"/>
              </a:spcBef>
              <a:spcAft>
                <a:spcPts val="0"/>
              </a:spcAft>
              <a:buClr>
                <a:schemeClr val="tx1"/>
              </a:buClr>
              <a:buSzPts val="1800"/>
              <a:buChar char="▸"/>
            </a:pPr>
            <a:r>
              <a:rPr lang="en-US" dirty="0"/>
              <a:t>Cross-Platform Messaging</a:t>
            </a:r>
            <a:endParaRPr dirty="0"/>
          </a:p>
          <a:p>
            <a:pPr marL="457200" lvl="0" indent="-342900" algn="l" rtl="0">
              <a:lnSpc>
                <a:spcPct val="110000"/>
              </a:lnSpc>
              <a:spcBef>
                <a:spcPts val="600"/>
              </a:spcBef>
              <a:spcAft>
                <a:spcPts val="0"/>
              </a:spcAft>
              <a:buClr>
                <a:schemeClr val="tx1"/>
              </a:buClr>
              <a:buSzPts val="1800"/>
              <a:buChar char="▸"/>
            </a:pPr>
            <a:r>
              <a:rPr lang="en-US" dirty="0"/>
              <a:t>Meeting Recordings</a:t>
            </a:r>
            <a:endParaRPr dirty="0"/>
          </a:p>
          <a:p>
            <a:pPr marL="457200" lvl="0" indent="-342900" algn="l" rtl="0">
              <a:lnSpc>
                <a:spcPct val="110000"/>
              </a:lnSpc>
              <a:spcBef>
                <a:spcPts val="600"/>
              </a:spcBef>
              <a:spcAft>
                <a:spcPts val="0"/>
              </a:spcAft>
              <a:buClr>
                <a:schemeClr val="tx1"/>
              </a:buClr>
              <a:buSzPts val="1800"/>
              <a:buChar char="▸"/>
            </a:pPr>
            <a:r>
              <a:rPr lang="en-US" dirty="0"/>
              <a:t>File Sharing</a:t>
            </a:r>
            <a:endParaRPr dirty="0"/>
          </a:p>
        </p:txBody>
      </p:sp>
      <p:sp>
        <p:nvSpPr>
          <p:cNvPr id="112" name="Google Shape;112;p46"/>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
        <p:nvSpPr>
          <p:cNvPr id="113" name="Google Shape;113;p46"/>
          <p:cNvSpPr txBox="1"/>
          <p:nvPr/>
        </p:nvSpPr>
        <p:spPr>
          <a:xfrm>
            <a:off x="584270" y="1047750"/>
            <a:ext cx="223513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accent1"/>
                </a:solidFill>
                <a:latin typeface="+mn-lt"/>
                <a:ea typeface="Barlow Light"/>
                <a:cs typeface="Barlow Light"/>
                <a:sym typeface="Barlow Light"/>
              </a:rPr>
              <a:t>Zoom</a:t>
            </a:r>
            <a:endParaRPr sz="2800" b="0" i="0" u="none" strike="noStrike" cap="none" dirty="0">
              <a:solidFill>
                <a:schemeClr val="accent1"/>
              </a:solidFill>
              <a:latin typeface="+mn-lt"/>
              <a:ea typeface="Barlow Light"/>
              <a:cs typeface="Barlow Light"/>
              <a:sym typeface="Barlow Light"/>
            </a:endParaRPr>
          </a:p>
        </p:txBody>
      </p:sp>
      <p:pic>
        <p:nvPicPr>
          <p:cNvPr id="114" name="Google Shape;114;p46" descr="Zoom Unveils Slew of New Features at Zoomtopia 2020 | eWEEK"/>
          <p:cNvPicPr preferRelativeResize="0"/>
          <p:nvPr/>
        </p:nvPicPr>
        <p:blipFill rotWithShape="1">
          <a:blip r:embed="rId3">
            <a:alphaModFix/>
          </a:blip>
          <a:srcRect/>
          <a:stretch/>
        </p:blipFill>
        <p:spPr>
          <a:xfrm>
            <a:off x="5643562" y="1885950"/>
            <a:ext cx="2861072" cy="1907381"/>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213</TotalTime>
  <Words>1168</Words>
  <Application>Microsoft Office PowerPoint</Application>
  <PresentationFormat>On-screen Show (16:9)</PresentationFormat>
  <Paragraphs>217</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Barlow Light</vt:lpstr>
      <vt:lpstr>Wingdings 2</vt:lpstr>
      <vt:lpstr>Calibri</vt:lpstr>
      <vt:lpstr>Franklin Gothic Book</vt:lpstr>
      <vt:lpstr>Raleway Thin</vt:lpstr>
      <vt:lpstr>Wingdings</vt:lpstr>
      <vt:lpstr>Times New Roman</vt:lpstr>
      <vt:lpstr>Technic</vt:lpstr>
      <vt:lpstr>MeetYOU A Cloud Based  Meeting Application </vt:lpstr>
      <vt:lpstr>OUTLINE</vt:lpstr>
      <vt:lpstr>What is Our Project About?</vt:lpstr>
      <vt:lpstr>Slide 4</vt:lpstr>
      <vt:lpstr>Slide 5</vt:lpstr>
      <vt:lpstr>Slide 6</vt:lpstr>
      <vt:lpstr>Slide 7</vt:lpstr>
      <vt:lpstr>Related Existing Platforms</vt:lpstr>
      <vt:lpstr>Related Existing Platforms</vt:lpstr>
      <vt:lpstr>Limitation Of Previous Work</vt:lpstr>
      <vt:lpstr>Our Proposed Solution</vt:lpstr>
      <vt:lpstr>Legal Issues</vt:lpstr>
      <vt:lpstr>Health and Safety Issues</vt:lpstr>
      <vt:lpstr>Development Tools</vt:lpstr>
      <vt:lpstr>Project Planning</vt:lpstr>
      <vt:lpstr>How Ks are addressed through the project and mapping among Ks, COs, and POs</vt:lpstr>
      <vt:lpstr>How Ps are addressed through the project and mapping among Ps, COs, and POs</vt:lpstr>
      <vt:lpstr>Project - Github Repository</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MeetYOU A Cloud Based  Meeting Application</dc:title>
  <dc:creator>Popcorn</dc:creator>
  <cp:lastModifiedBy>Windows User</cp:lastModifiedBy>
  <cp:revision>29</cp:revision>
  <dcterms:modified xsi:type="dcterms:W3CDTF">2022-02-04T12:57:14Z</dcterms:modified>
</cp:coreProperties>
</file>