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Lato" panose="020F0502020204030203" pitchFamily="34" charset="0"/>
      <p:regular r:id="rId42"/>
      <p:bold r:id="rId43"/>
      <p:italic r:id="rId44"/>
      <p:boldItalic r:id="rId45"/>
    </p:embeddedFont>
    <p:embeddedFont>
      <p:font typeface="Raleway"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 sanghvi" initials="" lastIdx="1" clrIdx="0"/>
  <p:cmAuthor id="1" name="XIAO WU"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89" autoAdjust="0"/>
  </p:normalViewPr>
  <p:slideViewPr>
    <p:cSldViewPr snapToGrid="0">
      <p:cViewPr varScale="1">
        <p:scale>
          <a:sx n="64" d="100"/>
          <a:sy n="64" d="100"/>
        </p:scale>
        <p:origin x="139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6716a3687_2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6716a3687_2_1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106716a3687_2_1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a:t>
            </a:r>
            <a:r>
              <a:rPr lang="en-US" dirty="0" err="1"/>
              <a:t>min_df</a:t>
            </a:r>
            <a:r>
              <a:rPr lang="en-US" dirty="0"/>
              <a:t>=2: ignore terms that appear in more than 90% of the documents</a:t>
            </a:r>
            <a:endParaRPr dirty="0"/>
          </a:p>
          <a:p>
            <a:pPr marL="0" lvl="0" indent="0" algn="l" rtl="0">
              <a:spcBef>
                <a:spcPts val="0"/>
              </a:spcBef>
              <a:spcAft>
                <a:spcPts val="0"/>
              </a:spcAft>
              <a:buNone/>
            </a:pPr>
            <a:r>
              <a:rPr lang="en-US" dirty="0"/>
              <a:t># </a:t>
            </a:r>
            <a:r>
              <a:rPr lang="en-US" dirty="0" err="1"/>
              <a:t>max_df</a:t>
            </a:r>
            <a:r>
              <a:rPr lang="en-US" dirty="0"/>
              <a:t>=0.90: only keep terms that appear in at least 2 documents</a:t>
            </a:r>
            <a:endParaRPr dirty="0"/>
          </a:p>
          <a:p>
            <a:pPr marL="0" lvl="0" indent="0" algn="l" rtl="0">
              <a:spcBef>
                <a:spcPts val="0"/>
              </a:spcBef>
              <a:spcAft>
                <a:spcPts val="0"/>
              </a:spcAft>
              <a:buNone/>
            </a:pPr>
            <a:r>
              <a:rPr lang="en-US" dirty="0"/>
              <a:t># # include 1-grams and 2-grams</a:t>
            </a:r>
            <a:endParaRPr dirty="0"/>
          </a:p>
          <a:p>
            <a:pPr marL="0" lvl="0" indent="0" algn="l" rtl="0">
              <a:spcBef>
                <a:spcPts val="0"/>
              </a:spcBef>
              <a:spcAft>
                <a:spcPts val="0"/>
              </a:spcAft>
              <a:buNone/>
            </a:pPr>
            <a:r>
              <a:rPr lang="en-US" dirty="0"/>
              <a:t>This step I vectorized the text. I create a bag of words, the bag contains 2500 features (it has around 77k words totally), it ignore terms that appear in more than 90% of the documents, and only keep terms that appear in at least 2 documents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There are three types of data representations. One hot generate the 2500 features depends on the most frequent word. It will count the word if the certain word appears in the tweet, for example if I see a word “NLP” in a tweet, it will marked as 1, otherwise 0. It will not count the frequency of the word appears twice in a tweet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CV is very similar with one hot, it generate the 2500 features depends on the most frequent word. but it will count the frequency of each word that occurs in the entire text.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TF IDF will generate the features depending on the importance of the word, not frequency, and it will generate a number as the importance of the word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18" name="Google Shape;21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0" algn="l" rtl="0">
              <a:lnSpc>
                <a:spcPct val="107916"/>
              </a:lnSpc>
              <a:spcBef>
                <a:spcPts val="0"/>
              </a:spcBef>
              <a:spcAft>
                <a:spcPts val="800"/>
              </a:spcAft>
              <a:buClr>
                <a:schemeClr val="dk1"/>
              </a:buClr>
              <a:buSzPts val="1100"/>
              <a:buFont typeface="Arial"/>
              <a:buNone/>
            </a:pPr>
            <a:r>
              <a:rPr lang="en-US" sz="1100" dirty="0"/>
              <a:t>I am using each of one-hot, cv, and </a:t>
            </a:r>
            <a:r>
              <a:rPr lang="en-US" sz="1100" dirty="0" err="1"/>
              <a:t>tf-idf</a:t>
            </a:r>
            <a:r>
              <a:rPr lang="en-US" sz="1100" dirty="0"/>
              <a:t> text representation (feature extraction) method to do a </a:t>
            </a:r>
            <a:r>
              <a:rPr lang="en-US" sz="1100" dirty="0" err="1"/>
              <a:t>BernoulliNB</a:t>
            </a:r>
            <a:r>
              <a:rPr lang="en-US" sz="1100" dirty="0"/>
              <a:t> and </a:t>
            </a:r>
            <a:r>
              <a:rPr lang="en-US" sz="1100" dirty="0" err="1"/>
              <a:t>MultinomialNB</a:t>
            </a:r>
            <a:r>
              <a:rPr lang="en-US" sz="1100" dirty="0"/>
              <a:t> comparison as these two models are most common in NLP.</a:t>
            </a:r>
          </a:p>
          <a:p>
            <a:pPr marL="457200" lvl="0" indent="0" algn="l" rtl="0">
              <a:lnSpc>
                <a:spcPct val="107916"/>
              </a:lnSpc>
              <a:spcBef>
                <a:spcPts val="0"/>
              </a:spcBef>
              <a:spcAft>
                <a:spcPts val="800"/>
              </a:spcAft>
              <a:buClr>
                <a:schemeClr val="dk1"/>
              </a:buClr>
              <a:buSzPts val="1100"/>
              <a:buFont typeface="Arial"/>
              <a:buNone/>
            </a:pPr>
            <a:endParaRPr lang="en-US" sz="1100" dirty="0"/>
          </a:p>
          <a:p>
            <a:pPr marL="457200" lvl="0" indent="0" algn="l" rtl="0">
              <a:lnSpc>
                <a:spcPct val="107916"/>
              </a:lnSpc>
              <a:spcBef>
                <a:spcPts val="0"/>
              </a:spcBef>
              <a:spcAft>
                <a:spcPts val="800"/>
              </a:spcAft>
              <a:buClr>
                <a:schemeClr val="dk1"/>
              </a:buClr>
              <a:buSzPts val="1100"/>
              <a:buFont typeface="Arial"/>
              <a:buNone/>
            </a:pPr>
            <a:endParaRPr lang="en-US" dirty="0"/>
          </a:p>
        </p:txBody>
      </p:sp>
      <p:sp>
        <p:nvSpPr>
          <p:cNvPr id="225" name="Google Shape;225;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lnSpc>
                <a:spcPct val="107916"/>
              </a:lnSpc>
              <a:spcBef>
                <a:spcPts val="0"/>
              </a:spcBef>
              <a:spcAft>
                <a:spcPts val="0"/>
              </a:spcAft>
              <a:buSzPts val="1100"/>
              <a:buNone/>
            </a:pPr>
            <a:r>
              <a:rPr lang="en-US" sz="1100" dirty="0"/>
              <a:t>I am using each of one-hot, cv, and </a:t>
            </a:r>
            <a:r>
              <a:rPr lang="en-US" sz="1100" dirty="0" err="1"/>
              <a:t>tf-idf</a:t>
            </a:r>
            <a:r>
              <a:rPr lang="en-US" sz="1100" dirty="0"/>
              <a:t> text representation (feature extraction) method to do a </a:t>
            </a:r>
            <a:r>
              <a:rPr lang="en-US" sz="1100" dirty="0" err="1"/>
              <a:t>BernoulliNB</a:t>
            </a:r>
            <a:r>
              <a:rPr lang="en-US" sz="1100" dirty="0"/>
              <a:t> and </a:t>
            </a:r>
            <a:r>
              <a:rPr lang="en-US" sz="1100" dirty="0" err="1"/>
              <a:t>MultinomialNB</a:t>
            </a:r>
            <a:r>
              <a:rPr lang="en-US" sz="1100" dirty="0"/>
              <a:t> comparison as these two are most common in NLP.</a:t>
            </a:r>
            <a:endParaRPr sz="1100" dirty="0"/>
          </a:p>
          <a:p>
            <a:pPr marL="0" lvl="0" indent="0" algn="l" rtl="0">
              <a:lnSpc>
                <a:spcPct val="107916"/>
              </a:lnSpc>
              <a:spcBef>
                <a:spcPts val="800"/>
              </a:spcBef>
              <a:spcAft>
                <a:spcPts val="0"/>
              </a:spcAft>
              <a:buClr>
                <a:schemeClr val="dk1"/>
              </a:buClr>
              <a:buSzPts val="1100"/>
              <a:buFont typeface="Arial"/>
              <a:buNone/>
            </a:pPr>
            <a:endParaRPr lang="en-US" sz="1100" dirty="0"/>
          </a:p>
          <a:p>
            <a:pPr marL="0" marR="0" lvl="0" indent="0" algn="l" defTabSz="914400" rtl="0" eaLnBrk="1" fontAlgn="auto" latinLnBrk="0" hangingPunct="1">
              <a:lnSpc>
                <a:spcPct val="107916"/>
              </a:lnSpc>
              <a:spcBef>
                <a:spcPts val="800"/>
              </a:spcBef>
              <a:spcAft>
                <a:spcPts val="0"/>
              </a:spcAft>
              <a:buClr>
                <a:schemeClr val="dk1"/>
              </a:buClr>
              <a:buSzPts val="1100"/>
              <a:buFont typeface="Arial"/>
              <a:buNone/>
              <a:tabLst/>
              <a:defRPr/>
            </a:pPr>
            <a:r>
              <a:rPr lang="en-US" sz="1100" dirty="0">
                <a:effectLst/>
                <a:latin typeface="Arial" panose="020B0604020202020204" pitchFamily="34" charset="0"/>
                <a:ea typeface="Arial" panose="020B0604020202020204" pitchFamily="34" charset="0"/>
              </a:rPr>
              <a:t>Although using multinomial for binary classification is not recommended, I still want to see the different</a:t>
            </a:r>
            <a:endParaRPr lang="en-US" sz="1100" dirty="0"/>
          </a:p>
          <a:p>
            <a:pPr marL="0" lvl="0" indent="0" algn="l" rtl="0">
              <a:lnSpc>
                <a:spcPct val="107916"/>
              </a:lnSpc>
              <a:spcBef>
                <a:spcPts val="800"/>
              </a:spcBef>
              <a:spcAft>
                <a:spcPts val="0"/>
              </a:spcAft>
              <a:buClr>
                <a:schemeClr val="dk1"/>
              </a:buClr>
              <a:buSzPts val="1100"/>
              <a:buFont typeface="Arial"/>
              <a:buNone/>
            </a:pPr>
            <a:endParaRPr lang="en-US" sz="1100" dirty="0"/>
          </a:p>
          <a:p>
            <a:pPr marL="0" lvl="0" indent="0" algn="l" rtl="0">
              <a:lnSpc>
                <a:spcPct val="107916"/>
              </a:lnSpc>
              <a:spcBef>
                <a:spcPts val="800"/>
              </a:spcBef>
              <a:spcAft>
                <a:spcPts val="0"/>
              </a:spcAft>
              <a:buClr>
                <a:schemeClr val="dk1"/>
              </a:buClr>
              <a:buSzPts val="1100"/>
              <a:buFont typeface="Arial"/>
              <a:buNone/>
            </a:pPr>
            <a:endParaRPr sz="1100" dirty="0"/>
          </a:p>
          <a:p>
            <a:pPr marL="0" lvl="0" indent="0" algn="l" rtl="0">
              <a:spcBef>
                <a:spcPts val="800"/>
              </a:spcBef>
              <a:spcAft>
                <a:spcPts val="0"/>
              </a:spcAft>
              <a:buNone/>
            </a:pPr>
            <a:r>
              <a:rPr lang="en-US" dirty="0"/>
              <a:t>To Bernoulli Naive Bayes, the one hot representation is slightly higher than the CV, as it only shows 0 and 1.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US" dirty="0"/>
          </a:p>
        </p:txBody>
      </p:sp>
      <p:sp>
        <p:nvSpPr>
          <p:cNvPr id="232" name="Google Shape;232;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06716a3687_2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06716a3687_2_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TF-</a:t>
            </a:r>
            <a:r>
              <a:rPr lang="en-US" dirty="0" err="1"/>
              <a:t>idf</a:t>
            </a:r>
            <a:r>
              <a:rPr lang="en-US" dirty="0"/>
              <a:t> works better as TF -</a:t>
            </a:r>
            <a:r>
              <a:rPr lang="en-US" dirty="0" err="1"/>
              <a:t>idf</a:t>
            </a:r>
            <a:r>
              <a:rPr lang="en-US" dirty="0"/>
              <a:t> depending on the importance of the word and cv depending on the frequency, it makes sense TF IDF works better. </a:t>
            </a:r>
            <a:endParaRPr dirty="0"/>
          </a:p>
          <a:p>
            <a:pPr marL="0" lvl="0" indent="0" algn="l" rtl="0">
              <a:spcBef>
                <a:spcPts val="0"/>
              </a:spcBef>
              <a:spcAft>
                <a:spcPts val="0"/>
              </a:spcAft>
              <a:buNone/>
            </a:pPr>
            <a:r>
              <a:rPr lang="en-US" dirty="0"/>
              <a:t> </a:t>
            </a:r>
            <a:r>
              <a:rPr lang="en-US" dirty="0" err="1"/>
              <a:t>bernoulli</a:t>
            </a:r>
            <a:r>
              <a:rPr lang="en-US" dirty="0"/>
              <a:t> works better for short text as the one word seldom appears twice in a tweet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US" dirty="0"/>
              <a:t>TF -</a:t>
            </a:r>
            <a:r>
              <a:rPr lang="en-US" dirty="0" err="1"/>
              <a:t>idf</a:t>
            </a:r>
            <a:r>
              <a:rPr lang="en-US" dirty="0"/>
              <a:t> works to Bernoulli as the features will be binarized</a:t>
            </a:r>
          </a:p>
          <a:p>
            <a:pPr marL="0" lvl="0" indent="0" algn="l" rtl="0">
              <a:spcBef>
                <a:spcPts val="0"/>
              </a:spcBef>
              <a:spcAft>
                <a:spcPts val="0"/>
              </a:spcAft>
              <a:buClr>
                <a:schemeClr val="dk1"/>
              </a:buClr>
              <a:buSzPts val="1100"/>
              <a:buFont typeface="Arial"/>
              <a:buNone/>
            </a:pPr>
            <a:endParaRPr lang="en-US" sz="1800" dirty="0">
              <a:effectLst/>
              <a:latin typeface="Arial" panose="020B0604020202020204" pitchFamily="34" charset="0"/>
              <a:ea typeface="Arial" panose="020B0604020202020204" pitchFamily="34" charset="0"/>
            </a:endParaRPr>
          </a:p>
        </p:txBody>
      </p:sp>
      <p:sp>
        <p:nvSpPr>
          <p:cNvPr id="242" name="Google Shape;242;g106716a3687_2_1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6716a3687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6716a3687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106716a3687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 tried KNN. I tried to use Cross validation to find the best K from 1 to 250, but it runs very slow. So I tried to grab a small data set to see the pattern of how different degrees of k influence the accuracy, but from the graph it doesn't work well, the degree of k from 1 to 250 has the same result. So I test some k for our model.</a:t>
            </a:r>
            <a:endParaRPr dirty="0"/>
          </a:p>
        </p:txBody>
      </p:sp>
      <p:sp>
        <p:nvSpPr>
          <p:cNvPr id="248" name="Google Shape;24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When the Minimum number of points per leaf decrease, the accuracy increase</a:t>
            </a:r>
            <a:endParaRPr/>
          </a:p>
        </p:txBody>
      </p:sp>
      <p:sp>
        <p:nvSpPr>
          <p:cNvPr id="262" name="Google Shape;26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graph the accuracy of minimum number of point per leave from 5-100 </a:t>
            </a:r>
            <a:endParaRPr/>
          </a:p>
        </p:txBody>
      </p:sp>
      <p:sp>
        <p:nvSpPr>
          <p:cNvPr id="268" name="Google Shape;2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L1 works better than L2, It is more suitable for our situation because L1 Lasso shrinks the less important feature’s coefficient to zero thus, removing some feature altogether. In our context, if the word is totally meaningless, L1 will delete that feature, not like L2 given some weight.</a:t>
            </a:r>
            <a:endParaRPr/>
          </a:p>
          <a:p>
            <a:pPr marL="0" lvl="0" indent="0" algn="l" rtl="0">
              <a:spcBef>
                <a:spcPts val="0"/>
              </a:spcBef>
              <a:spcAft>
                <a:spcPts val="0"/>
              </a:spcAft>
              <a:buNone/>
            </a:pPr>
            <a:endParaRPr/>
          </a:p>
        </p:txBody>
      </p:sp>
      <p:sp>
        <p:nvSpPr>
          <p:cNvPr id="319" name="Google Shape;31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6716a3687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6716a3687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106716a3687_1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718a797eb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718a797eb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TF works better than CV </a:t>
            </a:r>
            <a:endParaRPr/>
          </a:p>
        </p:txBody>
      </p:sp>
      <p:sp>
        <p:nvSpPr>
          <p:cNvPr id="335" name="Google Shape;335;g10718a797eb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718a797eb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0718a797eb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10718a797eb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0718a797eb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0718a797eb_2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10718a797eb_2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718a797eb_2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0718a797eb_2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L1 works better than L2, It is more suitable for our situation because L1 Lasso shrinks the less important feature’s coefficient to zero thus, removing some feature altogether. In our context, if the word is totally meaningless, L1 will delete that feature, not like L2 given some weight.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US" dirty="0"/>
              <a:t>PCA finds a lower dimensional representation of the data that minimizes the squared reconstruction error. If the data has irrelevant features (often the case in text classification), PCA counts errors in those with equal importance as errors in words that are important for our classification. PCA  removes variability without knowledge of the variables that are most useful in classification, can hurt the result.</a:t>
            </a:r>
            <a:endParaRPr dirty="0"/>
          </a:p>
          <a:p>
            <a:pPr marL="0" lvl="0" indent="0" algn="l" rtl="0">
              <a:spcBef>
                <a:spcPts val="0"/>
              </a:spcBef>
              <a:spcAft>
                <a:spcPts val="0"/>
              </a:spcAft>
              <a:buNone/>
            </a:pPr>
            <a:endParaRPr dirty="0"/>
          </a:p>
        </p:txBody>
      </p:sp>
      <p:sp>
        <p:nvSpPr>
          <p:cNvPr id="365" name="Google Shape;365;g10718a797eb_2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0718a797eb_2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0718a797eb_2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g10718a797eb_2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89" name="Google Shape;89;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paoloripamonti/twitter-sentiment-analysis/dat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72600" y="1763267"/>
            <a:ext cx="10250700" cy="2219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1100"/>
              <a:buFont typeface="Arial"/>
              <a:buNone/>
            </a:pPr>
            <a:r>
              <a:rPr lang="en-US" b="1" dirty="0">
                <a:latin typeface="Arial"/>
                <a:ea typeface="Arial"/>
                <a:cs typeface="Arial"/>
                <a:sym typeface="Arial"/>
              </a:rPr>
              <a:t>Twitter Sentiment Analysis</a:t>
            </a:r>
            <a:endParaRPr b="1" dirty="0">
              <a:latin typeface="Arial"/>
              <a:ea typeface="Arial"/>
              <a:cs typeface="Arial"/>
              <a:sym typeface="Arial"/>
            </a:endParaRPr>
          </a:p>
          <a:p>
            <a:pPr marL="0" lvl="0" indent="0" algn="ctr" rtl="0">
              <a:lnSpc>
                <a:spcPct val="90000"/>
              </a:lnSpc>
              <a:spcBef>
                <a:spcPts val="0"/>
              </a:spcBef>
              <a:spcAft>
                <a:spcPts val="0"/>
              </a:spcAft>
              <a:buClr>
                <a:schemeClr val="dk1"/>
              </a:buClr>
              <a:buSzPts val="6000"/>
              <a:buFont typeface="Calibri"/>
              <a:buNone/>
            </a:pPr>
            <a:r>
              <a:rPr lang="en-US" sz="1800" b="1" dirty="0">
                <a:latin typeface="Arial"/>
                <a:ea typeface="Arial"/>
                <a:cs typeface="Arial"/>
                <a:sym typeface="Arial"/>
              </a:rPr>
              <a:t>(</a:t>
            </a:r>
            <a:r>
              <a:rPr lang="en-US" sz="1800" b="1" u="sng" dirty="0">
                <a:solidFill>
                  <a:schemeClr val="hlink"/>
                </a:solidFill>
                <a:latin typeface="Arial"/>
                <a:ea typeface="Arial"/>
                <a:cs typeface="Arial"/>
                <a:sym typeface="Arial"/>
                <a:hlinkClick r:id="rId3"/>
              </a:rPr>
              <a:t>Sentiment140 dataset with 1.6 million tweets</a:t>
            </a:r>
            <a:r>
              <a:rPr lang="en-US" sz="1800" b="1" dirty="0">
                <a:latin typeface="Arial"/>
                <a:ea typeface="Arial"/>
                <a:cs typeface="Arial"/>
                <a:sym typeface="Arial"/>
              </a:rPr>
              <a:t>)</a:t>
            </a:r>
            <a:endParaRPr dirty="0"/>
          </a:p>
        </p:txBody>
      </p:sp>
      <p:sp>
        <p:nvSpPr>
          <p:cNvPr id="3" name="Subtitle 2">
            <a:extLst>
              <a:ext uri="{FF2B5EF4-FFF2-40B4-BE49-F238E27FC236}">
                <a16:creationId xmlns:a16="http://schemas.microsoft.com/office/drawing/2014/main" id="{0EA7465B-934E-4612-AEFF-C453AD4A8875}"/>
              </a:ext>
            </a:extLst>
          </p:cNvPr>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838200" y="365125"/>
            <a:ext cx="10515600" cy="7684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Data </a:t>
            </a:r>
            <a:r>
              <a:rPr lang="en-US"/>
              <a:t>Cleaning </a:t>
            </a:r>
            <a:r>
              <a:rPr lang="en-US" b="1"/>
              <a:t>on word level:</a:t>
            </a:r>
            <a:endParaRPr/>
          </a:p>
        </p:txBody>
      </p:sp>
      <p:sp>
        <p:nvSpPr>
          <p:cNvPr id="167" name="Google Shape;167;p23"/>
          <p:cNvSpPr txBox="1"/>
          <p:nvPr/>
        </p:nvSpPr>
        <p:spPr>
          <a:xfrm>
            <a:off x="2609464" y="1378104"/>
            <a:ext cx="224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a:ea typeface="Calibri"/>
                <a:cs typeface="Calibri"/>
                <a:sym typeface="Calibri"/>
              </a:rPr>
              <a:t>Format cleaning:1</a:t>
            </a:r>
            <a:endParaRPr>
              <a:solidFill>
                <a:schemeClr val="accent1"/>
              </a:solidFill>
            </a:endParaRPr>
          </a:p>
        </p:txBody>
      </p:sp>
      <p:pic>
        <p:nvPicPr>
          <p:cNvPr id="168" name="Google Shape;168;p23"/>
          <p:cNvPicPr preferRelativeResize="0"/>
          <p:nvPr/>
        </p:nvPicPr>
        <p:blipFill rotWithShape="1">
          <a:blip r:embed="rId3">
            <a:alphaModFix/>
          </a:blip>
          <a:srcRect/>
          <a:stretch/>
        </p:blipFill>
        <p:spPr>
          <a:xfrm>
            <a:off x="233463" y="1992001"/>
            <a:ext cx="5862537" cy="4311522"/>
          </a:xfrm>
          <a:prstGeom prst="rect">
            <a:avLst/>
          </a:prstGeom>
          <a:noFill/>
          <a:ln>
            <a:noFill/>
          </a:ln>
        </p:spPr>
      </p:pic>
      <p:sp>
        <p:nvSpPr>
          <p:cNvPr id="169" name="Google Shape;169;p23"/>
          <p:cNvSpPr txBox="1"/>
          <p:nvPr/>
        </p:nvSpPr>
        <p:spPr>
          <a:xfrm>
            <a:off x="8249462" y="1378104"/>
            <a:ext cx="224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a:ea typeface="Calibri"/>
                <a:cs typeface="Calibri"/>
                <a:sym typeface="Calibri"/>
              </a:rPr>
              <a:t>Format cleaning 2</a:t>
            </a:r>
            <a:endParaRPr>
              <a:solidFill>
                <a:schemeClr val="accent1"/>
              </a:solidFill>
            </a:endParaRPr>
          </a:p>
        </p:txBody>
      </p:sp>
      <p:pic>
        <p:nvPicPr>
          <p:cNvPr id="170" name="Google Shape;170;p23"/>
          <p:cNvPicPr preferRelativeResize="0"/>
          <p:nvPr/>
        </p:nvPicPr>
        <p:blipFill rotWithShape="1">
          <a:blip r:embed="rId4">
            <a:alphaModFix/>
          </a:blip>
          <a:srcRect/>
          <a:stretch/>
        </p:blipFill>
        <p:spPr>
          <a:xfrm>
            <a:off x="6397606" y="1992001"/>
            <a:ext cx="5424743" cy="43115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352100" y="151424"/>
            <a:ext cx="10515600" cy="1196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Detection of Meaningless Words</a:t>
            </a:r>
            <a:endParaRPr/>
          </a:p>
        </p:txBody>
      </p:sp>
      <p:pic>
        <p:nvPicPr>
          <p:cNvPr id="176" name="Google Shape;176;p24"/>
          <p:cNvPicPr preferRelativeResize="0"/>
          <p:nvPr/>
        </p:nvPicPr>
        <p:blipFill rotWithShape="1">
          <a:blip r:embed="rId3">
            <a:alphaModFix/>
          </a:blip>
          <a:srcRect/>
          <a:stretch/>
        </p:blipFill>
        <p:spPr>
          <a:xfrm>
            <a:off x="293448" y="1347700"/>
            <a:ext cx="4457950" cy="3892225"/>
          </a:xfrm>
          <a:prstGeom prst="rect">
            <a:avLst/>
          </a:prstGeom>
          <a:noFill/>
          <a:ln>
            <a:noFill/>
          </a:ln>
        </p:spPr>
      </p:pic>
      <p:pic>
        <p:nvPicPr>
          <p:cNvPr id="177" name="Google Shape;177;p24"/>
          <p:cNvPicPr preferRelativeResize="0"/>
          <p:nvPr/>
        </p:nvPicPr>
        <p:blipFill rotWithShape="1">
          <a:blip r:embed="rId4">
            <a:alphaModFix/>
          </a:blip>
          <a:srcRect/>
          <a:stretch/>
        </p:blipFill>
        <p:spPr>
          <a:xfrm>
            <a:off x="6688175" y="1347700"/>
            <a:ext cx="4611102" cy="3892225"/>
          </a:xfrm>
          <a:prstGeom prst="rect">
            <a:avLst/>
          </a:prstGeom>
          <a:noFill/>
          <a:ln>
            <a:noFill/>
          </a:ln>
        </p:spPr>
      </p:pic>
      <p:sp>
        <p:nvSpPr>
          <p:cNvPr id="178" name="Google Shape;178;p24"/>
          <p:cNvSpPr txBox="1"/>
          <p:nvPr/>
        </p:nvSpPr>
        <p:spPr>
          <a:xfrm>
            <a:off x="575850" y="5539125"/>
            <a:ext cx="10723500" cy="400200"/>
          </a:xfrm>
          <a:prstGeom prst="rect">
            <a:avLst/>
          </a:prstGeom>
          <a:noFill/>
          <a:ln>
            <a:noFill/>
          </a:ln>
        </p:spPr>
        <p:txBody>
          <a:bodyPr spcFirstLastPara="1" wrap="square" lIns="91425" tIns="45700" rIns="91425" bIns="45700" anchor="t" anchorCtr="0">
            <a:spAutoFit/>
          </a:bodyPr>
          <a:lstStyle/>
          <a:p>
            <a:pPr marL="457200" marR="0" lvl="0" indent="-355600" algn="l" rtl="0">
              <a:spcBef>
                <a:spcPts val="0"/>
              </a:spcBef>
              <a:spcAft>
                <a:spcPts val="0"/>
              </a:spcAft>
              <a:buClr>
                <a:schemeClr val="dk1"/>
              </a:buClr>
              <a:buSzPts val="2000"/>
              <a:buFont typeface="Calibri"/>
              <a:buChar char="●"/>
            </a:pPr>
            <a:r>
              <a:rPr lang="en-US" sz="2000">
                <a:solidFill>
                  <a:schemeClr val="accent1"/>
                </a:solidFill>
                <a:latin typeface="Calibri"/>
                <a:ea typeface="Calibri"/>
                <a:cs typeface="Calibri"/>
                <a:sym typeface="Calibri"/>
              </a:rPr>
              <a:t>Removing words : 'day','today','got','going','time','im','think','one','think','know’, ‘twitter’</a:t>
            </a:r>
            <a:endParaRPr sz="1600">
              <a:solidFill>
                <a:schemeClr val="accent1"/>
              </a:solidFill>
            </a:endParaRPr>
          </a:p>
        </p:txBody>
      </p:sp>
      <p:sp>
        <p:nvSpPr>
          <p:cNvPr id="179" name="Google Shape;179;p24"/>
          <p:cNvSpPr/>
          <p:nvPr/>
        </p:nvSpPr>
        <p:spPr>
          <a:xfrm>
            <a:off x="352102" y="4286400"/>
            <a:ext cx="1604100" cy="772500"/>
          </a:xfrm>
          <a:prstGeom prst="ellipse">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24"/>
          <p:cNvSpPr/>
          <p:nvPr/>
        </p:nvSpPr>
        <p:spPr>
          <a:xfrm>
            <a:off x="1897075" y="3954950"/>
            <a:ext cx="2060100" cy="772500"/>
          </a:xfrm>
          <a:prstGeom prst="ellipse">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 name="Google Shape;181;p24"/>
          <p:cNvSpPr/>
          <p:nvPr/>
        </p:nvSpPr>
        <p:spPr>
          <a:xfrm>
            <a:off x="9762043" y="3666303"/>
            <a:ext cx="1041000" cy="772500"/>
          </a:xfrm>
          <a:prstGeom prst="ellipse">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24"/>
          <p:cNvSpPr/>
          <p:nvPr/>
        </p:nvSpPr>
        <p:spPr>
          <a:xfrm>
            <a:off x="2999550" y="1601575"/>
            <a:ext cx="1604100" cy="646200"/>
          </a:xfrm>
          <a:prstGeom prst="ellipse">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24"/>
          <p:cNvSpPr/>
          <p:nvPr/>
        </p:nvSpPr>
        <p:spPr>
          <a:xfrm>
            <a:off x="7055075" y="3400400"/>
            <a:ext cx="1604100" cy="646200"/>
          </a:xfrm>
          <a:prstGeom prst="ellipse">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544276" y="95118"/>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Removing meaningless words </a:t>
            </a:r>
            <a:endParaRPr/>
          </a:p>
        </p:txBody>
      </p:sp>
      <p:pic>
        <p:nvPicPr>
          <p:cNvPr id="189" name="Google Shape;189;p25"/>
          <p:cNvPicPr preferRelativeResize="0"/>
          <p:nvPr/>
        </p:nvPicPr>
        <p:blipFill rotWithShape="1">
          <a:blip r:embed="rId3">
            <a:alphaModFix/>
          </a:blip>
          <a:srcRect/>
          <a:stretch/>
        </p:blipFill>
        <p:spPr>
          <a:xfrm>
            <a:off x="640950" y="1931900"/>
            <a:ext cx="4556325" cy="3956449"/>
          </a:xfrm>
          <a:prstGeom prst="rect">
            <a:avLst/>
          </a:prstGeom>
          <a:noFill/>
          <a:ln>
            <a:noFill/>
          </a:ln>
        </p:spPr>
      </p:pic>
      <p:pic>
        <p:nvPicPr>
          <p:cNvPr id="190" name="Google Shape;190;p25"/>
          <p:cNvPicPr preferRelativeResize="0"/>
          <p:nvPr/>
        </p:nvPicPr>
        <p:blipFill rotWithShape="1">
          <a:blip r:embed="rId4">
            <a:alphaModFix/>
          </a:blip>
          <a:srcRect/>
          <a:stretch/>
        </p:blipFill>
        <p:spPr>
          <a:xfrm>
            <a:off x="6752700" y="1931900"/>
            <a:ext cx="4926179" cy="3956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Exploratory Analysis</a:t>
            </a:r>
            <a:endParaRPr/>
          </a:p>
        </p:txBody>
      </p:sp>
      <p:sp>
        <p:nvSpPr>
          <p:cNvPr id="196" name="Google Shape;196;p26"/>
          <p:cNvSpPr txBox="1">
            <a:spLocks noGrp="1"/>
          </p:cNvSpPr>
          <p:nvPr>
            <p:ph type="body" idx="1"/>
          </p:nvPr>
        </p:nvSpPr>
        <p:spPr>
          <a:xfrm>
            <a:off x="336575" y="1690700"/>
            <a:ext cx="6574500" cy="1373700"/>
          </a:xfrm>
          <a:prstGeom prst="rect">
            <a:avLst/>
          </a:prstGeom>
          <a:noFill/>
          <a:ln>
            <a:noFill/>
          </a:ln>
        </p:spPr>
        <p:txBody>
          <a:bodyPr spcFirstLastPara="1" wrap="square" lIns="91425" tIns="45700" rIns="91425" bIns="45700" anchor="t" anchorCtr="0">
            <a:normAutofit/>
          </a:bodyPr>
          <a:lstStyle/>
          <a:p>
            <a:pPr marL="228600" lvl="0" indent="-241300" algn="l" rtl="0">
              <a:lnSpc>
                <a:spcPct val="100000"/>
              </a:lnSpc>
              <a:spcBef>
                <a:spcPts val="0"/>
              </a:spcBef>
              <a:spcAft>
                <a:spcPts val="0"/>
              </a:spcAft>
              <a:buSzPts val="2000"/>
              <a:buChar char="●"/>
            </a:pPr>
            <a:r>
              <a:rPr lang="en-US" sz="1900" dirty="0"/>
              <a:t>Total number of tweets: 199091</a:t>
            </a:r>
            <a:endParaRPr sz="1900" dirty="0"/>
          </a:p>
          <a:p>
            <a:pPr marL="228600" lvl="0" indent="-241300" algn="l" rtl="0">
              <a:lnSpc>
                <a:spcPct val="100000"/>
              </a:lnSpc>
              <a:spcBef>
                <a:spcPts val="0"/>
              </a:spcBef>
              <a:spcAft>
                <a:spcPts val="0"/>
              </a:spcAft>
              <a:buSzPts val="2000"/>
              <a:buChar char="●"/>
            </a:pPr>
            <a:r>
              <a:rPr lang="en-US" sz="1900" dirty="0"/>
              <a:t>Total number of words :77692</a:t>
            </a:r>
            <a:endParaRPr sz="1900" dirty="0"/>
          </a:p>
          <a:p>
            <a:pPr marL="228600" lvl="0" indent="-241300" algn="l" rtl="0">
              <a:lnSpc>
                <a:spcPct val="100000"/>
              </a:lnSpc>
              <a:spcBef>
                <a:spcPts val="0"/>
              </a:spcBef>
              <a:spcAft>
                <a:spcPts val="0"/>
              </a:spcAft>
              <a:buSzPts val="2000"/>
              <a:buChar char="●"/>
            </a:pPr>
            <a:r>
              <a:rPr lang="en-US" sz="1900" dirty="0"/>
              <a:t>Data is not skewed as I have equal numbers of  negative and positive tweets. </a:t>
            </a:r>
            <a:endParaRPr dirty="0"/>
          </a:p>
        </p:txBody>
      </p:sp>
      <p:pic>
        <p:nvPicPr>
          <p:cNvPr id="197" name="Google Shape;197;p26"/>
          <p:cNvPicPr preferRelativeResize="0"/>
          <p:nvPr/>
        </p:nvPicPr>
        <p:blipFill rotWithShape="1">
          <a:blip r:embed="rId3">
            <a:alphaModFix/>
          </a:blip>
          <a:srcRect/>
          <a:stretch/>
        </p:blipFill>
        <p:spPr>
          <a:xfrm>
            <a:off x="336575" y="3064400"/>
            <a:ext cx="5085225" cy="3905675"/>
          </a:xfrm>
          <a:prstGeom prst="rect">
            <a:avLst/>
          </a:prstGeom>
          <a:noFill/>
          <a:ln>
            <a:noFill/>
          </a:ln>
        </p:spPr>
      </p:pic>
      <p:pic>
        <p:nvPicPr>
          <p:cNvPr id="198" name="Google Shape;198;p26"/>
          <p:cNvPicPr preferRelativeResize="0"/>
          <p:nvPr/>
        </p:nvPicPr>
        <p:blipFill rotWithShape="1">
          <a:blip r:embed="rId4">
            <a:alphaModFix/>
          </a:blip>
          <a:srcRect/>
          <a:stretch/>
        </p:blipFill>
        <p:spPr>
          <a:xfrm>
            <a:off x="7536625" y="3240725"/>
            <a:ext cx="3817175" cy="3256925"/>
          </a:xfrm>
          <a:prstGeom prst="rect">
            <a:avLst/>
          </a:prstGeom>
          <a:noFill/>
          <a:ln>
            <a:noFill/>
          </a:ln>
        </p:spPr>
      </p:pic>
      <p:sp>
        <p:nvSpPr>
          <p:cNvPr id="199" name="Google Shape;199;p26"/>
          <p:cNvSpPr txBox="1"/>
          <p:nvPr/>
        </p:nvSpPr>
        <p:spPr>
          <a:xfrm>
            <a:off x="7536625" y="1690700"/>
            <a:ext cx="4886100" cy="1062000"/>
          </a:xfrm>
          <a:prstGeom prst="rect">
            <a:avLst/>
          </a:prstGeom>
          <a:noFill/>
          <a:ln>
            <a:noFill/>
          </a:ln>
        </p:spPr>
        <p:txBody>
          <a:bodyPr spcFirstLastPara="1" wrap="square" lIns="91425" tIns="45700" rIns="91425" bIns="45700" anchor="t" anchorCtr="0">
            <a:spAutoFit/>
          </a:bodyPr>
          <a:lstStyle/>
          <a:p>
            <a:pPr marL="457200" marR="0" lvl="0" indent="-361950" algn="l" rtl="0">
              <a:spcBef>
                <a:spcPts val="0"/>
              </a:spcBef>
              <a:spcAft>
                <a:spcPts val="0"/>
              </a:spcAft>
              <a:buClr>
                <a:schemeClr val="dk1"/>
              </a:buClr>
              <a:buSzPts val="2100"/>
              <a:buFont typeface="Calibri"/>
              <a:buChar char="●"/>
            </a:pPr>
            <a:r>
              <a:rPr lang="en-US" sz="2100">
                <a:solidFill>
                  <a:schemeClr val="accent1"/>
                </a:solidFill>
                <a:latin typeface="Calibri"/>
                <a:ea typeface="Calibri"/>
                <a:cs typeface="Calibri"/>
                <a:sym typeface="Calibri"/>
              </a:rPr>
              <a:t>Box plot of string length:</a:t>
            </a:r>
            <a:endParaRPr sz="1700">
              <a:solidFill>
                <a:schemeClr val="accent1"/>
              </a:solidFill>
            </a:endParaRPr>
          </a:p>
          <a:p>
            <a:pPr marL="0" marR="0" lvl="0" indent="0" algn="l" rtl="0">
              <a:spcBef>
                <a:spcPts val="0"/>
              </a:spcBef>
              <a:spcAft>
                <a:spcPts val="0"/>
              </a:spcAft>
              <a:buNone/>
            </a:pPr>
            <a:r>
              <a:rPr lang="en-US" sz="2100">
                <a:solidFill>
                  <a:schemeClr val="accent1"/>
                </a:solidFill>
                <a:latin typeface="Calibri"/>
                <a:ea typeface="Calibri"/>
                <a:cs typeface="Calibri"/>
                <a:sym typeface="Calibri"/>
              </a:rPr>
              <a:t>there are no text more than 140 characters.</a:t>
            </a:r>
            <a:endParaRPr sz="17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Exploratory Analysis </a:t>
            </a:r>
            <a:endParaRPr/>
          </a:p>
        </p:txBody>
      </p:sp>
      <p:sp>
        <p:nvSpPr>
          <p:cNvPr id="206" name="Google Shape;206;p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93700" algn="l" rtl="0">
              <a:spcBef>
                <a:spcPts val="1000"/>
              </a:spcBef>
              <a:spcAft>
                <a:spcPts val="0"/>
              </a:spcAft>
              <a:buSzPts val="2600"/>
              <a:buChar char="●"/>
            </a:pPr>
            <a:r>
              <a:rPr lang="en-US" sz="2500"/>
              <a:t>Top 30 most frequency words in the data using Count Vectorize method</a:t>
            </a:r>
            <a:endParaRPr sz="2500"/>
          </a:p>
        </p:txBody>
      </p:sp>
      <p:pic>
        <p:nvPicPr>
          <p:cNvPr id="207" name="Google Shape;207;p27"/>
          <p:cNvPicPr preferRelativeResize="0"/>
          <p:nvPr/>
        </p:nvPicPr>
        <p:blipFill rotWithShape="1">
          <a:blip r:embed="rId3">
            <a:alphaModFix/>
          </a:blip>
          <a:srcRect/>
          <a:stretch/>
        </p:blipFill>
        <p:spPr>
          <a:xfrm>
            <a:off x="369025" y="2584425"/>
            <a:ext cx="11340400" cy="427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921775" y="14317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Preparation Data for Classification</a:t>
            </a:r>
            <a:endParaRPr/>
          </a:p>
        </p:txBody>
      </p:sp>
      <p:sp>
        <p:nvSpPr>
          <p:cNvPr id="213" name="Google Shape;213;p28"/>
          <p:cNvSpPr txBox="1">
            <a:spLocks noGrp="1"/>
          </p:cNvSpPr>
          <p:nvPr>
            <p:ph type="body" idx="1"/>
          </p:nvPr>
        </p:nvSpPr>
        <p:spPr>
          <a:xfrm>
            <a:off x="838200" y="1468875"/>
            <a:ext cx="6825300" cy="4941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a:p>
          <a:p>
            <a:pPr marL="228600" lvl="0" indent="-281940" algn="l" rtl="0">
              <a:lnSpc>
                <a:spcPct val="90000"/>
              </a:lnSpc>
              <a:spcBef>
                <a:spcPts val="1000"/>
              </a:spcBef>
              <a:spcAft>
                <a:spcPts val="0"/>
              </a:spcAft>
              <a:buClr>
                <a:schemeClr val="dk1"/>
              </a:buClr>
              <a:buSzPts val="2800"/>
              <a:buChar char="●"/>
            </a:pPr>
            <a:r>
              <a:rPr lang="en-US"/>
              <a:t> Do Word Tokenization (splitting a piece of a text into individual word based on a certain delimiter )</a:t>
            </a:r>
            <a:endParaRPr/>
          </a:p>
          <a:p>
            <a:pPr marL="228600" lvl="0" indent="-281940" algn="l" rtl="0">
              <a:lnSpc>
                <a:spcPct val="90000"/>
              </a:lnSpc>
              <a:spcBef>
                <a:spcPts val="1000"/>
              </a:spcBef>
              <a:spcAft>
                <a:spcPts val="0"/>
              </a:spcAft>
              <a:buClr>
                <a:schemeClr val="dk1"/>
              </a:buClr>
              <a:buSzPts val="2800"/>
              <a:buChar char="●"/>
            </a:pPr>
            <a:r>
              <a:rPr lang="en-US"/>
              <a:t> Applying Stemming  (to make all the format of words uniformed, remove  e.g “ing”, “s”, “ed”… )</a:t>
            </a:r>
            <a:endParaRPr/>
          </a:p>
          <a:p>
            <a:pPr marL="228600" lvl="0" indent="-281940" algn="l" rtl="0">
              <a:lnSpc>
                <a:spcPct val="90000"/>
              </a:lnSpc>
              <a:spcBef>
                <a:spcPts val="1000"/>
              </a:spcBef>
              <a:spcAft>
                <a:spcPts val="0"/>
              </a:spcAft>
              <a:buClr>
                <a:schemeClr val="dk1"/>
              </a:buClr>
              <a:buSzPts val="2800"/>
              <a:buChar char="●"/>
            </a:pPr>
            <a:r>
              <a:rPr lang="en-US"/>
              <a:t> Applying Lemmatization (morphological analysis )</a:t>
            </a:r>
            <a:endParaRPr/>
          </a:p>
          <a:p>
            <a:pPr marL="228600" lvl="0" indent="0" algn="l" rtl="0">
              <a:lnSpc>
                <a:spcPct val="90000"/>
              </a:lnSpc>
              <a:spcBef>
                <a:spcPts val="1000"/>
              </a:spcBef>
              <a:spcAft>
                <a:spcPts val="0"/>
              </a:spcAft>
              <a:buNone/>
            </a:pPr>
            <a:endParaRPr/>
          </a:p>
          <a:p>
            <a:pPr marL="228600" lvl="0" indent="0" algn="l" rtl="0">
              <a:lnSpc>
                <a:spcPct val="90000"/>
              </a:lnSpc>
              <a:spcBef>
                <a:spcPts val="1000"/>
              </a:spcBef>
              <a:spcAft>
                <a:spcPts val="0"/>
              </a:spcAft>
              <a:buNone/>
            </a:pPr>
            <a:endParaRPr/>
          </a:p>
          <a:p>
            <a:pPr marL="0" lvl="0" indent="0" algn="l" rtl="0">
              <a:lnSpc>
                <a:spcPct val="90000"/>
              </a:lnSpc>
              <a:spcBef>
                <a:spcPts val="1000"/>
              </a:spcBef>
              <a:spcAft>
                <a:spcPts val="0"/>
              </a:spcAft>
              <a:buClr>
                <a:schemeClr val="dk1"/>
              </a:buClr>
              <a:buSzPts val="2800"/>
              <a:buNone/>
            </a:pPr>
            <a:endParaRPr/>
          </a:p>
          <a:p>
            <a:pPr marL="228600" lvl="0" indent="-104140" algn="l" rtl="0">
              <a:lnSpc>
                <a:spcPct val="90000"/>
              </a:lnSpc>
              <a:spcBef>
                <a:spcPts val="1000"/>
              </a:spcBef>
              <a:spcAft>
                <a:spcPts val="0"/>
              </a:spcAft>
              <a:buClr>
                <a:schemeClr val="dk1"/>
              </a:buClr>
              <a:buSzPts val="2800"/>
              <a:buNone/>
            </a:pPr>
            <a:endParaRPr/>
          </a:p>
          <a:p>
            <a:pPr marL="228600" lvl="0" indent="-10414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1600"/>
              </a:spcAft>
              <a:buClr>
                <a:schemeClr val="dk1"/>
              </a:buClr>
              <a:buSzPts val="2800"/>
              <a:buNone/>
            </a:pPr>
            <a:endParaRPr/>
          </a:p>
        </p:txBody>
      </p:sp>
      <p:pic>
        <p:nvPicPr>
          <p:cNvPr id="214" name="Google Shape;214;p28"/>
          <p:cNvPicPr preferRelativeResize="0"/>
          <p:nvPr/>
        </p:nvPicPr>
        <p:blipFill rotWithShape="1">
          <a:blip r:embed="rId3">
            <a:alphaModFix/>
          </a:blip>
          <a:srcRect/>
          <a:stretch/>
        </p:blipFill>
        <p:spPr>
          <a:xfrm>
            <a:off x="7933356" y="1468876"/>
            <a:ext cx="3991119" cy="40531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174549" y="132850"/>
            <a:ext cx="11809500" cy="1390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00"/>
              <a:buFont typeface="Calibri"/>
              <a:buNone/>
            </a:pPr>
            <a:r>
              <a:rPr lang="en-US" sz="3900" b="1"/>
              <a:t>Feature Extraction</a:t>
            </a:r>
            <a:r>
              <a:rPr lang="en-US" sz="3900"/>
              <a:t>s-2500 Features</a:t>
            </a:r>
            <a:endParaRPr sz="3900" b="1"/>
          </a:p>
        </p:txBody>
      </p:sp>
      <p:sp>
        <p:nvSpPr>
          <p:cNvPr id="221" name="Google Shape;221;p29"/>
          <p:cNvSpPr txBox="1">
            <a:spLocks noGrp="1"/>
          </p:cNvSpPr>
          <p:nvPr>
            <p:ph type="body" idx="1"/>
          </p:nvPr>
        </p:nvSpPr>
        <p:spPr>
          <a:xfrm>
            <a:off x="382500" y="1415936"/>
            <a:ext cx="11809500" cy="5113500"/>
          </a:xfrm>
          <a:prstGeom prst="rect">
            <a:avLst/>
          </a:prstGeom>
          <a:noFill/>
          <a:ln>
            <a:noFill/>
          </a:ln>
        </p:spPr>
        <p:txBody>
          <a:bodyPr spcFirstLastPara="1" wrap="square" lIns="91425" tIns="45700" rIns="91425" bIns="45700" anchor="t" anchorCtr="0">
            <a:normAutofit/>
          </a:bodyPr>
          <a:lstStyle/>
          <a:p>
            <a:pPr marL="228600" lvl="0" indent="-247650" algn="l" rtl="0">
              <a:lnSpc>
                <a:spcPct val="100000"/>
              </a:lnSpc>
              <a:spcBef>
                <a:spcPts val="0"/>
              </a:spcBef>
              <a:spcAft>
                <a:spcPts val="0"/>
              </a:spcAft>
              <a:buSzPts val="2100"/>
              <a:buChar char="●"/>
            </a:pPr>
            <a:r>
              <a:rPr lang="en-US" sz="2100"/>
              <a:t>One-Hot  method :</a:t>
            </a:r>
            <a:endParaRPr sz="2100"/>
          </a:p>
          <a:p>
            <a:pPr marL="685800" lvl="1" indent="-247650" algn="l" rtl="0">
              <a:lnSpc>
                <a:spcPct val="100000"/>
              </a:lnSpc>
              <a:spcBef>
                <a:spcPts val="0"/>
              </a:spcBef>
              <a:spcAft>
                <a:spcPts val="0"/>
              </a:spcAft>
              <a:buSzPts val="2100"/>
              <a:buChar char="○"/>
            </a:pPr>
            <a:r>
              <a:rPr lang="en-US" sz="2100"/>
              <a:t> Text data representation: (frequency is 0 or 1)</a:t>
            </a:r>
            <a:endParaRPr sz="2100"/>
          </a:p>
          <a:p>
            <a:pPr marL="0" lvl="0" indent="0" algn="l" rtl="0">
              <a:lnSpc>
                <a:spcPct val="100000"/>
              </a:lnSpc>
              <a:spcBef>
                <a:spcPts val="0"/>
              </a:spcBef>
              <a:spcAft>
                <a:spcPts val="0"/>
              </a:spcAft>
              <a:buNone/>
            </a:pPr>
            <a:endParaRPr sz="2100"/>
          </a:p>
          <a:p>
            <a:pPr marL="228600" lvl="0" indent="-247650" algn="l" rtl="0">
              <a:lnSpc>
                <a:spcPct val="100000"/>
              </a:lnSpc>
              <a:spcBef>
                <a:spcPts val="1000"/>
              </a:spcBef>
              <a:spcAft>
                <a:spcPts val="0"/>
              </a:spcAft>
              <a:buSzPts val="2100"/>
              <a:buChar char="●"/>
            </a:pPr>
            <a:r>
              <a:rPr lang="en-US" sz="2100"/>
              <a:t>CV Method : </a:t>
            </a:r>
            <a:endParaRPr sz="2100"/>
          </a:p>
          <a:p>
            <a:pPr marL="685800" lvl="1" indent="-247650" algn="l" rtl="0">
              <a:lnSpc>
                <a:spcPct val="100000"/>
              </a:lnSpc>
              <a:spcBef>
                <a:spcPts val="0"/>
              </a:spcBef>
              <a:spcAft>
                <a:spcPts val="0"/>
              </a:spcAft>
              <a:buSzPts val="2100"/>
              <a:buChar char="○"/>
            </a:pPr>
            <a:r>
              <a:rPr lang="en-US" sz="2100"/>
              <a:t>Transform a given text into a vector on the basis of the frequency (count) of each word that occurs in the entire text. </a:t>
            </a:r>
            <a:endParaRPr sz="2100" i="0">
              <a:solidFill>
                <a:srgbClr val="202124"/>
              </a:solidFill>
            </a:endParaRPr>
          </a:p>
          <a:p>
            <a:pPr marL="0" lvl="0" indent="0" algn="l" rtl="0">
              <a:lnSpc>
                <a:spcPct val="100000"/>
              </a:lnSpc>
              <a:spcBef>
                <a:spcPts val="1000"/>
              </a:spcBef>
              <a:spcAft>
                <a:spcPts val="0"/>
              </a:spcAft>
              <a:buNone/>
            </a:pPr>
            <a:endParaRPr sz="2100">
              <a:solidFill>
                <a:srgbClr val="202124"/>
              </a:solidFill>
            </a:endParaRPr>
          </a:p>
          <a:p>
            <a:pPr marL="228600" lvl="0" indent="-247650" algn="l" rtl="0">
              <a:lnSpc>
                <a:spcPct val="100000"/>
              </a:lnSpc>
              <a:spcBef>
                <a:spcPts val="1000"/>
              </a:spcBef>
              <a:spcAft>
                <a:spcPts val="0"/>
              </a:spcAft>
              <a:buSzPts val="2100"/>
              <a:buChar char="●"/>
            </a:pPr>
            <a:r>
              <a:rPr lang="en-US" sz="2100"/>
              <a:t>TF-IDF (term frequency–inverse document frequency) Method : </a:t>
            </a:r>
            <a:endParaRPr sz="2100"/>
          </a:p>
          <a:p>
            <a:pPr marL="685800" lvl="1" indent="-247650" algn="l" rtl="0">
              <a:lnSpc>
                <a:spcPct val="100000"/>
              </a:lnSpc>
              <a:spcBef>
                <a:spcPts val="0"/>
              </a:spcBef>
              <a:spcAft>
                <a:spcPts val="0"/>
              </a:spcAft>
              <a:buSzPts val="2100"/>
              <a:buChar char="○"/>
            </a:pPr>
            <a:r>
              <a:rPr lang="en-US" sz="2100"/>
              <a:t>Evaluates how relevant a word is to a document in a collection of documents, the value is not an integer.</a:t>
            </a:r>
            <a:endParaRPr sz="2100"/>
          </a:p>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1600"/>
              </a:spcAft>
              <a:buClr>
                <a:schemeClr val="dk1"/>
              </a:buClr>
              <a:buSzPts val="2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838200" y="1252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Appling ML Models</a:t>
            </a:r>
            <a:endParaRPr/>
          </a:p>
        </p:txBody>
      </p:sp>
      <p:sp>
        <p:nvSpPr>
          <p:cNvPr id="228" name="Google Shape;228;p30"/>
          <p:cNvSpPr txBox="1"/>
          <p:nvPr/>
        </p:nvSpPr>
        <p:spPr>
          <a:xfrm>
            <a:off x="479700" y="1677900"/>
            <a:ext cx="10874100" cy="50025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Naive Bayes</a:t>
            </a:r>
            <a:endParaRPr sz="2100">
              <a:solidFill>
                <a:schemeClr val="accent1"/>
              </a:solidFill>
              <a:latin typeface="Lato"/>
              <a:ea typeface="Lato"/>
              <a:cs typeface="Lato"/>
              <a:sym typeface="Lato"/>
            </a:endParaRPr>
          </a:p>
          <a:p>
            <a:pPr marL="914400" lvl="1"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BernoulliNB</a:t>
            </a:r>
            <a:endParaRPr sz="2100">
              <a:solidFill>
                <a:schemeClr val="accent1"/>
              </a:solidFill>
              <a:latin typeface="Lato"/>
              <a:ea typeface="Lato"/>
              <a:cs typeface="Lato"/>
              <a:sym typeface="Lato"/>
            </a:endParaRPr>
          </a:p>
          <a:p>
            <a:pPr marL="914400" lvl="1"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MultiNomialNB</a:t>
            </a:r>
            <a:endParaRPr sz="2100">
              <a:solidFill>
                <a:schemeClr val="accent1"/>
              </a:solidFill>
              <a:latin typeface="Lato"/>
              <a:ea typeface="Lato"/>
              <a:cs typeface="Lato"/>
              <a:sym typeface="Lato"/>
            </a:endParaRPr>
          </a:p>
          <a:p>
            <a:pPr marL="457200" lvl="0"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K- Nearest Neighbour</a:t>
            </a:r>
            <a:endParaRPr sz="2100">
              <a:solidFill>
                <a:schemeClr val="accent1"/>
              </a:solidFill>
              <a:latin typeface="Lato"/>
              <a:ea typeface="Lato"/>
              <a:cs typeface="Lato"/>
              <a:sym typeface="Lato"/>
            </a:endParaRPr>
          </a:p>
          <a:p>
            <a:pPr marL="457200" lvl="0"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CART (Classification and Regression Tree)</a:t>
            </a:r>
            <a:r>
              <a:rPr lang="en-US" sz="2100">
                <a:solidFill>
                  <a:schemeClr val="dk1"/>
                </a:solidFill>
                <a:latin typeface="Lato"/>
                <a:ea typeface="Lato"/>
                <a:cs typeface="Lato"/>
                <a:sym typeface="Lato"/>
              </a:rPr>
              <a:t> </a:t>
            </a:r>
            <a:endParaRPr sz="2100">
              <a:solidFill>
                <a:schemeClr val="dk1"/>
              </a:solidFill>
              <a:latin typeface="Lato"/>
              <a:ea typeface="Lato"/>
              <a:cs typeface="Lato"/>
              <a:sym typeface="Lato"/>
            </a:endParaRPr>
          </a:p>
          <a:p>
            <a:pPr marL="457200" lvl="0"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Random Forest</a:t>
            </a:r>
            <a:endParaRPr sz="2100">
              <a:solidFill>
                <a:schemeClr val="accent1"/>
              </a:solidFill>
              <a:latin typeface="Lato"/>
              <a:ea typeface="Lato"/>
              <a:cs typeface="Lato"/>
              <a:sym typeface="Lato"/>
            </a:endParaRPr>
          </a:p>
          <a:p>
            <a:pPr marL="457200" lvl="0"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Logistic Regression</a:t>
            </a:r>
            <a:r>
              <a:rPr lang="en-US" sz="2100">
                <a:solidFill>
                  <a:schemeClr val="dk1"/>
                </a:solidFill>
                <a:latin typeface="Lato"/>
                <a:ea typeface="Lato"/>
                <a:cs typeface="Lato"/>
                <a:sym typeface="Lato"/>
              </a:rPr>
              <a:t> </a:t>
            </a:r>
            <a:endParaRPr sz="2100">
              <a:solidFill>
                <a:schemeClr val="dk1"/>
              </a:solidFill>
              <a:latin typeface="Lato"/>
              <a:ea typeface="Lato"/>
              <a:cs typeface="Lato"/>
              <a:sym typeface="Lato"/>
            </a:endParaRPr>
          </a:p>
          <a:p>
            <a:pPr marL="914400" lvl="1"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With PCA and without PCA</a:t>
            </a:r>
            <a:endParaRPr sz="2100">
              <a:solidFill>
                <a:schemeClr val="accent1"/>
              </a:solidFill>
              <a:latin typeface="Lato"/>
              <a:ea typeface="Lato"/>
              <a:cs typeface="Lato"/>
              <a:sym typeface="Lato"/>
            </a:endParaRPr>
          </a:p>
          <a:p>
            <a:pPr marL="914400" lvl="1"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Using L1 and L2 Regularization with SAG and SAGA Optimizations</a:t>
            </a:r>
            <a:endParaRPr sz="2100">
              <a:solidFill>
                <a:schemeClr val="accent1"/>
              </a:solidFill>
              <a:latin typeface="Lato"/>
              <a:ea typeface="Lato"/>
              <a:cs typeface="Lato"/>
              <a:sym typeface="Lato"/>
            </a:endParaRPr>
          </a:p>
          <a:p>
            <a:pPr marL="457200" lvl="0"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Neural Network</a:t>
            </a:r>
            <a:r>
              <a:rPr lang="en-US" sz="2100">
                <a:solidFill>
                  <a:schemeClr val="dk1"/>
                </a:solidFill>
                <a:latin typeface="Lato"/>
                <a:ea typeface="Lato"/>
                <a:cs typeface="Lato"/>
                <a:sym typeface="Lato"/>
              </a:rPr>
              <a:t> </a:t>
            </a:r>
            <a:endParaRPr sz="2100">
              <a:solidFill>
                <a:schemeClr val="dk1"/>
              </a:solidFill>
              <a:latin typeface="Lato"/>
              <a:ea typeface="Lato"/>
              <a:cs typeface="Lato"/>
              <a:sym typeface="Lato"/>
            </a:endParaRPr>
          </a:p>
          <a:p>
            <a:pPr marL="914400" lvl="1" indent="-361950" algn="l" rtl="0">
              <a:spcBef>
                <a:spcPts val="0"/>
              </a:spcBef>
              <a:spcAft>
                <a:spcPts val="0"/>
              </a:spcAft>
              <a:buClr>
                <a:schemeClr val="dk1"/>
              </a:buClr>
              <a:buSzPts val="2100"/>
              <a:buFont typeface="Lato"/>
              <a:buChar char="○"/>
            </a:pPr>
            <a:r>
              <a:rPr lang="en-US" sz="2100">
                <a:solidFill>
                  <a:schemeClr val="accent1"/>
                </a:solidFill>
                <a:latin typeface="Lato"/>
                <a:ea typeface="Lato"/>
                <a:cs typeface="Lato"/>
                <a:sym typeface="Lato"/>
              </a:rPr>
              <a:t>With PCA and without PCA</a:t>
            </a:r>
            <a:endParaRPr sz="2100">
              <a:solidFill>
                <a:schemeClr val="accent1"/>
              </a:solidFill>
              <a:latin typeface="Lato"/>
              <a:ea typeface="Lato"/>
              <a:cs typeface="Lato"/>
              <a:sym typeface="Lato"/>
            </a:endParaRPr>
          </a:p>
          <a:p>
            <a:pPr marL="0" lvl="0" indent="0" algn="l" rtl="0">
              <a:spcBef>
                <a:spcPts val="0"/>
              </a:spcBef>
              <a:spcAft>
                <a:spcPts val="0"/>
              </a:spcAft>
              <a:buNone/>
            </a:pPr>
            <a:endParaRPr sz="2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921800" y="21185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Naive Bayes:</a:t>
            </a:r>
            <a:endParaRPr/>
          </a:p>
        </p:txBody>
      </p:sp>
      <p:sp>
        <p:nvSpPr>
          <p:cNvPr id="235" name="Google Shape;235;p31"/>
          <p:cNvSpPr txBox="1">
            <a:spLocks noGrp="1"/>
          </p:cNvSpPr>
          <p:nvPr>
            <p:ph type="body" idx="1"/>
          </p:nvPr>
        </p:nvSpPr>
        <p:spPr>
          <a:xfrm>
            <a:off x="838200" y="1444325"/>
            <a:ext cx="5931900" cy="5198100"/>
          </a:xfrm>
          <a:prstGeom prst="rect">
            <a:avLst/>
          </a:prstGeom>
          <a:noFill/>
          <a:ln>
            <a:noFill/>
          </a:ln>
        </p:spPr>
        <p:txBody>
          <a:bodyPr spcFirstLastPara="1" wrap="square" lIns="91425" tIns="45700" rIns="91425" bIns="45700" anchor="t" anchorCtr="0">
            <a:normAutofit fontScale="47500" lnSpcReduction="20000"/>
          </a:bodyPr>
          <a:lstStyle/>
          <a:p>
            <a:pPr marL="228600" lvl="0" indent="-236754" algn="l" rtl="0">
              <a:lnSpc>
                <a:spcPct val="90000"/>
              </a:lnSpc>
              <a:spcBef>
                <a:spcPts val="0"/>
              </a:spcBef>
              <a:spcAft>
                <a:spcPts val="0"/>
              </a:spcAft>
              <a:buClr>
                <a:schemeClr val="dk1"/>
              </a:buClr>
              <a:buSzPct val="100000"/>
              <a:buChar char="●"/>
            </a:pPr>
            <a:r>
              <a:rPr lang="en-US" sz="4171"/>
              <a:t> Results:</a:t>
            </a:r>
            <a:endParaRPr sz="4171"/>
          </a:p>
          <a:p>
            <a:pPr marL="228600" lvl="0" indent="-236754" algn="l" rtl="0">
              <a:lnSpc>
                <a:spcPct val="90000"/>
              </a:lnSpc>
              <a:spcBef>
                <a:spcPts val="1000"/>
              </a:spcBef>
              <a:spcAft>
                <a:spcPts val="0"/>
              </a:spcAft>
              <a:buClr>
                <a:schemeClr val="dk1"/>
              </a:buClr>
              <a:buSzPct val="100000"/>
              <a:buChar char="●"/>
            </a:pPr>
            <a:r>
              <a:rPr lang="en-US" sz="4171"/>
              <a:t>One-hot (frequency is 0 or 1):</a:t>
            </a:r>
            <a:endParaRPr sz="4171"/>
          </a:p>
          <a:p>
            <a:pPr marL="228600" lvl="0" indent="-236754" algn="l" rtl="0">
              <a:lnSpc>
                <a:spcPct val="90000"/>
              </a:lnSpc>
              <a:spcBef>
                <a:spcPts val="1000"/>
              </a:spcBef>
              <a:spcAft>
                <a:spcPts val="0"/>
              </a:spcAft>
              <a:buClr>
                <a:schemeClr val="dk1"/>
              </a:buClr>
              <a:buSzPct val="100000"/>
              <a:buChar char="●"/>
            </a:pPr>
            <a:r>
              <a:rPr lang="en-US" sz="4171"/>
              <a:t>Bernoulli NB using alpha=0 accuracy rate=0.7553</a:t>
            </a:r>
            <a:endParaRPr sz="4171"/>
          </a:p>
          <a:p>
            <a:pPr marL="228600" lvl="0" indent="-236754" algn="l" rtl="0">
              <a:lnSpc>
                <a:spcPct val="90000"/>
              </a:lnSpc>
              <a:spcBef>
                <a:spcPts val="1000"/>
              </a:spcBef>
              <a:spcAft>
                <a:spcPts val="0"/>
              </a:spcAft>
              <a:buClr>
                <a:schemeClr val="dk1"/>
              </a:buClr>
              <a:buSzPct val="100000"/>
              <a:buChar char="●"/>
            </a:pPr>
            <a:r>
              <a:rPr lang="en-US" sz="4171"/>
              <a:t>Bernoulli NB using alpha=1 accuracy rate=0.7553</a:t>
            </a:r>
            <a:endParaRPr sz="4171"/>
          </a:p>
          <a:p>
            <a:pPr marL="228600" lvl="0" indent="-236754" algn="l" rtl="0">
              <a:lnSpc>
                <a:spcPct val="90000"/>
              </a:lnSpc>
              <a:spcBef>
                <a:spcPts val="1000"/>
              </a:spcBef>
              <a:spcAft>
                <a:spcPts val="0"/>
              </a:spcAft>
              <a:buClr>
                <a:schemeClr val="dk1"/>
              </a:buClr>
              <a:buSzPct val="100000"/>
              <a:buChar char="●"/>
            </a:pPr>
            <a:r>
              <a:rPr lang="en-US" sz="4171"/>
              <a:t>Multinomial NB accuracy rate=0.7501</a:t>
            </a:r>
            <a:endParaRPr sz="4171"/>
          </a:p>
          <a:p>
            <a:pPr marL="228600" lvl="0" indent="-130810" algn="l" rtl="0">
              <a:lnSpc>
                <a:spcPct val="90000"/>
              </a:lnSpc>
              <a:spcBef>
                <a:spcPts val="1000"/>
              </a:spcBef>
              <a:spcAft>
                <a:spcPts val="0"/>
              </a:spcAft>
              <a:buClr>
                <a:schemeClr val="dk1"/>
              </a:buClr>
              <a:buSzPct val="67129"/>
              <a:buNone/>
            </a:pPr>
            <a:endParaRPr sz="4171"/>
          </a:p>
          <a:p>
            <a:pPr marL="228600" lvl="0" indent="-236754" algn="l" rtl="0">
              <a:lnSpc>
                <a:spcPct val="90000"/>
              </a:lnSpc>
              <a:spcBef>
                <a:spcPts val="1000"/>
              </a:spcBef>
              <a:spcAft>
                <a:spcPts val="0"/>
              </a:spcAft>
              <a:buClr>
                <a:schemeClr val="dk1"/>
              </a:buClr>
              <a:buSzPct val="100000"/>
              <a:buChar char="●"/>
            </a:pPr>
            <a:r>
              <a:rPr lang="en-US" sz="4171"/>
              <a:t>Cv:</a:t>
            </a:r>
            <a:endParaRPr sz="4171"/>
          </a:p>
          <a:p>
            <a:pPr marL="228600" lvl="0" indent="-236754" algn="l" rtl="0">
              <a:lnSpc>
                <a:spcPct val="90000"/>
              </a:lnSpc>
              <a:spcBef>
                <a:spcPts val="1000"/>
              </a:spcBef>
              <a:spcAft>
                <a:spcPts val="0"/>
              </a:spcAft>
              <a:buClr>
                <a:schemeClr val="dk1"/>
              </a:buClr>
              <a:buSzPct val="100000"/>
              <a:buChar char="●"/>
            </a:pPr>
            <a:r>
              <a:rPr lang="en-US" sz="4171"/>
              <a:t>Bernoulli NB using alpha=0 accuracy rate=0.7550</a:t>
            </a:r>
            <a:endParaRPr sz="4171"/>
          </a:p>
          <a:p>
            <a:pPr marL="228600" lvl="0" indent="-236754" algn="l" rtl="0">
              <a:lnSpc>
                <a:spcPct val="90000"/>
              </a:lnSpc>
              <a:spcBef>
                <a:spcPts val="1000"/>
              </a:spcBef>
              <a:spcAft>
                <a:spcPts val="0"/>
              </a:spcAft>
              <a:buClr>
                <a:schemeClr val="dk1"/>
              </a:buClr>
              <a:buSzPct val="100000"/>
              <a:buChar char="●"/>
            </a:pPr>
            <a:r>
              <a:rPr lang="en-US" sz="4171"/>
              <a:t>Bernoulli NB using alpha=1 accuracy rate=0.7550</a:t>
            </a:r>
            <a:endParaRPr sz="4171"/>
          </a:p>
          <a:p>
            <a:pPr marL="228600" lvl="0" indent="-236754" algn="l" rtl="0">
              <a:lnSpc>
                <a:spcPct val="90000"/>
              </a:lnSpc>
              <a:spcBef>
                <a:spcPts val="1000"/>
              </a:spcBef>
              <a:spcAft>
                <a:spcPts val="0"/>
              </a:spcAft>
              <a:buClr>
                <a:schemeClr val="dk1"/>
              </a:buClr>
              <a:buSzPct val="100000"/>
              <a:buChar char="●"/>
            </a:pPr>
            <a:r>
              <a:rPr lang="en-US" sz="4171"/>
              <a:t>Multinomial NB accuracy rate=0.7490</a:t>
            </a:r>
            <a:endParaRPr sz="4171"/>
          </a:p>
          <a:p>
            <a:pPr marL="228600" lvl="0" indent="-130810" algn="l" rtl="0">
              <a:lnSpc>
                <a:spcPct val="90000"/>
              </a:lnSpc>
              <a:spcBef>
                <a:spcPts val="1000"/>
              </a:spcBef>
              <a:spcAft>
                <a:spcPts val="0"/>
              </a:spcAft>
              <a:buClr>
                <a:schemeClr val="dk1"/>
              </a:buClr>
              <a:buSzPct val="67129"/>
              <a:buNone/>
            </a:pPr>
            <a:endParaRPr sz="4171"/>
          </a:p>
          <a:p>
            <a:pPr marL="228600" lvl="0" indent="-236754" algn="l" rtl="0">
              <a:lnSpc>
                <a:spcPct val="90000"/>
              </a:lnSpc>
              <a:spcBef>
                <a:spcPts val="1000"/>
              </a:spcBef>
              <a:spcAft>
                <a:spcPts val="0"/>
              </a:spcAft>
              <a:buClr>
                <a:schemeClr val="dk1"/>
              </a:buClr>
              <a:buSzPct val="100000"/>
              <a:buChar char="●"/>
            </a:pPr>
            <a:r>
              <a:rPr lang="en-US" sz="4171"/>
              <a:t> TF-IDF: </a:t>
            </a:r>
            <a:endParaRPr sz="4171"/>
          </a:p>
          <a:p>
            <a:pPr marL="228600" lvl="0" indent="-236754" algn="l" rtl="0">
              <a:lnSpc>
                <a:spcPct val="90000"/>
              </a:lnSpc>
              <a:spcBef>
                <a:spcPts val="1000"/>
              </a:spcBef>
              <a:spcAft>
                <a:spcPts val="0"/>
              </a:spcAft>
              <a:buClr>
                <a:schemeClr val="dk1"/>
              </a:buClr>
              <a:buSzPct val="100000"/>
              <a:buChar char="●"/>
            </a:pPr>
            <a:r>
              <a:rPr lang="en-US" sz="4171"/>
              <a:t>Bernoulli NB using alpha=0 accuracy rate=0.7667</a:t>
            </a:r>
            <a:endParaRPr sz="4171"/>
          </a:p>
          <a:p>
            <a:pPr marL="228600" lvl="0" indent="-236754" algn="l" rtl="0">
              <a:lnSpc>
                <a:spcPct val="90000"/>
              </a:lnSpc>
              <a:spcBef>
                <a:spcPts val="1000"/>
              </a:spcBef>
              <a:spcAft>
                <a:spcPts val="0"/>
              </a:spcAft>
              <a:buClr>
                <a:schemeClr val="dk1"/>
              </a:buClr>
              <a:buSzPct val="100000"/>
              <a:buChar char="●"/>
            </a:pPr>
            <a:r>
              <a:rPr lang="en-US" sz="4171"/>
              <a:t>Bernoulli NB using alpha=1 accuracy rate=0.7667</a:t>
            </a:r>
            <a:endParaRPr sz="4171"/>
          </a:p>
          <a:p>
            <a:pPr marL="228600" lvl="0" indent="-236754" algn="l" rtl="0">
              <a:lnSpc>
                <a:spcPct val="90000"/>
              </a:lnSpc>
              <a:spcBef>
                <a:spcPts val="1000"/>
              </a:spcBef>
              <a:spcAft>
                <a:spcPts val="0"/>
              </a:spcAft>
              <a:buClr>
                <a:schemeClr val="dk1"/>
              </a:buClr>
              <a:buSzPct val="100000"/>
              <a:buChar char="●"/>
            </a:pPr>
            <a:r>
              <a:rPr lang="en-US" sz="4171"/>
              <a:t>Multinomial NB accuracy rate=0.7602</a:t>
            </a:r>
            <a:endParaRPr sz="4171"/>
          </a:p>
          <a:p>
            <a:pPr marL="0" lvl="0" indent="0" algn="l" rtl="0">
              <a:lnSpc>
                <a:spcPct val="90000"/>
              </a:lnSpc>
              <a:spcBef>
                <a:spcPts val="1000"/>
              </a:spcBef>
              <a:spcAft>
                <a:spcPts val="1600"/>
              </a:spcAft>
              <a:buClr>
                <a:schemeClr val="dk1"/>
              </a:buClr>
              <a:buSzPct val="164705"/>
              <a:buNone/>
            </a:pPr>
            <a:endParaRPr/>
          </a:p>
        </p:txBody>
      </p:sp>
      <p:sp>
        <p:nvSpPr>
          <p:cNvPr id="236" name="Google Shape;236;p31"/>
          <p:cNvSpPr txBox="1"/>
          <p:nvPr/>
        </p:nvSpPr>
        <p:spPr>
          <a:xfrm>
            <a:off x="5727988" y="797673"/>
            <a:ext cx="6094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237" name="Google Shape;237;p31"/>
          <p:cNvPicPr preferRelativeResize="0"/>
          <p:nvPr/>
        </p:nvPicPr>
        <p:blipFill rotWithShape="1">
          <a:blip r:embed="rId3">
            <a:alphaModFix/>
          </a:blip>
          <a:srcRect/>
          <a:stretch/>
        </p:blipFill>
        <p:spPr>
          <a:xfrm>
            <a:off x="7048600" y="1255390"/>
            <a:ext cx="4648200" cy="3206010"/>
          </a:xfrm>
          <a:prstGeom prst="rect">
            <a:avLst/>
          </a:prstGeom>
          <a:noFill/>
          <a:ln>
            <a:noFill/>
          </a:ln>
        </p:spPr>
      </p:pic>
      <p:pic>
        <p:nvPicPr>
          <p:cNvPr id="238" name="Google Shape;238;p31"/>
          <p:cNvPicPr preferRelativeResize="0"/>
          <p:nvPr/>
        </p:nvPicPr>
        <p:blipFill rotWithShape="1">
          <a:blip r:embed="rId4">
            <a:alphaModFix/>
          </a:blip>
          <a:srcRect/>
          <a:stretch/>
        </p:blipFill>
        <p:spPr>
          <a:xfrm>
            <a:off x="7343077" y="4700200"/>
            <a:ext cx="3871250" cy="151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Naive Bayes Result:</a:t>
            </a:r>
            <a:endParaRPr/>
          </a:p>
        </p:txBody>
      </p:sp>
      <p:sp>
        <p:nvSpPr>
          <p:cNvPr id="245" name="Google Shape;245;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228600" marR="0" lvl="0" indent="-260984" algn="l" rtl="0">
              <a:lnSpc>
                <a:spcPct val="100000"/>
              </a:lnSpc>
              <a:spcBef>
                <a:spcPts val="0"/>
              </a:spcBef>
              <a:spcAft>
                <a:spcPts val="0"/>
              </a:spcAft>
              <a:buSzPts val="3100"/>
              <a:buChar char="●"/>
            </a:pPr>
            <a:r>
              <a:rPr lang="en-US" sz="2000" dirty="0"/>
              <a:t>It seems TF-IDF works better for Naive Bayes.</a:t>
            </a:r>
            <a:endParaRPr sz="2000" dirty="0"/>
          </a:p>
          <a:p>
            <a:pPr marL="228600" marR="0" lvl="0" indent="-260984" algn="l" rtl="0">
              <a:lnSpc>
                <a:spcPct val="100000"/>
              </a:lnSpc>
              <a:spcBef>
                <a:spcPts val="0"/>
              </a:spcBef>
              <a:spcAft>
                <a:spcPts val="0"/>
              </a:spcAft>
              <a:buSzPts val="3100"/>
              <a:buChar char="●"/>
            </a:pPr>
            <a:r>
              <a:rPr lang="en-US" sz="2000" dirty="0"/>
              <a:t>One-hot and CV works better for Bernoulli NB than Multinomial NB which makes sense as each tweet is short, and most of the frequency in this dataset is 0 or 1.</a:t>
            </a:r>
            <a:endParaRPr sz="2000" dirty="0"/>
          </a:p>
          <a:p>
            <a:pPr marL="228600" marR="0" lvl="0" indent="-260984" algn="l" rtl="0">
              <a:lnSpc>
                <a:spcPct val="100000"/>
              </a:lnSpc>
              <a:spcBef>
                <a:spcPts val="0"/>
              </a:spcBef>
              <a:spcAft>
                <a:spcPts val="0"/>
              </a:spcAft>
              <a:buSzPts val="3100"/>
              <a:buChar char="●"/>
            </a:pPr>
            <a:r>
              <a:rPr lang="en-US" sz="2000" dirty="0"/>
              <a:t>Bernoulli NB works slightly better than Multinomial NB.</a:t>
            </a:r>
            <a:endParaRPr sz="2000" dirty="0"/>
          </a:p>
          <a:p>
            <a:pPr marL="228600" marR="0" lvl="0" indent="-260984" algn="l" rtl="0">
              <a:lnSpc>
                <a:spcPct val="100000"/>
              </a:lnSpc>
              <a:spcBef>
                <a:spcPts val="0"/>
              </a:spcBef>
              <a:spcAft>
                <a:spcPts val="0"/>
              </a:spcAft>
              <a:buSzPts val="3100"/>
              <a:buChar char="●"/>
            </a:pPr>
            <a:r>
              <a:rPr lang="en-US" sz="2000" dirty="0"/>
              <a:t>Now having a baseline of a 0.7667 accuracy. Using Bernoulli NB with TF-IDF feature extraction.</a:t>
            </a:r>
            <a:endParaRPr sz="21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Introduction</a:t>
            </a:r>
            <a:endParaRPr/>
          </a:p>
        </p:txBody>
      </p:sp>
      <p:sp>
        <p:nvSpPr>
          <p:cNvPr id="104" name="Google Shape;104;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07916"/>
              </a:lnSpc>
              <a:spcBef>
                <a:spcPts val="0"/>
              </a:spcBef>
              <a:spcAft>
                <a:spcPts val="0"/>
              </a:spcAft>
              <a:buNone/>
            </a:pPr>
            <a:r>
              <a:rPr lang="en-US" sz="2000" dirty="0">
                <a:solidFill>
                  <a:srgbClr val="000000"/>
                </a:solidFill>
                <a:latin typeface="Calibri"/>
                <a:ea typeface="Calibri"/>
                <a:cs typeface="Calibri"/>
                <a:sym typeface="Calibri"/>
              </a:rPr>
              <a:t>Sentimental Analysis is a process of ‘computationally’ determining whether a piece of writing is positive or negative.</a:t>
            </a:r>
            <a:endParaRPr sz="2000" dirty="0">
              <a:solidFill>
                <a:srgbClr val="000000"/>
              </a:solidFill>
              <a:latin typeface="Calibri"/>
              <a:ea typeface="Calibri"/>
              <a:cs typeface="Calibri"/>
              <a:sym typeface="Calibri"/>
            </a:endParaRPr>
          </a:p>
          <a:p>
            <a:pPr marL="0" lvl="0" indent="0" algn="l" rtl="0">
              <a:lnSpc>
                <a:spcPct val="107916"/>
              </a:lnSpc>
              <a:spcBef>
                <a:spcPts val="800"/>
              </a:spcBef>
              <a:spcAft>
                <a:spcPts val="0"/>
              </a:spcAft>
              <a:buNone/>
            </a:pPr>
            <a:r>
              <a:rPr lang="en-US" sz="2000" dirty="0">
                <a:solidFill>
                  <a:srgbClr val="000000"/>
                </a:solidFill>
                <a:latin typeface="Calibri"/>
                <a:ea typeface="Calibri"/>
                <a:cs typeface="Calibri"/>
                <a:sym typeface="Calibri"/>
              </a:rPr>
              <a:t>In this project I used twitter sentiment data  to </a:t>
            </a:r>
            <a:r>
              <a:rPr lang="en-US" sz="2000" dirty="0" err="1">
                <a:solidFill>
                  <a:srgbClr val="000000"/>
                </a:solidFill>
                <a:latin typeface="Calibri"/>
                <a:ea typeface="Calibri"/>
                <a:cs typeface="Calibri"/>
                <a:sym typeface="Calibri"/>
              </a:rPr>
              <a:t>analyse</a:t>
            </a:r>
            <a:r>
              <a:rPr lang="en-US" sz="2000" dirty="0">
                <a:solidFill>
                  <a:srgbClr val="000000"/>
                </a:solidFill>
                <a:latin typeface="Calibri"/>
                <a:ea typeface="Calibri"/>
                <a:cs typeface="Calibri"/>
                <a:sym typeface="Calibri"/>
              </a:rPr>
              <a:t> emotions based on the text and using  natural language processing. Our database includes 1.6 million tweets and each one is labeled as negative or positive. (99578 negative tweets and 99513 positive tweets). I Split the training set and the test set in 80/20 ratio.</a:t>
            </a:r>
            <a:endParaRPr sz="2000" dirty="0">
              <a:solidFill>
                <a:srgbClr val="000000"/>
              </a:solidFill>
              <a:latin typeface="Calibri"/>
              <a:ea typeface="Calibri"/>
              <a:cs typeface="Calibri"/>
              <a:sym typeface="Calibri"/>
            </a:endParaRPr>
          </a:p>
          <a:p>
            <a:pPr marL="0" lvl="0" indent="0" algn="l" rtl="0">
              <a:spcBef>
                <a:spcPts val="10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KNN- small subset with 5000 observation and 100 features</a:t>
            </a:r>
            <a:endParaRPr b="1"/>
          </a:p>
        </p:txBody>
      </p:sp>
      <p:sp>
        <p:nvSpPr>
          <p:cNvPr id="251" name="Google Shape;251;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 Since the dataset is too large, I made a smaller set to see the pattern of the best K: By using the Cross Validation, the degree of k from 1 to 250 has the same result which seems useless to our data. So I test some k for our model.</a:t>
            </a:r>
            <a:endParaRPr dirty="0"/>
          </a:p>
          <a:p>
            <a:pPr marL="228600" lvl="0" indent="-50800" algn="l" rtl="0">
              <a:lnSpc>
                <a:spcPct val="90000"/>
              </a:lnSpc>
              <a:spcBef>
                <a:spcPts val="1000"/>
              </a:spcBef>
              <a:spcAft>
                <a:spcPts val="1600"/>
              </a:spcAft>
              <a:buClr>
                <a:schemeClr val="dk1"/>
              </a:buClr>
              <a:buSzPts val="2800"/>
              <a:buNone/>
            </a:pPr>
            <a:endParaRPr dirty="0"/>
          </a:p>
        </p:txBody>
      </p:sp>
      <p:pic>
        <p:nvPicPr>
          <p:cNvPr id="252" name="Google Shape;252;p33"/>
          <p:cNvPicPr preferRelativeResize="0"/>
          <p:nvPr/>
        </p:nvPicPr>
        <p:blipFill rotWithShape="1">
          <a:blip r:embed="rId3">
            <a:alphaModFix/>
          </a:blip>
          <a:srcRect/>
          <a:stretch/>
        </p:blipFill>
        <p:spPr>
          <a:xfrm>
            <a:off x="2185750" y="3008975"/>
            <a:ext cx="7593400" cy="3315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4"/>
          <p:cNvSpPr txBox="1">
            <a:spLocks noGrp="1"/>
          </p:cNvSpPr>
          <p:nvPr>
            <p:ph type="title"/>
          </p:nvPr>
        </p:nvSpPr>
        <p:spPr>
          <a:xfrm>
            <a:off x="530125" y="8385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K-Nearest Neighbour</a:t>
            </a:r>
            <a:endParaRPr/>
          </a:p>
        </p:txBody>
      </p:sp>
      <p:sp>
        <p:nvSpPr>
          <p:cNvPr id="258" name="Google Shape;258;p34"/>
          <p:cNvSpPr txBox="1">
            <a:spLocks noGrp="1"/>
          </p:cNvSpPr>
          <p:nvPr>
            <p:ph type="body" idx="1"/>
          </p:nvPr>
        </p:nvSpPr>
        <p:spPr>
          <a:xfrm>
            <a:off x="-85150" y="1931475"/>
            <a:ext cx="3369600" cy="3524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endParaRPr/>
          </a:p>
          <a:p>
            <a:pPr marL="228600" lvl="0" indent="-255270" algn="l" rtl="0">
              <a:lnSpc>
                <a:spcPct val="100000"/>
              </a:lnSpc>
              <a:spcBef>
                <a:spcPts val="1000"/>
              </a:spcBef>
              <a:spcAft>
                <a:spcPts val="1600"/>
              </a:spcAft>
              <a:buClr>
                <a:schemeClr val="dk1"/>
              </a:buClr>
              <a:buSzPts val="2800"/>
              <a:buChar char="●"/>
            </a:pPr>
            <a:r>
              <a:rPr lang="en-US"/>
              <a:t>The best k is 20 and the accuracy rate is 69% with CV. Since the dataset is very large, and the accuracy of knn given k=20 is lower than Naive Bayes method, it seems knn is not a good method for this analysis.</a:t>
            </a:r>
            <a:endParaRPr/>
          </a:p>
        </p:txBody>
      </p:sp>
      <p:pic>
        <p:nvPicPr>
          <p:cNvPr id="259" name="Google Shape;259;p34"/>
          <p:cNvPicPr preferRelativeResize="0"/>
          <p:nvPr/>
        </p:nvPicPr>
        <p:blipFill>
          <a:blip r:embed="rId3">
            <a:alphaModFix/>
          </a:blip>
          <a:stretch>
            <a:fillRect/>
          </a:stretch>
        </p:blipFill>
        <p:spPr>
          <a:xfrm>
            <a:off x="3369750" y="1161526"/>
            <a:ext cx="8028974" cy="5524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Classification &amp; Regression Trees (CART)</a:t>
            </a:r>
            <a:endParaRPr/>
          </a:p>
        </p:txBody>
      </p:sp>
      <p:sp>
        <p:nvSpPr>
          <p:cNvPr id="265" name="Google Shape;265;p35"/>
          <p:cNvSpPr txBox="1">
            <a:spLocks noGrp="1"/>
          </p:cNvSpPr>
          <p:nvPr>
            <p:ph type="body" idx="1"/>
          </p:nvPr>
        </p:nvSpPr>
        <p:spPr>
          <a:xfrm>
            <a:off x="838200" y="1825625"/>
            <a:ext cx="10515600" cy="3809100"/>
          </a:xfrm>
          <a:prstGeom prst="rect">
            <a:avLst/>
          </a:prstGeom>
          <a:noFill/>
          <a:ln>
            <a:noFill/>
          </a:ln>
        </p:spPr>
        <p:txBody>
          <a:bodyPr spcFirstLastPara="1" wrap="square" lIns="91425" tIns="45700" rIns="91425" bIns="45700" anchor="t" anchorCtr="0">
            <a:normAutofit/>
          </a:bodyPr>
          <a:lstStyle/>
          <a:p>
            <a:pPr marL="228600" lvl="0" indent="-178435" algn="l" rtl="0">
              <a:lnSpc>
                <a:spcPct val="100000"/>
              </a:lnSpc>
              <a:spcBef>
                <a:spcPts val="0"/>
              </a:spcBef>
              <a:spcAft>
                <a:spcPts val="0"/>
              </a:spcAft>
              <a:buClr>
                <a:schemeClr val="dk1"/>
              </a:buClr>
              <a:buSzPts val="1800"/>
              <a:buChar char="●"/>
            </a:pPr>
            <a:r>
              <a:rPr lang="en-US" sz="1800" dirty="0" err="1"/>
              <a:t>Chaing</a:t>
            </a:r>
            <a:r>
              <a:rPr lang="en-US" sz="1800" dirty="0"/>
              <a:t> minimum number of points per leave can improve model (below is using CV method):</a:t>
            </a:r>
            <a:endParaRPr sz="1800" dirty="0"/>
          </a:p>
          <a:p>
            <a:pPr marL="685800" lvl="1" indent="-228600" algn="l" rtl="0">
              <a:lnSpc>
                <a:spcPct val="100000"/>
              </a:lnSpc>
              <a:spcBef>
                <a:spcPts val="1000"/>
              </a:spcBef>
              <a:spcAft>
                <a:spcPts val="0"/>
              </a:spcAft>
              <a:buClr>
                <a:schemeClr val="dk1"/>
              </a:buClr>
              <a:buSzPts val="1800"/>
              <a:buChar char="○"/>
            </a:pPr>
            <a:r>
              <a:rPr lang="en-US" sz="1800" dirty="0"/>
              <a:t>The accuracy of Max depth=5 tree is 55%.</a:t>
            </a:r>
            <a:endParaRPr sz="1800" dirty="0"/>
          </a:p>
          <a:p>
            <a:pPr marL="685800" lvl="1" indent="-228600" algn="l" rtl="0">
              <a:lnSpc>
                <a:spcPct val="100000"/>
              </a:lnSpc>
              <a:spcBef>
                <a:spcPts val="1000"/>
              </a:spcBef>
              <a:spcAft>
                <a:spcPts val="0"/>
              </a:spcAft>
              <a:buClr>
                <a:schemeClr val="dk1"/>
              </a:buClr>
              <a:buSzPts val="1800"/>
              <a:buChar char="○"/>
            </a:pPr>
            <a:r>
              <a:rPr lang="en-US" sz="1800" dirty="0"/>
              <a:t>The accuracy of Max depth=10 tree is 57%.</a:t>
            </a:r>
            <a:endParaRPr sz="1800" dirty="0"/>
          </a:p>
          <a:p>
            <a:pPr marL="685800" lvl="1" indent="-228600" algn="l" rtl="0">
              <a:lnSpc>
                <a:spcPct val="100000"/>
              </a:lnSpc>
              <a:spcBef>
                <a:spcPts val="1000"/>
              </a:spcBef>
              <a:spcAft>
                <a:spcPts val="0"/>
              </a:spcAft>
              <a:buClr>
                <a:schemeClr val="dk1"/>
              </a:buClr>
              <a:buSzPts val="1800"/>
              <a:buChar char="○"/>
            </a:pPr>
            <a:r>
              <a:rPr lang="en-US" sz="1800" dirty="0"/>
              <a:t>The accuracy of Minimum number of points per leaf= 2000 tree is 60%.</a:t>
            </a:r>
            <a:endParaRPr sz="1800" dirty="0"/>
          </a:p>
          <a:p>
            <a:pPr marL="685800" lvl="1" indent="-228600" algn="l" rtl="0">
              <a:lnSpc>
                <a:spcPct val="100000"/>
              </a:lnSpc>
              <a:spcBef>
                <a:spcPts val="1000"/>
              </a:spcBef>
              <a:spcAft>
                <a:spcPts val="0"/>
              </a:spcAft>
              <a:buClr>
                <a:schemeClr val="dk1"/>
              </a:buClr>
              <a:buSzPts val="1800"/>
              <a:buChar char="○"/>
            </a:pPr>
            <a:r>
              <a:rPr lang="en-US" sz="1800" dirty="0"/>
              <a:t>The accuracy of Minimum number of points per leaf= 1000 tree is 62%.</a:t>
            </a:r>
            <a:endParaRPr sz="1800" dirty="0"/>
          </a:p>
          <a:p>
            <a:pPr marL="685800" lvl="1" indent="-228600" algn="l" rtl="0">
              <a:lnSpc>
                <a:spcPct val="100000"/>
              </a:lnSpc>
              <a:spcBef>
                <a:spcPts val="1000"/>
              </a:spcBef>
              <a:spcAft>
                <a:spcPts val="0"/>
              </a:spcAft>
              <a:buClr>
                <a:schemeClr val="dk1"/>
              </a:buClr>
              <a:buSzPts val="1800"/>
              <a:buChar char="○"/>
            </a:pPr>
            <a:r>
              <a:rPr lang="en-US" sz="1800" dirty="0"/>
              <a:t>The accuracy of Minimum number of points per leaf= 500 tree is 65%.</a:t>
            </a:r>
            <a:endParaRPr sz="1800" dirty="0"/>
          </a:p>
          <a:p>
            <a:pPr marL="685800" lvl="1" indent="-228600" algn="l" rtl="0">
              <a:lnSpc>
                <a:spcPct val="100000"/>
              </a:lnSpc>
              <a:spcBef>
                <a:spcPts val="1000"/>
              </a:spcBef>
              <a:spcAft>
                <a:spcPts val="0"/>
              </a:spcAft>
              <a:buClr>
                <a:schemeClr val="dk1"/>
              </a:buClr>
              <a:buSzPts val="1800"/>
              <a:buChar char="○"/>
            </a:pPr>
            <a:r>
              <a:rPr lang="en-US" sz="1800" dirty="0"/>
              <a:t>The accuracy of Minimum number of points per leaf= 100 tree is 70%</a:t>
            </a:r>
            <a:endParaRPr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CART</a:t>
            </a:r>
            <a:endParaRPr/>
          </a:p>
        </p:txBody>
      </p:sp>
      <p:pic>
        <p:nvPicPr>
          <p:cNvPr id="271" name="Google Shape;271;p36"/>
          <p:cNvPicPr preferRelativeResize="0">
            <a:picLocks noGrp="1"/>
          </p:cNvPicPr>
          <p:nvPr>
            <p:ph type="body" idx="1"/>
          </p:nvPr>
        </p:nvPicPr>
        <p:blipFill rotWithShape="1">
          <a:blip r:embed="rId3">
            <a:alphaModFix/>
          </a:blip>
          <a:srcRect/>
          <a:stretch/>
        </p:blipFill>
        <p:spPr>
          <a:xfrm>
            <a:off x="235527" y="2337019"/>
            <a:ext cx="4876190" cy="3352381"/>
          </a:xfrm>
          <a:prstGeom prst="rect">
            <a:avLst/>
          </a:prstGeom>
          <a:noFill/>
          <a:ln>
            <a:noFill/>
          </a:ln>
        </p:spPr>
      </p:pic>
      <p:sp>
        <p:nvSpPr>
          <p:cNvPr id="272" name="Google Shape;272;p36"/>
          <p:cNvSpPr txBox="1"/>
          <p:nvPr/>
        </p:nvSpPr>
        <p:spPr>
          <a:xfrm>
            <a:off x="235535" y="1622513"/>
            <a:ext cx="527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a:ea typeface="Calibri"/>
                <a:cs typeface="Calibri"/>
                <a:sym typeface="Calibri"/>
              </a:rPr>
              <a:t>Below graph is accuracy vs minimum number of point per leaf from 5 to 100 jumping every 5 values:</a:t>
            </a:r>
            <a:endParaRPr>
              <a:solidFill>
                <a:schemeClr val="accent1"/>
              </a:solidFill>
            </a:endParaRPr>
          </a:p>
        </p:txBody>
      </p:sp>
      <p:sp>
        <p:nvSpPr>
          <p:cNvPr id="273" name="Google Shape;273;p36"/>
          <p:cNvSpPr txBox="1"/>
          <p:nvPr/>
        </p:nvSpPr>
        <p:spPr>
          <a:xfrm>
            <a:off x="6116783" y="490359"/>
            <a:ext cx="489498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a:ea typeface="Calibri"/>
                <a:cs typeface="Calibri"/>
                <a:sym typeface="Calibri"/>
              </a:rPr>
              <a:t>The best tree model is when the minimum number of points per leaf= 15, the accuracy rate is around 72.86% with CV.</a:t>
            </a:r>
            <a:endParaRPr>
              <a:solidFill>
                <a:schemeClr val="accent1"/>
              </a:solidFill>
            </a:endParaRPr>
          </a:p>
        </p:txBody>
      </p:sp>
      <p:pic>
        <p:nvPicPr>
          <p:cNvPr id="274" name="Google Shape;274;p36"/>
          <p:cNvPicPr preferRelativeResize="0"/>
          <p:nvPr/>
        </p:nvPicPr>
        <p:blipFill rotWithShape="1">
          <a:blip r:embed="rId4">
            <a:alphaModFix/>
          </a:blip>
          <a:srcRect/>
          <a:stretch/>
        </p:blipFill>
        <p:spPr>
          <a:xfrm>
            <a:off x="6382614" y="1538923"/>
            <a:ext cx="4629150" cy="4029075"/>
          </a:xfrm>
          <a:prstGeom prst="rect">
            <a:avLst/>
          </a:prstGeom>
          <a:noFill/>
          <a:ln>
            <a:noFill/>
          </a:ln>
        </p:spPr>
      </p:pic>
      <p:sp>
        <p:nvSpPr>
          <p:cNvPr id="275" name="Google Shape;275;p36"/>
          <p:cNvSpPr txBox="1"/>
          <p:nvPr/>
        </p:nvSpPr>
        <p:spPr>
          <a:xfrm>
            <a:off x="5820207" y="5846544"/>
            <a:ext cx="6094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a:ea typeface="Calibri"/>
                <a:cs typeface="Calibri"/>
                <a:sym typeface="Calibri"/>
              </a:rPr>
              <a:t>The best tree of TF-IDF is when minimum number of points per leaf =35, score=72.2%</a:t>
            </a:r>
            <a:endParaRPr>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356975"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Random Forest</a:t>
            </a:r>
            <a:endParaRPr/>
          </a:p>
        </p:txBody>
      </p:sp>
      <p:sp>
        <p:nvSpPr>
          <p:cNvPr id="281" name="Google Shape;281;p37"/>
          <p:cNvSpPr txBox="1">
            <a:spLocks noGrp="1"/>
          </p:cNvSpPr>
          <p:nvPr>
            <p:ph type="body" idx="1"/>
          </p:nvPr>
        </p:nvSpPr>
        <p:spPr>
          <a:xfrm>
            <a:off x="356975" y="1281900"/>
            <a:ext cx="5486400" cy="1538100"/>
          </a:xfrm>
          <a:prstGeom prst="rect">
            <a:avLst/>
          </a:prstGeom>
          <a:noFill/>
          <a:ln>
            <a:noFill/>
          </a:ln>
        </p:spPr>
        <p:txBody>
          <a:bodyPr spcFirstLastPara="1" wrap="square" lIns="91425" tIns="45700" rIns="91425" bIns="45700" anchor="t" anchorCtr="0">
            <a:normAutofit/>
          </a:bodyPr>
          <a:lstStyle/>
          <a:p>
            <a:pPr marL="228600" lvl="0" indent="0" algn="l" rtl="0">
              <a:lnSpc>
                <a:spcPct val="100000"/>
              </a:lnSpc>
              <a:spcBef>
                <a:spcPts val="0"/>
              </a:spcBef>
              <a:spcAft>
                <a:spcPts val="0"/>
              </a:spcAft>
              <a:buNone/>
            </a:pPr>
            <a:r>
              <a:rPr lang="en-US" sz="2000"/>
              <a:t>The random forest given number of estimators 500, and with minimum number items per leaf equal to 20 has an accuracy around 73.4% (CV).</a:t>
            </a:r>
            <a:endParaRPr sz="2000"/>
          </a:p>
          <a:p>
            <a:pPr marL="228600" lvl="0" indent="-50800" algn="l" rtl="0">
              <a:lnSpc>
                <a:spcPct val="90000"/>
              </a:lnSpc>
              <a:spcBef>
                <a:spcPts val="1000"/>
              </a:spcBef>
              <a:spcAft>
                <a:spcPts val="1600"/>
              </a:spcAft>
              <a:buClr>
                <a:schemeClr val="dk1"/>
              </a:buClr>
              <a:buSzPts val="2800"/>
              <a:buNone/>
            </a:pPr>
            <a:endParaRPr/>
          </a:p>
        </p:txBody>
      </p:sp>
      <p:pic>
        <p:nvPicPr>
          <p:cNvPr id="282" name="Google Shape;282;p37"/>
          <p:cNvPicPr preferRelativeResize="0"/>
          <p:nvPr/>
        </p:nvPicPr>
        <p:blipFill rotWithShape="1">
          <a:blip r:embed="rId3">
            <a:alphaModFix/>
          </a:blip>
          <a:srcRect/>
          <a:stretch/>
        </p:blipFill>
        <p:spPr>
          <a:xfrm>
            <a:off x="249174" y="2624965"/>
            <a:ext cx="5782325" cy="3686022"/>
          </a:xfrm>
          <a:prstGeom prst="rect">
            <a:avLst/>
          </a:prstGeom>
          <a:noFill/>
          <a:ln>
            <a:noFill/>
          </a:ln>
        </p:spPr>
      </p:pic>
      <p:sp>
        <p:nvSpPr>
          <p:cNvPr id="283" name="Google Shape;283;p37"/>
          <p:cNvSpPr txBox="1"/>
          <p:nvPr/>
        </p:nvSpPr>
        <p:spPr>
          <a:xfrm>
            <a:off x="6239475" y="1281902"/>
            <a:ext cx="5486400" cy="15381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None/>
            </a:pPr>
            <a:r>
              <a:rPr lang="en-US" sz="2100">
                <a:solidFill>
                  <a:schemeClr val="accent1"/>
                </a:solidFill>
                <a:latin typeface="Lato"/>
                <a:ea typeface="Lato"/>
                <a:cs typeface="Lato"/>
                <a:sym typeface="Lato"/>
              </a:rPr>
              <a:t>The random forest given number of estimators 500, and with minimum number items per leaf equal to 20 has an accuracy around 74.88% (TF-IDF).</a:t>
            </a:r>
            <a:endParaRPr sz="2100"/>
          </a:p>
          <a:p>
            <a:pPr marL="228600" marR="0" lvl="0" indent="-50800" algn="l" rtl="0">
              <a:lnSpc>
                <a:spcPct val="70000"/>
              </a:lnSpc>
              <a:spcBef>
                <a:spcPts val="1000"/>
              </a:spcBef>
              <a:spcAft>
                <a:spcPts val="0"/>
              </a:spcAft>
              <a:buClr>
                <a:schemeClr val="dk1"/>
              </a:buClr>
              <a:buSzPts val="2590"/>
              <a:buFont typeface="Arial"/>
              <a:buNone/>
            </a:pPr>
            <a:endParaRPr sz="2590">
              <a:solidFill>
                <a:schemeClr val="dk1"/>
              </a:solidFill>
              <a:latin typeface="Calibri"/>
              <a:ea typeface="Calibri"/>
              <a:cs typeface="Calibri"/>
              <a:sym typeface="Calibri"/>
            </a:endParaRPr>
          </a:p>
        </p:txBody>
      </p:sp>
      <p:pic>
        <p:nvPicPr>
          <p:cNvPr id="284" name="Google Shape;284;p37"/>
          <p:cNvPicPr preferRelativeResize="0"/>
          <p:nvPr/>
        </p:nvPicPr>
        <p:blipFill>
          <a:blip r:embed="rId4">
            <a:alphaModFix/>
          </a:blip>
          <a:stretch>
            <a:fillRect/>
          </a:stretch>
        </p:blipFill>
        <p:spPr>
          <a:xfrm>
            <a:off x="6324588" y="2819875"/>
            <a:ext cx="5316161" cy="368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557350" y="0"/>
            <a:ext cx="10515600" cy="1059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Logistic Regression without PCA</a:t>
            </a:r>
            <a:endParaRPr/>
          </a:p>
        </p:txBody>
      </p:sp>
      <p:sp>
        <p:nvSpPr>
          <p:cNvPr id="290" name="Google Shape;290;p38"/>
          <p:cNvSpPr txBox="1">
            <a:spLocks noGrp="1"/>
          </p:cNvSpPr>
          <p:nvPr>
            <p:ph type="body" idx="1"/>
          </p:nvPr>
        </p:nvSpPr>
        <p:spPr>
          <a:xfrm>
            <a:off x="167675" y="992250"/>
            <a:ext cx="8387700" cy="5547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2200"/>
          </a:p>
          <a:p>
            <a:pPr marL="0" lvl="0" indent="0" algn="l" rtl="0">
              <a:lnSpc>
                <a:spcPct val="90000"/>
              </a:lnSpc>
              <a:spcBef>
                <a:spcPts val="0"/>
              </a:spcBef>
              <a:spcAft>
                <a:spcPts val="0"/>
              </a:spcAft>
              <a:buNone/>
            </a:pPr>
            <a:r>
              <a:rPr lang="en-US" sz="2100" b="1" u="sng"/>
              <a:t>L2 regularization with the SAG optimization method: </a:t>
            </a:r>
            <a:r>
              <a:rPr lang="en-US" sz="2100"/>
              <a:t> </a:t>
            </a:r>
            <a:endParaRPr sz="2100"/>
          </a:p>
          <a:p>
            <a:pPr marL="0" lvl="0" indent="0" algn="l" rtl="0">
              <a:lnSpc>
                <a:spcPct val="90000"/>
              </a:lnSpc>
              <a:spcBef>
                <a:spcPts val="1000"/>
              </a:spcBef>
              <a:spcAft>
                <a:spcPts val="0"/>
              </a:spcAft>
              <a:buClr>
                <a:schemeClr val="dk1"/>
              </a:buClr>
              <a:buSzPts val="2400"/>
              <a:buNone/>
            </a:pPr>
            <a:r>
              <a:rPr lang="en-US" sz="2100"/>
              <a:t>c = [0.0001,0.001,0.01,0.1,1,10,100]</a:t>
            </a:r>
            <a:endParaRPr sz="2100"/>
          </a:p>
          <a:p>
            <a:pPr marL="0" lvl="0" indent="0" algn="l" rtl="0">
              <a:lnSpc>
                <a:spcPct val="90000"/>
              </a:lnSpc>
              <a:spcBef>
                <a:spcPts val="1000"/>
              </a:spcBef>
              <a:spcAft>
                <a:spcPts val="0"/>
              </a:spcAft>
              <a:buClr>
                <a:schemeClr val="dk1"/>
              </a:buClr>
              <a:buSzPts val="2400"/>
              <a:buNone/>
            </a:pPr>
            <a:endParaRPr sz="2100"/>
          </a:p>
          <a:p>
            <a:pPr marL="0" lvl="0" indent="0" algn="l" rtl="0">
              <a:lnSpc>
                <a:spcPct val="90000"/>
              </a:lnSpc>
              <a:spcBef>
                <a:spcPts val="1000"/>
              </a:spcBef>
              <a:spcAft>
                <a:spcPts val="0"/>
              </a:spcAft>
              <a:buClr>
                <a:schemeClr val="dk1"/>
              </a:buClr>
              <a:buSzPts val="2400"/>
              <a:buNone/>
            </a:pPr>
            <a:r>
              <a:rPr lang="en-US" sz="2100" b="1"/>
              <a:t>CV result: </a:t>
            </a:r>
            <a:endParaRPr sz="2100" b="1"/>
          </a:p>
          <a:p>
            <a:pPr marL="457200" lvl="0" indent="-361950" algn="l" rtl="0">
              <a:lnSpc>
                <a:spcPct val="90000"/>
              </a:lnSpc>
              <a:spcBef>
                <a:spcPts val="1000"/>
              </a:spcBef>
              <a:spcAft>
                <a:spcPts val="0"/>
              </a:spcAft>
              <a:buSzPts val="2100"/>
              <a:buChar char="●"/>
            </a:pPr>
            <a:r>
              <a:rPr lang="en-US" sz="2100"/>
              <a:t>The accuracy rate of each c is</a:t>
            </a:r>
            <a:endParaRPr sz="2100"/>
          </a:p>
          <a:p>
            <a:pPr marL="0" lvl="0" indent="0" algn="l" rtl="0">
              <a:lnSpc>
                <a:spcPct val="90000"/>
              </a:lnSpc>
              <a:spcBef>
                <a:spcPts val="1000"/>
              </a:spcBef>
              <a:spcAft>
                <a:spcPts val="0"/>
              </a:spcAft>
              <a:buClr>
                <a:schemeClr val="dk1"/>
              </a:buClr>
              <a:buSzPts val="2400"/>
              <a:buNone/>
            </a:pPr>
            <a:r>
              <a:rPr lang="en-US" sz="2100"/>
              <a:t>[0.7171, 0.7334, 0.7529, 0.7593, 0.7589, 0.7587, 0.7587]</a:t>
            </a:r>
            <a:endParaRPr sz="2100"/>
          </a:p>
          <a:p>
            <a:pPr marL="457200" lvl="0" indent="-361950" algn="l" rtl="0">
              <a:lnSpc>
                <a:spcPct val="90000"/>
              </a:lnSpc>
              <a:spcBef>
                <a:spcPts val="1000"/>
              </a:spcBef>
              <a:spcAft>
                <a:spcPts val="0"/>
              </a:spcAft>
              <a:buSzPts val="2100"/>
              <a:buChar char="●"/>
            </a:pPr>
            <a:r>
              <a:rPr lang="en-US" sz="2100"/>
              <a:t>The highest accuracy is </a:t>
            </a:r>
            <a:r>
              <a:rPr lang="en-US" sz="2100" b="1"/>
              <a:t>0.7593</a:t>
            </a:r>
            <a:r>
              <a:rPr lang="en-US" sz="2100"/>
              <a:t> when c= 0.1.</a:t>
            </a:r>
            <a:endParaRPr sz="2100"/>
          </a:p>
          <a:p>
            <a:pPr marL="0" lvl="0" indent="0" algn="l" rtl="0">
              <a:lnSpc>
                <a:spcPct val="90000"/>
              </a:lnSpc>
              <a:spcBef>
                <a:spcPts val="1000"/>
              </a:spcBef>
              <a:spcAft>
                <a:spcPts val="0"/>
              </a:spcAft>
              <a:buClr>
                <a:schemeClr val="dk1"/>
              </a:buClr>
              <a:buSzPts val="2400"/>
              <a:buNone/>
            </a:pPr>
            <a:endParaRPr sz="2100"/>
          </a:p>
          <a:p>
            <a:pPr marL="0" lvl="0" indent="0" algn="l" rtl="0">
              <a:lnSpc>
                <a:spcPct val="90000"/>
              </a:lnSpc>
              <a:spcBef>
                <a:spcPts val="1000"/>
              </a:spcBef>
              <a:spcAft>
                <a:spcPts val="0"/>
              </a:spcAft>
              <a:buClr>
                <a:schemeClr val="dk1"/>
              </a:buClr>
              <a:buSzPts val="2400"/>
              <a:buNone/>
            </a:pPr>
            <a:r>
              <a:rPr lang="en-US" sz="2100" b="1"/>
              <a:t>TF-IDF result</a:t>
            </a:r>
            <a:r>
              <a:rPr lang="en-US" sz="2100"/>
              <a:t>:</a:t>
            </a:r>
            <a:endParaRPr sz="2100"/>
          </a:p>
          <a:p>
            <a:pPr marL="457200" lvl="0" indent="-361950" algn="l" rtl="0">
              <a:lnSpc>
                <a:spcPct val="90000"/>
              </a:lnSpc>
              <a:spcBef>
                <a:spcPts val="1000"/>
              </a:spcBef>
              <a:spcAft>
                <a:spcPts val="0"/>
              </a:spcAft>
              <a:buSzPts val="2100"/>
              <a:buChar char="●"/>
            </a:pPr>
            <a:r>
              <a:rPr lang="en-US" sz="2100"/>
              <a:t>The accuracy rate of each c is[0.7385, 0.7413, 0.7615, 0.7772, 0.7781, 0.7769, 0.7768]</a:t>
            </a:r>
            <a:endParaRPr sz="2100"/>
          </a:p>
          <a:p>
            <a:pPr marL="457200" lvl="0" indent="-361950" algn="l" rtl="0">
              <a:lnSpc>
                <a:spcPct val="90000"/>
              </a:lnSpc>
              <a:spcBef>
                <a:spcPts val="0"/>
              </a:spcBef>
              <a:spcAft>
                <a:spcPts val="0"/>
              </a:spcAft>
              <a:buSzPts val="2100"/>
              <a:buChar char="●"/>
            </a:pPr>
            <a:r>
              <a:rPr lang="en-US" sz="2100"/>
              <a:t>The highest accuracy is </a:t>
            </a:r>
            <a:r>
              <a:rPr lang="en-US" sz="2100" b="1"/>
              <a:t>0.7781</a:t>
            </a:r>
            <a:r>
              <a:rPr lang="en-US" sz="2100"/>
              <a:t> when c= 1 .</a:t>
            </a:r>
            <a:endParaRPr sz="2100"/>
          </a:p>
          <a:p>
            <a:pPr marL="0" lvl="0" indent="0" algn="l" rtl="0">
              <a:lnSpc>
                <a:spcPct val="90000"/>
              </a:lnSpc>
              <a:spcBef>
                <a:spcPts val="1600"/>
              </a:spcBef>
              <a:spcAft>
                <a:spcPts val="1600"/>
              </a:spcAft>
              <a:buClr>
                <a:schemeClr val="dk1"/>
              </a:buClr>
              <a:buSzPts val="2400"/>
              <a:buNone/>
            </a:pPr>
            <a:endParaRPr sz="2400"/>
          </a:p>
        </p:txBody>
      </p:sp>
      <p:pic>
        <p:nvPicPr>
          <p:cNvPr id="291" name="Google Shape;291;p38"/>
          <p:cNvPicPr preferRelativeResize="0"/>
          <p:nvPr/>
        </p:nvPicPr>
        <p:blipFill>
          <a:blip r:embed="rId3">
            <a:alphaModFix/>
          </a:blip>
          <a:stretch>
            <a:fillRect/>
          </a:stretch>
        </p:blipFill>
        <p:spPr>
          <a:xfrm>
            <a:off x="8063500" y="3804125"/>
            <a:ext cx="3985825" cy="2735725"/>
          </a:xfrm>
          <a:prstGeom prst="rect">
            <a:avLst/>
          </a:prstGeom>
          <a:noFill/>
          <a:ln>
            <a:noFill/>
          </a:ln>
        </p:spPr>
      </p:pic>
      <p:pic>
        <p:nvPicPr>
          <p:cNvPr id="292" name="Google Shape;292;p38"/>
          <p:cNvPicPr preferRelativeResize="0"/>
          <p:nvPr/>
        </p:nvPicPr>
        <p:blipFill>
          <a:blip r:embed="rId4">
            <a:alphaModFix/>
          </a:blip>
          <a:stretch>
            <a:fillRect/>
          </a:stretch>
        </p:blipFill>
        <p:spPr>
          <a:xfrm>
            <a:off x="8138888" y="587100"/>
            <a:ext cx="3835047" cy="2735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xfrm>
            <a:off x="1532700" y="0"/>
            <a:ext cx="10515600" cy="101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Logistic Regression without PCA</a:t>
            </a:r>
            <a:endParaRPr/>
          </a:p>
        </p:txBody>
      </p:sp>
      <p:sp>
        <p:nvSpPr>
          <p:cNvPr id="298" name="Google Shape;298;p39"/>
          <p:cNvSpPr txBox="1">
            <a:spLocks noGrp="1"/>
          </p:cNvSpPr>
          <p:nvPr>
            <p:ph type="body" idx="1"/>
          </p:nvPr>
        </p:nvSpPr>
        <p:spPr>
          <a:xfrm>
            <a:off x="83250" y="871875"/>
            <a:ext cx="7632600" cy="498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endParaRPr sz="2000" u="sng"/>
          </a:p>
          <a:p>
            <a:pPr marL="0" marR="0" lvl="0" indent="0" algn="l" rtl="0">
              <a:lnSpc>
                <a:spcPct val="100000"/>
              </a:lnSpc>
              <a:spcBef>
                <a:spcPts val="0"/>
              </a:spcBef>
              <a:spcAft>
                <a:spcPts val="0"/>
              </a:spcAft>
              <a:buNone/>
            </a:pPr>
            <a:r>
              <a:rPr lang="en-US" sz="2000" u="sng"/>
              <a:t>L1 lasso regularization with SAGA optimization method.</a:t>
            </a:r>
            <a:endParaRPr sz="2000" u="sng"/>
          </a:p>
          <a:p>
            <a:pPr marL="0" marR="0" lvl="0" indent="0" algn="l" rtl="0">
              <a:lnSpc>
                <a:spcPct val="100000"/>
              </a:lnSpc>
              <a:spcBef>
                <a:spcPts val="0"/>
              </a:spcBef>
              <a:spcAft>
                <a:spcPts val="0"/>
              </a:spcAft>
              <a:buNone/>
            </a:pPr>
            <a:r>
              <a:rPr lang="en-US" sz="2000"/>
              <a:t>c = [0.0001,0.001,0.01,0.1,1,10,100]</a:t>
            </a:r>
            <a:endParaRPr sz="2000"/>
          </a:p>
          <a:p>
            <a:pPr marL="0" lvl="0" indent="0" algn="l" rtl="0">
              <a:lnSpc>
                <a:spcPct val="100000"/>
              </a:lnSpc>
              <a:spcBef>
                <a:spcPts val="0"/>
              </a:spcBef>
              <a:spcAft>
                <a:spcPts val="0"/>
              </a:spcAft>
              <a:buNone/>
            </a:pPr>
            <a:endParaRPr sz="2000" b="1"/>
          </a:p>
          <a:p>
            <a:pPr marL="0" lvl="0" indent="0" algn="l" rtl="0">
              <a:lnSpc>
                <a:spcPct val="100000"/>
              </a:lnSpc>
              <a:spcBef>
                <a:spcPts val="0"/>
              </a:spcBef>
              <a:spcAft>
                <a:spcPts val="0"/>
              </a:spcAft>
              <a:buNone/>
            </a:pPr>
            <a:r>
              <a:rPr lang="en-US" sz="2000" b="1"/>
              <a:t>CV result:</a:t>
            </a:r>
            <a:endParaRPr sz="2000" b="1"/>
          </a:p>
          <a:p>
            <a:pPr marL="0" lvl="0" indent="0" algn="l" rtl="0">
              <a:lnSpc>
                <a:spcPct val="100000"/>
              </a:lnSpc>
              <a:spcBef>
                <a:spcPts val="0"/>
              </a:spcBef>
              <a:spcAft>
                <a:spcPts val="0"/>
              </a:spcAft>
              <a:buNone/>
            </a:pPr>
            <a:endParaRPr sz="2000"/>
          </a:p>
          <a:p>
            <a:pPr marL="457200" lvl="0" indent="-355600" algn="l" rtl="0">
              <a:lnSpc>
                <a:spcPct val="100000"/>
              </a:lnSpc>
              <a:spcBef>
                <a:spcPts val="0"/>
              </a:spcBef>
              <a:spcAft>
                <a:spcPts val="0"/>
              </a:spcAft>
              <a:buSzPts val="2000"/>
              <a:buChar char="●"/>
            </a:pPr>
            <a:r>
              <a:rPr lang="en-US" sz="2000"/>
              <a:t> The accuracy rate of each c is[0.5015, 0.5509, 0.6938, 0.7545, 0.7594, 0.7590, 0.7589]</a:t>
            </a:r>
            <a:endParaRPr sz="2000"/>
          </a:p>
          <a:p>
            <a:pPr marL="457200" lvl="0" indent="-355600" algn="l" rtl="0">
              <a:lnSpc>
                <a:spcPct val="100000"/>
              </a:lnSpc>
              <a:spcBef>
                <a:spcPts val="0"/>
              </a:spcBef>
              <a:spcAft>
                <a:spcPts val="0"/>
              </a:spcAft>
              <a:buSzPts val="2000"/>
              <a:buChar char="●"/>
            </a:pPr>
            <a:r>
              <a:rPr lang="en-US" sz="2000"/>
              <a:t>The highest accuracy is </a:t>
            </a:r>
            <a:r>
              <a:rPr lang="en-US" sz="2000" b="1"/>
              <a:t>0.7594</a:t>
            </a:r>
            <a:r>
              <a:rPr lang="en-US" sz="2000"/>
              <a:t> when c= 1.</a:t>
            </a:r>
            <a:endParaRPr sz="2000"/>
          </a:p>
          <a:p>
            <a:pPr marL="0" lvl="0" indent="0" algn="l" rtl="0">
              <a:lnSpc>
                <a:spcPct val="100000"/>
              </a:lnSpc>
              <a:spcBef>
                <a:spcPts val="0"/>
              </a:spcBef>
              <a:spcAft>
                <a:spcPts val="0"/>
              </a:spcAft>
              <a:buNone/>
            </a:pPr>
            <a:endParaRPr sz="2000"/>
          </a:p>
          <a:p>
            <a:pPr marL="0" lvl="0" indent="0" algn="l" rtl="0">
              <a:lnSpc>
                <a:spcPct val="100000"/>
              </a:lnSpc>
              <a:spcBef>
                <a:spcPts val="0"/>
              </a:spcBef>
              <a:spcAft>
                <a:spcPts val="0"/>
              </a:spcAft>
              <a:buNone/>
            </a:pPr>
            <a:r>
              <a:rPr lang="en-US" sz="2000" b="1"/>
              <a:t>TF-IDF result:</a:t>
            </a:r>
            <a:endParaRPr sz="2000" b="1"/>
          </a:p>
          <a:p>
            <a:pPr marL="0" lvl="0" indent="0" algn="l" rtl="0">
              <a:lnSpc>
                <a:spcPct val="100000"/>
              </a:lnSpc>
              <a:spcBef>
                <a:spcPts val="0"/>
              </a:spcBef>
              <a:spcAft>
                <a:spcPts val="0"/>
              </a:spcAft>
              <a:buNone/>
            </a:pPr>
            <a:endParaRPr sz="2000" b="1"/>
          </a:p>
          <a:p>
            <a:pPr marL="457200" lvl="0" indent="-355600" algn="l" rtl="0">
              <a:lnSpc>
                <a:spcPct val="100000"/>
              </a:lnSpc>
              <a:spcBef>
                <a:spcPts val="0"/>
              </a:spcBef>
              <a:spcAft>
                <a:spcPts val="0"/>
              </a:spcAft>
              <a:buSzPts val="2000"/>
              <a:buChar char="●"/>
            </a:pPr>
            <a:r>
              <a:rPr lang="en-US" sz="2000"/>
              <a:t>The accuracy rate of each c is[0.4985, 0.5015, 0.6807, 0.7648, 0.7785, 0.7770, 0.7767]</a:t>
            </a:r>
            <a:endParaRPr sz="2000"/>
          </a:p>
          <a:p>
            <a:pPr marL="457200" lvl="0" indent="-355600" algn="l" rtl="0">
              <a:lnSpc>
                <a:spcPct val="100000"/>
              </a:lnSpc>
              <a:spcBef>
                <a:spcPts val="0"/>
              </a:spcBef>
              <a:spcAft>
                <a:spcPts val="0"/>
              </a:spcAft>
              <a:buSzPts val="2000"/>
              <a:buChar char="●"/>
            </a:pPr>
            <a:r>
              <a:rPr lang="en-US" sz="2000"/>
              <a:t>The highest accuracy is </a:t>
            </a:r>
            <a:r>
              <a:rPr lang="en-US" sz="2000" b="1"/>
              <a:t>0.7785</a:t>
            </a:r>
            <a:r>
              <a:rPr lang="en-US" sz="2000"/>
              <a:t> when c= 1 .</a:t>
            </a:r>
            <a:endParaRPr sz="2000"/>
          </a:p>
          <a:p>
            <a:pPr marL="0" lvl="0" indent="0" algn="l" rtl="0">
              <a:lnSpc>
                <a:spcPct val="90000"/>
              </a:lnSpc>
              <a:spcBef>
                <a:spcPts val="1000"/>
              </a:spcBef>
              <a:spcAft>
                <a:spcPts val="1600"/>
              </a:spcAft>
              <a:buClr>
                <a:schemeClr val="dk1"/>
              </a:buClr>
              <a:buSzPts val="2400"/>
              <a:buNone/>
            </a:pPr>
            <a:endParaRPr sz="2400" b="1"/>
          </a:p>
        </p:txBody>
      </p:sp>
      <p:pic>
        <p:nvPicPr>
          <p:cNvPr id="299" name="Google Shape;299;p39"/>
          <p:cNvPicPr preferRelativeResize="0"/>
          <p:nvPr/>
        </p:nvPicPr>
        <p:blipFill>
          <a:blip r:embed="rId3">
            <a:alphaModFix/>
          </a:blip>
          <a:stretch>
            <a:fillRect/>
          </a:stretch>
        </p:blipFill>
        <p:spPr>
          <a:xfrm>
            <a:off x="8265925" y="3710875"/>
            <a:ext cx="3886200" cy="2838450"/>
          </a:xfrm>
          <a:prstGeom prst="rect">
            <a:avLst/>
          </a:prstGeom>
          <a:noFill/>
          <a:ln>
            <a:noFill/>
          </a:ln>
        </p:spPr>
      </p:pic>
      <p:pic>
        <p:nvPicPr>
          <p:cNvPr id="300" name="Google Shape;300;p39"/>
          <p:cNvPicPr preferRelativeResize="0"/>
          <p:nvPr/>
        </p:nvPicPr>
        <p:blipFill>
          <a:blip r:embed="rId4">
            <a:alphaModFix/>
          </a:blip>
          <a:stretch>
            <a:fillRect/>
          </a:stretch>
        </p:blipFill>
        <p:spPr>
          <a:xfrm>
            <a:off x="8265925" y="716275"/>
            <a:ext cx="3782376" cy="2611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0" y="0"/>
            <a:ext cx="10515600" cy="105987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Logistic Regression with PCA </a:t>
            </a:r>
            <a:endParaRPr/>
          </a:p>
        </p:txBody>
      </p:sp>
      <p:sp>
        <p:nvSpPr>
          <p:cNvPr id="306" name="Google Shape;306;p40"/>
          <p:cNvSpPr txBox="1">
            <a:spLocks noGrp="1"/>
          </p:cNvSpPr>
          <p:nvPr>
            <p:ph type="body" idx="1"/>
          </p:nvPr>
        </p:nvSpPr>
        <p:spPr>
          <a:xfrm>
            <a:off x="116900" y="875200"/>
            <a:ext cx="8006400" cy="5548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935"/>
              <a:buNone/>
            </a:pPr>
            <a:endParaRPr sz="1900" u="sng">
              <a:solidFill>
                <a:schemeClr val="dk2"/>
              </a:solidFill>
            </a:endParaRPr>
          </a:p>
          <a:p>
            <a:pPr marL="0" lvl="0" indent="0" algn="l" rtl="0">
              <a:lnSpc>
                <a:spcPct val="100000"/>
              </a:lnSpc>
              <a:spcBef>
                <a:spcPts val="0"/>
              </a:spcBef>
              <a:spcAft>
                <a:spcPts val="0"/>
              </a:spcAft>
              <a:buSzPts val="935"/>
              <a:buNone/>
            </a:pPr>
            <a:r>
              <a:rPr lang="en-US" sz="2300" u="sng"/>
              <a:t>L2 regularization with the SAG optimization method: </a:t>
            </a:r>
            <a:endParaRPr sz="2300" u="sng"/>
          </a:p>
          <a:p>
            <a:pPr marL="0" lvl="0" indent="0" algn="l" rtl="0">
              <a:lnSpc>
                <a:spcPct val="100000"/>
              </a:lnSpc>
              <a:spcBef>
                <a:spcPts val="1000"/>
              </a:spcBef>
              <a:spcAft>
                <a:spcPts val="0"/>
              </a:spcAft>
              <a:buClr>
                <a:schemeClr val="dk1"/>
              </a:buClr>
              <a:buSzPts val="2040"/>
              <a:buNone/>
            </a:pPr>
            <a:r>
              <a:rPr lang="en-US" sz="1900"/>
              <a:t>c = [0.0001,0.001,0.01,0.1,1,10,100]</a:t>
            </a:r>
            <a:endParaRPr sz="1900"/>
          </a:p>
          <a:p>
            <a:pPr marL="0" lvl="0" indent="0" algn="l" rtl="0">
              <a:lnSpc>
                <a:spcPct val="100000"/>
              </a:lnSpc>
              <a:spcBef>
                <a:spcPts val="1000"/>
              </a:spcBef>
              <a:spcAft>
                <a:spcPts val="0"/>
              </a:spcAft>
              <a:buClr>
                <a:schemeClr val="dk1"/>
              </a:buClr>
              <a:buSzPts val="2040"/>
              <a:buNone/>
            </a:pPr>
            <a:r>
              <a:rPr lang="en-US" sz="2100" b="1"/>
              <a:t>CV result: </a:t>
            </a:r>
            <a:endParaRPr sz="2100" b="1"/>
          </a:p>
          <a:p>
            <a:pPr marL="457200" lvl="0" indent="-349250" algn="l" rtl="0">
              <a:lnSpc>
                <a:spcPct val="100000"/>
              </a:lnSpc>
              <a:spcBef>
                <a:spcPts val="1000"/>
              </a:spcBef>
              <a:spcAft>
                <a:spcPts val="0"/>
              </a:spcAft>
              <a:buSzPts val="1900"/>
              <a:buChar char="●"/>
            </a:pPr>
            <a:r>
              <a:rPr lang="en-US" sz="1900"/>
              <a:t>PCA reduced 2500 features to 1151 features.</a:t>
            </a:r>
            <a:endParaRPr sz="1900"/>
          </a:p>
          <a:p>
            <a:pPr marL="457200" lvl="0" indent="-349250" algn="l" rtl="0">
              <a:lnSpc>
                <a:spcPct val="100000"/>
              </a:lnSpc>
              <a:spcBef>
                <a:spcPts val="0"/>
              </a:spcBef>
              <a:spcAft>
                <a:spcPts val="0"/>
              </a:spcAft>
              <a:buSzPts val="1900"/>
              <a:buChar char="●"/>
            </a:pPr>
            <a:r>
              <a:rPr lang="en-US" sz="1900"/>
              <a:t>The accuracy rate of each c is [0.7128, 0.7249, 0.7402, 0.7426, 0.7430, 0.7432, 0.7432]</a:t>
            </a:r>
            <a:endParaRPr sz="1900"/>
          </a:p>
          <a:p>
            <a:pPr marL="457200" lvl="0" indent="-349250" algn="l" rtl="0">
              <a:lnSpc>
                <a:spcPct val="100000"/>
              </a:lnSpc>
              <a:spcBef>
                <a:spcPts val="0"/>
              </a:spcBef>
              <a:spcAft>
                <a:spcPts val="0"/>
              </a:spcAft>
              <a:buSzPts val="1900"/>
              <a:buChar char="●"/>
            </a:pPr>
            <a:r>
              <a:rPr lang="en-US" sz="1900"/>
              <a:t>The highest accuracy is </a:t>
            </a:r>
            <a:r>
              <a:rPr lang="en-US" sz="1900" b="1"/>
              <a:t>0.7432</a:t>
            </a:r>
            <a:r>
              <a:rPr lang="en-US" sz="1900"/>
              <a:t> when c= 100.</a:t>
            </a:r>
            <a:endParaRPr sz="1900"/>
          </a:p>
          <a:p>
            <a:pPr marL="0" lvl="0" indent="0" algn="l" rtl="0">
              <a:lnSpc>
                <a:spcPct val="100000"/>
              </a:lnSpc>
              <a:spcBef>
                <a:spcPts val="1000"/>
              </a:spcBef>
              <a:spcAft>
                <a:spcPts val="0"/>
              </a:spcAft>
              <a:buClr>
                <a:schemeClr val="dk1"/>
              </a:buClr>
              <a:buSzPts val="2040"/>
              <a:buNone/>
            </a:pPr>
            <a:r>
              <a:rPr lang="en-US" sz="2100" b="1"/>
              <a:t>TF-IDF result :</a:t>
            </a:r>
            <a:endParaRPr sz="2100" b="1"/>
          </a:p>
          <a:p>
            <a:pPr marL="457200" lvl="0" indent="-349250" algn="l" rtl="0">
              <a:lnSpc>
                <a:spcPct val="100000"/>
              </a:lnSpc>
              <a:spcBef>
                <a:spcPts val="1600"/>
              </a:spcBef>
              <a:spcAft>
                <a:spcPts val="0"/>
              </a:spcAft>
              <a:buSzPts val="1900"/>
              <a:buChar char="●"/>
            </a:pPr>
            <a:r>
              <a:rPr lang="en-US" sz="1900"/>
              <a:t>PCA reduced 2500 features  to 1151 features.</a:t>
            </a:r>
            <a:endParaRPr sz="1900"/>
          </a:p>
          <a:p>
            <a:pPr marL="457200" lvl="0" indent="-349250" algn="l" rtl="0">
              <a:lnSpc>
                <a:spcPct val="100000"/>
              </a:lnSpc>
              <a:spcBef>
                <a:spcPts val="0"/>
              </a:spcBef>
              <a:spcAft>
                <a:spcPts val="0"/>
              </a:spcAft>
              <a:buSzPts val="1900"/>
              <a:buChar char="●"/>
            </a:pPr>
            <a:r>
              <a:rPr lang="en-US" sz="1900"/>
              <a:t>Accuracy rate of each c is[0.7351, 0.7386, 0.7563, 0.7649, 0.7663, 0.7664, 0.7498]</a:t>
            </a:r>
            <a:endParaRPr sz="1900"/>
          </a:p>
          <a:p>
            <a:pPr marL="457200" lvl="0" indent="-349250" algn="l" rtl="0">
              <a:lnSpc>
                <a:spcPct val="100000"/>
              </a:lnSpc>
              <a:spcBef>
                <a:spcPts val="0"/>
              </a:spcBef>
              <a:spcAft>
                <a:spcPts val="0"/>
              </a:spcAft>
              <a:buSzPts val="1900"/>
              <a:buChar char="●"/>
            </a:pPr>
            <a:r>
              <a:rPr lang="en-US" sz="1900"/>
              <a:t>The highest accuracy is </a:t>
            </a:r>
            <a:r>
              <a:rPr lang="en-US" sz="1900" b="1"/>
              <a:t>0.7664</a:t>
            </a:r>
            <a:r>
              <a:rPr lang="en-US" sz="1900"/>
              <a:t> when c= 10 .</a:t>
            </a:r>
            <a:endParaRPr sz="1900"/>
          </a:p>
          <a:p>
            <a:pPr marL="0" lvl="0" indent="0" algn="l" rtl="0">
              <a:lnSpc>
                <a:spcPct val="70000"/>
              </a:lnSpc>
              <a:spcBef>
                <a:spcPts val="1600"/>
              </a:spcBef>
              <a:spcAft>
                <a:spcPts val="1600"/>
              </a:spcAft>
              <a:buClr>
                <a:schemeClr val="dk1"/>
              </a:buClr>
              <a:buSzPts val="2040"/>
              <a:buNone/>
            </a:pPr>
            <a:endParaRPr sz="2040"/>
          </a:p>
        </p:txBody>
      </p:sp>
      <p:pic>
        <p:nvPicPr>
          <p:cNvPr id="307" name="Google Shape;307;p40"/>
          <p:cNvPicPr preferRelativeResize="0"/>
          <p:nvPr/>
        </p:nvPicPr>
        <p:blipFill>
          <a:blip r:embed="rId3">
            <a:alphaModFix/>
          </a:blip>
          <a:stretch>
            <a:fillRect/>
          </a:stretch>
        </p:blipFill>
        <p:spPr>
          <a:xfrm>
            <a:off x="7872550" y="3542150"/>
            <a:ext cx="4293150" cy="2811325"/>
          </a:xfrm>
          <a:prstGeom prst="rect">
            <a:avLst/>
          </a:prstGeom>
          <a:noFill/>
          <a:ln>
            <a:noFill/>
          </a:ln>
        </p:spPr>
      </p:pic>
      <p:pic>
        <p:nvPicPr>
          <p:cNvPr id="308" name="Google Shape;308;p40"/>
          <p:cNvPicPr preferRelativeResize="0"/>
          <p:nvPr/>
        </p:nvPicPr>
        <p:blipFill>
          <a:blip r:embed="rId4">
            <a:alphaModFix/>
          </a:blip>
          <a:stretch>
            <a:fillRect/>
          </a:stretch>
        </p:blipFill>
        <p:spPr>
          <a:xfrm>
            <a:off x="7959900" y="791574"/>
            <a:ext cx="3999349" cy="2476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0" y="0"/>
            <a:ext cx="10515600" cy="105987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Logistic Regression with PCA </a:t>
            </a:r>
            <a:endParaRPr/>
          </a:p>
        </p:txBody>
      </p:sp>
      <p:sp>
        <p:nvSpPr>
          <p:cNvPr id="314" name="Google Shape;314;p41"/>
          <p:cNvSpPr txBox="1">
            <a:spLocks noGrp="1"/>
          </p:cNvSpPr>
          <p:nvPr>
            <p:ph type="body" idx="1"/>
          </p:nvPr>
        </p:nvSpPr>
        <p:spPr>
          <a:xfrm>
            <a:off x="116900" y="1059875"/>
            <a:ext cx="7692900" cy="5327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2100" u="sng"/>
              <a:t>L1 lasso regularization with SAGA optimization method.</a:t>
            </a:r>
            <a:endParaRPr sz="2100" u="sng"/>
          </a:p>
          <a:p>
            <a:pPr marL="0" lvl="0" indent="0" algn="l" rtl="0">
              <a:lnSpc>
                <a:spcPct val="100000"/>
              </a:lnSpc>
              <a:spcBef>
                <a:spcPts val="1000"/>
              </a:spcBef>
              <a:spcAft>
                <a:spcPts val="0"/>
              </a:spcAft>
              <a:buClr>
                <a:schemeClr val="dk1"/>
              </a:buClr>
              <a:buSzPts val="2400"/>
              <a:buFont typeface="Arial"/>
              <a:buNone/>
            </a:pPr>
            <a:r>
              <a:rPr lang="en-US" sz="2100"/>
              <a:t>c = [0.0001,0.001,0.01,0.1,1,10,100]</a:t>
            </a:r>
            <a:endParaRPr sz="2100" b="1"/>
          </a:p>
          <a:p>
            <a:pPr marL="0" lvl="0" indent="0" algn="l" rtl="0">
              <a:lnSpc>
                <a:spcPct val="100000"/>
              </a:lnSpc>
              <a:spcBef>
                <a:spcPts val="1000"/>
              </a:spcBef>
              <a:spcAft>
                <a:spcPts val="0"/>
              </a:spcAft>
              <a:buClr>
                <a:schemeClr val="dk1"/>
              </a:buClr>
              <a:buSzPts val="2400"/>
              <a:buFont typeface="Arial"/>
              <a:buNone/>
            </a:pPr>
            <a:r>
              <a:rPr lang="en-US" sz="2100"/>
              <a:t>CV result: </a:t>
            </a:r>
            <a:endParaRPr sz="2100"/>
          </a:p>
          <a:p>
            <a:pPr marL="457200" lvl="0" indent="-361950" algn="l" rtl="0">
              <a:lnSpc>
                <a:spcPct val="100000"/>
              </a:lnSpc>
              <a:spcBef>
                <a:spcPts val="1000"/>
              </a:spcBef>
              <a:spcAft>
                <a:spcPts val="0"/>
              </a:spcAft>
              <a:buClr>
                <a:schemeClr val="dk1"/>
              </a:buClr>
              <a:buSzPts val="2100"/>
              <a:buChar char="●"/>
            </a:pPr>
            <a:r>
              <a:rPr lang="en-US" sz="2100"/>
              <a:t>The accuracy rate of each c is[0.4985, 0.6240, 0.7023, 0.7418, 0.7426, 0.7432, 0.7433]</a:t>
            </a:r>
            <a:endParaRPr sz="2100"/>
          </a:p>
          <a:p>
            <a:pPr marL="457200" lvl="0" indent="-361950" algn="l" rtl="0">
              <a:lnSpc>
                <a:spcPct val="100000"/>
              </a:lnSpc>
              <a:spcBef>
                <a:spcPts val="0"/>
              </a:spcBef>
              <a:spcAft>
                <a:spcPts val="0"/>
              </a:spcAft>
              <a:buClr>
                <a:schemeClr val="dk1"/>
              </a:buClr>
              <a:buSzPts val="2100"/>
              <a:buChar char="●"/>
            </a:pPr>
            <a:r>
              <a:rPr lang="en-US" sz="2100"/>
              <a:t>The highest accuracy is </a:t>
            </a:r>
            <a:r>
              <a:rPr lang="en-US" sz="2100" b="1"/>
              <a:t>0.7433</a:t>
            </a:r>
            <a:r>
              <a:rPr lang="en-US" sz="2100"/>
              <a:t> when c= 100.</a:t>
            </a:r>
            <a:endParaRPr sz="2100"/>
          </a:p>
          <a:p>
            <a:pPr marL="0" lvl="0" indent="0" algn="l" rtl="0">
              <a:lnSpc>
                <a:spcPct val="100000"/>
              </a:lnSpc>
              <a:spcBef>
                <a:spcPts val="1600"/>
              </a:spcBef>
              <a:spcAft>
                <a:spcPts val="0"/>
              </a:spcAft>
              <a:buClr>
                <a:schemeClr val="dk1"/>
              </a:buClr>
              <a:buSzPts val="2400"/>
              <a:buNone/>
            </a:pPr>
            <a:r>
              <a:rPr lang="en-US" sz="2100"/>
              <a:t>TF-IDF result: </a:t>
            </a:r>
            <a:endParaRPr sz="2100">
              <a:solidFill>
                <a:schemeClr val="dk1"/>
              </a:solidFill>
            </a:endParaRPr>
          </a:p>
          <a:p>
            <a:pPr marL="457200" lvl="0" indent="-361950" algn="l" rtl="0">
              <a:lnSpc>
                <a:spcPct val="100000"/>
              </a:lnSpc>
              <a:spcBef>
                <a:spcPts val="1000"/>
              </a:spcBef>
              <a:spcAft>
                <a:spcPts val="0"/>
              </a:spcAft>
              <a:buClr>
                <a:schemeClr val="dk1"/>
              </a:buClr>
              <a:buSzPts val="2100"/>
              <a:buChar char="●"/>
            </a:pPr>
            <a:r>
              <a:rPr lang="en-US" sz="2100"/>
              <a:t>The accuracy rate of each c is[0.4985, 0.6346, 0.7025, 0.7575, 0.7665, 0.7667, 0.7662]</a:t>
            </a:r>
            <a:endParaRPr sz="2100"/>
          </a:p>
          <a:p>
            <a:pPr marL="457200" lvl="0" indent="-361950" algn="l" rtl="0">
              <a:lnSpc>
                <a:spcPct val="100000"/>
              </a:lnSpc>
              <a:spcBef>
                <a:spcPts val="0"/>
              </a:spcBef>
              <a:spcAft>
                <a:spcPts val="0"/>
              </a:spcAft>
              <a:buClr>
                <a:schemeClr val="dk1"/>
              </a:buClr>
              <a:buSzPts val="2100"/>
              <a:buChar char="●"/>
            </a:pPr>
            <a:r>
              <a:rPr lang="en-US" sz="2100"/>
              <a:t>The highest accuracy is </a:t>
            </a:r>
            <a:r>
              <a:rPr lang="en-US" sz="2100" b="1"/>
              <a:t>0.7667</a:t>
            </a:r>
            <a:r>
              <a:rPr lang="en-US" sz="2100"/>
              <a:t> when c= 10 .</a:t>
            </a:r>
            <a:endParaRPr sz="2100">
              <a:solidFill>
                <a:schemeClr val="dk1"/>
              </a:solidFill>
            </a:endParaRPr>
          </a:p>
          <a:p>
            <a:pPr marL="0" lvl="0" indent="0" algn="l" rtl="0">
              <a:lnSpc>
                <a:spcPct val="90000"/>
              </a:lnSpc>
              <a:spcBef>
                <a:spcPts val="1000"/>
              </a:spcBef>
              <a:spcAft>
                <a:spcPts val="1600"/>
              </a:spcAft>
              <a:buClr>
                <a:schemeClr val="dk1"/>
              </a:buClr>
              <a:buSzPts val="2400"/>
              <a:buNone/>
            </a:pPr>
            <a:endParaRPr sz="2400"/>
          </a:p>
        </p:txBody>
      </p:sp>
      <p:pic>
        <p:nvPicPr>
          <p:cNvPr id="315" name="Google Shape;315;p41"/>
          <p:cNvPicPr preferRelativeResize="0"/>
          <p:nvPr/>
        </p:nvPicPr>
        <p:blipFill>
          <a:blip r:embed="rId3">
            <a:alphaModFix/>
          </a:blip>
          <a:stretch>
            <a:fillRect/>
          </a:stretch>
        </p:blipFill>
        <p:spPr>
          <a:xfrm>
            <a:off x="7632700" y="3797875"/>
            <a:ext cx="4347125" cy="2769850"/>
          </a:xfrm>
          <a:prstGeom prst="rect">
            <a:avLst/>
          </a:prstGeom>
          <a:noFill/>
          <a:ln>
            <a:noFill/>
          </a:ln>
        </p:spPr>
      </p:pic>
      <p:pic>
        <p:nvPicPr>
          <p:cNvPr id="316" name="Google Shape;316;p41"/>
          <p:cNvPicPr preferRelativeResize="0"/>
          <p:nvPr/>
        </p:nvPicPr>
        <p:blipFill rotWithShape="1">
          <a:blip r:embed="rId4">
            <a:alphaModFix/>
          </a:blip>
          <a:srcRect t="7230" b="-7230"/>
          <a:stretch/>
        </p:blipFill>
        <p:spPr>
          <a:xfrm>
            <a:off x="7774827" y="1059870"/>
            <a:ext cx="4062875" cy="23127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Logistic Regression </a:t>
            </a:r>
            <a:r>
              <a:rPr lang="en-US"/>
              <a:t>Results</a:t>
            </a:r>
            <a:endParaRPr/>
          </a:p>
        </p:txBody>
      </p:sp>
      <p:sp>
        <p:nvSpPr>
          <p:cNvPr id="322" name="Google Shape;322;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48284" algn="l" rtl="0">
              <a:lnSpc>
                <a:spcPct val="100000"/>
              </a:lnSpc>
              <a:spcBef>
                <a:spcPts val="0"/>
              </a:spcBef>
              <a:spcAft>
                <a:spcPts val="0"/>
              </a:spcAft>
              <a:buClr>
                <a:schemeClr val="dk1"/>
              </a:buClr>
              <a:buSzPts val="2900"/>
              <a:buChar char="●"/>
            </a:pPr>
            <a:r>
              <a:rPr lang="en-US" sz="1800" dirty="0"/>
              <a:t>The best result is using L1 lasso regularization with SAGA optimization method before </a:t>
            </a:r>
            <a:endParaRPr sz="1800" dirty="0"/>
          </a:p>
          <a:p>
            <a:pPr marL="228600" lvl="0" indent="0" algn="l" rtl="0">
              <a:lnSpc>
                <a:spcPct val="100000"/>
              </a:lnSpc>
              <a:spcBef>
                <a:spcPts val="0"/>
              </a:spcBef>
              <a:spcAft>
                <a:spcPts val="0"/>
              </a:spcAft>
              <a:buNone/>
            </a:pPr>
            <a:r>
              <a:rPr lang="en-US" sz="1800" dirty="0"/>
              <a:t>PCA and using TF-</a:t>
            </a:r>
            <a:r>
              <a:rPr lang="en-US" sz="1800" dirty="0" err="1"/>
              <a:t>idf</a:t>
            </a:r>
            <a:r>
              <a:rPr lang="en-US" sz="1800" dirty="0"/>
              <a:t> representation. The accuracy rate is 77.85%, when c =1, which is slightly higher than L2 SAG, accuracy is 77.81% when c= 1. </a:t>
            </a:r>
            <a:endParaRPr sz="1800" dirty="0"/>
          </a:p>
          <a:p>
            <a:pPr marL="228600" lvl="0" indent="-248284" algn="l" rtl="0">
              <a:lnSpc>
                <a:spcPct val="100000"/>
              </a:lnSpc>
              <a:spcBef>
                <a:spcPts val="1000"/>
              </a:spcBef>
              <a:spcAft>
                <a:spcPts val="0"/>
              </a:spcAft>
              <a:buClr>
                <a:schemeClr val="dk1"/>
              </a:buClr>
              <a:buSzPts val="2900"/>
              <a:buChar char="●"/>
            </a:pPr>
            <a:r>
              <a:rPr lang="en-US" sz="1800" dirty="0"/>
              <a:t>PCA doesn’t work well for the linear logistic regression model.</a:t>
            </a:r>
            <a:endParaRPr sz="1800" dirty="0"/>
          </a:p>
          <a:p>
            <a:pPr marL="228600" lvl="0" indent="-248284" algn="l" rtl="0">
              <a:lnSpc>
                <a:spcPct val="100000"/>
              </a:lnSpc>
              <a:spcBef>
                <a:spcPts val="1000"/>
              </a:spcBef>
              <a:spcAft>
                <a:spcPts val="0"/>
              </a:spcAft>
              <a:buClr>
                <a:schemeClr val="dk1"/>
              </a:buClr>
              <a:buSzPts val="2900"/>
              <a:buChar char="●"/>
            </a:pPr>
            <a:r>
              <a:rPr lang="en-US" sz="1800" dirty="0"/>
              <a:t>It costs  too high (memory error) for polynomial logistic regression model, will try this using Neural Network (I tried SVM, but still too slow).</a:t>
            </a:r>
            <a:endParaRPr sz="1800" dirty="0"/>
          </a:p>
          <a:p>
            <a:pPr marL="228600" lvl="0" indent="-248284" algn="l" rtl="0">
              <a:lnSpc>
                <a:spcPct val="100000"/>
              </a:lnSpc>
              <a:spcBef>
                <a:spcPts val="1000"/>
              </a:spcBef>
              <a:spcAft>
                <a:spcPts val="0"/>
              </a:spcAft>
              <a:buClr>
                <a:schemeClr val="dk1"/>
              </a:buClr>
              <a:buSzPts val="2900"/>
              <a:buChar char="●"/>
            </a:pPr>
            <a:r>
              <a:rPr lang="en-US" sz="1800" dirty="0"/>
              <a:t>PCA doesn't work for NB, as the Naive Bayes classifier needs discrete-valued features, but the PCA breaks this property of the features. </a:t>
            </a:r>
            <a:endParaRPr sz="1800" dirty="0"/>
          </a:p>
          <a:p>
            <a:pPr marL="228600" lvl="0" indent="-64135" algn="l" rtl="0">
              <a:lnSpc>
                <a:spcPct val="70000"/>
              </a:lnSpc>
              <a:spcBef>
                <a:spcPts val="1000"/>
              </a:spcBef>
              <a:spcAft>
                <a:spcPts val="1600"/>
              </a:spcAft>
              <a:buClr>
                <a:schemeClr val="dk1"/>
              </a:buClr>
              <a:buSzPts val="2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400"/>
              <a:t>Steps Involved In Classifying Setimental Analysis </a:t>
            </a:r>
            <a:endParaRPr sz="3400"/>
          </a:p>
        </p:txBody>
      </p:sp>
      <p:sp>
        <p:nvSpPr>
          <p:cNvPr id="111" name="Google Shape;111;p16"/>
          <p:cNvSpPr txBox="1">
            <a:spLocks noGrp="1"/>
          </p:cNvSpPr>
          <p:nvPr>
            <p:ph type="body" idx="1"/>
          </p:nvPr>
        </p:nvSpPr>
        <p:spPr>
          <a:xfrm>
            <a:off x="611075" y="1854025"/>
            <a:ext cx="10515600" cy="4351200"/>
          </a:xfrm>
          <a:prstGeom prst="rect">
            <a:avLst/>
          </a:prstGeom>
        </p:spPr>
        <p:txBody>
          <a:bodyPr spcFirstLastPara="1" wrap="square" lIns="91425" tIns="45700" rIns="91425" bIns="45700" anchor="t" anchorCtr="0">
            <a:normAutofit/>
          </a:bodyPr>
          <a:lstStyle/>
          <a:p>
            <a:pPr marL="457200" lvl="0" indent="-387350" algn="l" rtl="0">
              <a:spcBef>
                <a:spcPts val="1000"/>
              </a:spcBef>
              <a:spcAft>
                <a:spcPts val="0"/>
              </a:spcAft>
              <a:buSzPts val="2500"/>
              <a:buChar char="●"/>
            </a:pPr>
            <a:r>
              <a:rPr lang="en-US" sz="2400" dirty="0"/>
              <a:t>Dataset Observation</a:t>
            </a:r>
            <a:endParaRPr sz="2400" dirty="0"/>
          </a:p>
          <a:p>
            <a:pPr marL="457200" lvl="0" indent="-387350" algn="l" rtl="0">
              <a:spcBef>
                <a:spcPts val="0"/>
              </a:spcBef>
              <a:spcAft>
                <a:spcPts val="0"/>
              </a:spcAft>
              <a:buSzPts val="2500"/>
              <a:buChar char="●"/>
            </a:pPr>
            <a:r>
              <a:rPr lang="en-US" sz="2400" dirty="0"/>
              <a:t>Data Cleaning</a:t>
            </a:r>
            <a:endParaRPr sz="2400" dirty="0"/>
          </a:p>
          <a:p>
            <a:pPr marL="457200" lvl="0" indent="-387350" algn="l" rtl="0">
              <a:spcBef>
                <a:spcPts val="0"/>
              </a:spcBef>
              <a:spcAft>
                <a:spcPts val="0"/>
              </a:spcAft>
              <a:buSzPts val="2500"/>
              <a:buChar char="●"/>
            </a:pPr>
            <a:r>
              <a:rPr lang="en-US" sz="2400" dirty="0"/>
              <a:t>Exploratory Analysis</a:t>
            </a:r>
            <a:endParaRPr sz="2400" dirty="0"/>
          </a:p>
          <a:p>
            <a:pPr marL="457200" lvl="0" indent="-387350" algn="l" rtl="0">
              <a:spcBef>
                <a:spcPts val="0"/>
              </a:spcBef>
              <a:spcAft>
                <a:spcPts val="0"/>
              </a:spcAft>
              <a:buSzPts val="2500"/>
              <a:buChar char="●"/>
            </a:pPr>
            <a:r>
              <a:rPr lang="en-US" sz="2400" dirty="0"/>
              <a:t>Data Preprocessing</a:t>
            </a:r>
            <a:endParaRPr sz="2400" dirty="0"/>
          </a:p>
          <a:p>
            <a:pPr marL="457200" lvl="0" indent="-387350" algn="l" rtl="0">
              <a:spcBef>
                <a:spcPts val="0"/>
              </a:spcBef>
              <a:spcAft>
                <a:spcPts val="0"/>
              </a:spcAft>
              <a:buSzPts val="2500"/>
              <a:buChar char="●"/>
            </a:pPr>
            <a:r>
              <a:rPr lang="en-US" sz="2400" dirty="0"/>
              <a:t>Classifying tweets to negative and positive words using various Machine Learning algorithms.</a:t>
            </a:r>
            <a:endParaRPr sz="2500" dirty="0"/>
          </a:p>
          <a:p>
            <a:pPr marL="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3"/>
          <p:cNvSpPr txBox="1">
            <a:spLocks noGrp="1"/>
          </p:cNvSpPr>
          <p:nvPr>
            <p:ph type="title"/>
          </p:nvPr>
        </p:nvSpPr>
        <p:spPr>
          <a:xfrm>
            <a:off x="168475" y="2713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Neural Network without PCA</a:t>
            </a:r>
            <a:endParaRPr/>
          </a:p>
        </p:txBody>
      </p:sp>
      <p:sp>
        <p:nvSpPr>
          <p:cNvPr id="328" name="Google Shape;328;p43"/>
          <p:cNvSpPr txBox="1">
            <a:spLocks noGrp="1"/>
          </p:cNvSpPr>
          <p:nvPr>
            <p:ph type="body" idx="1"/>
          </p:nvPr>
        </p:nvSpPr>
        <p:spPr>
          <a:xfrm>
            <a:off x="-2" y="1532600"/>
            <a:ext cx="6163200" cy="4867800"/>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en-US" sz="2400"/>
              <a:t>CV Three layers of 128, 128, 64 without PCA:</a:t>
            </a:r>
            <a:endParaRPr sz="2400"/>
          </a:p>
          <a:p>
            <a:pPr marL="0" lvl="0" indent="0" algn="l" rtl="0">
              <a:lnSpc>
                <a:spcPct val="90000"/>
              </a:lnSpc>
              <a:spcBef>
                <a:spcPts val="1000"/>
              </a:spcBef>
              <a:spcAft>
                <a:spcPts val="1600"/>
              </a:spcAft>
              <a:buNone/>
            </a:pPr>
            <a:endParaRPr/>
          </a:p>
        </p:txBody>
      </p:sp>
      <p:pic>
        <p:nvPicPr>
          <p:cNvPr id="329" name="Google Shape;329;p43"/>
          <p:cNvPicPr preferRelativeResize="0"/>
          <p:nvPr/>
        </p:nvPicPr>
        <p:blipFill>
          <a:blip r:embed="rId3">
            <a:alphaModFix/>
          </a:blip>
          <a:stretch>
            <a:fillRect/>
          </a:stretch>
        </p:blipFill>
        <p:spPr>
          <a:xfrm>
            <a:off x="400100" y="2363550"/>
            <a:ext cx="5679100" cy="3745275"/>
          </a:xfrm>
          <a:prstGeom prst="rect">
            <a:avLst/>
          </a:prstGeom>
          <a:noFill/>
          <a:ln>
            <a:noFill/>
          </a:ln>
        </p:spPr>
      </p:pic>
      <p:sp>
        <p:nvSpPr>
          <p:cNvPr id="330" name="Google Shape;330;p43"/>
          <p:cNvSpPr txBox="1">
            <a:spLocks noGrp="1"/>
          </p:cNvSpPr>
          <p:nvPr>
            <p:ph type="body" idx="1"/>
          </p:nvPr>
        </p:nvSpPr>
        <p:spPr>
          <a:xfrm>
            <a:off x="6163198" y="1532600"/>
            <a:ext cx="6163200" cy="4867800"/>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en-US" sz="2400"/>
              <a:t>TF-IDF Three layers of 128, 128, 64 without PCA:</a:t>
            </a:r>
            <a:endParaRPr sz="2400"/>
          </a:p>
          <a:p>
            <a:pPr marL="0" lvl="0" indent="0" algn="l" rtl="0">
              <a:lnSpc>
                <a:spcPct val="90000"/>
              </a:lnSpc>
              <a:spcBef>
                <a:spcPts val="1000"/>
              </a:spcBef>
              <a:spcAft>
                <a:spcPts val="1600"/>
              </a:spcAft>
              <a:buNone/>
            </a:pPr>
            <a:endParaRPr/>
          </a:p>
        </p:txBody>
      </p:sp>
      <p:pic>
        <p:nvPicPr>
          <p:cNvPr id="331" name="Google Shape;331;p43"/>
          <p:cNvPicPr preferRelativeResize="0"/>
          <p:nvPr/>
        </p:nvPicPr>
        <p:blipFill>
          <a:blip r:embed="rId4">
            <a:alphaModFix/>
          </a:blip>
          <a:stretch>
            <a:fillRect/>
          </a:stretch>
        </p:blipFill>
        <p:spPr>
          <a:xfrm>
            <a:off x="6316224" y="2240033"/>
            <a:ext cx="5857150" cy="399231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4"/>
          <p:cNvSpPr txBox="1">
            <a:spLocks noGrp="1"/>
          </p:cNvSpPr>
          <p:nvPr>
            <p:ph type="title"/>
          </p:nvPr>
        </p:nvSpPr>
        <p:spPr>
          <a:xfrm>
            <a:off x="248850" y="2579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t>Neural Network without PCA</a:t>
            </a:r>
            <a:endParaRPr/>
          </a:p>
        </p:txBody>
      </p:sp>
      <p:pic>
        <p:nvPicPr>
          <p:cNvPr id="338" name="Google Shape;338;p44"/>
          <p:cNvPicPr preferRelativeResize="0"/>
          <p:nvPr/>
        </p:nvPicPr>
        <p:blipFill>
          <a:blip r:embed="rId3">
            <a:alphaModFix/>
          </a:blip>
          <a:stretch>
            <a:fillRect/>
          </a:stretch>
        </p:blipFill>
        <p:spPr>
          <a:xfrm>
            <a:off x="248850" y="2140650"/>
            <a:ext cx="5521024" cy="4229100"/>
          </a:xfrm>
          <a:prstGeom prst="rect">
            <a:avLst/>
          </a:prstGeom>
          <a:noFill/>
          <a:ln>
            <a:noFill/>
          </a:ln>
        </p:spPr>
      </p:pic>
      <p:sp>
        <p:nvSpPr>
          <p:cNvPr id="339" name="Google Shape;339;p44"/>
          <p:cNvSpPr txBox="1"/>
          <p:nvPr/>
        </p:nvSpPr>
        <p:spPr>
          <a:xfrm>
            <a:off x="0" y="1386600"/>
            <a:ext cx="5904000" cy="84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a:solidFill>
                  <a:schemeClr val="accent1"/>
                </a:solidFill>
                <a:latin typeface="Calibri"/>
                <a:ea typeface="Calibri"/>
                <a:cs typeface="Calibri"/>
                <a:sym typeface="Calibri"/>
              </a:rPr>
              <a:t>CV Four layers of 128, 128, 64, 32 without PCA:</a:t>
            </a:r>
            <a:endParaRPr sz="2400">
              <a:solidFill>
                <a:schemeClr val="accent1"/>
              </a:solidFill>
              <a:latin typeface="Calibri"/>
              <a:ea typeface="Calibri"/>
              <a:cs typeface="Calibri"/>
              <a:sym typeface="Calibri"/>
            </a:endParaRPr>
          </a:p>
        </p:txBody>
      </p:sp>
      <p:sp>
        <p:nvSpPr>
          <p:cNvPr id="340" name="Google Shape;340;p44"/>
          <p:cNvSpPr txBox="1"/>
          <p:nvPr/>
        </p:nvSpPr>
        <p:spPr>
          <a:xfrm>
            <a:off x="6495475" y="1386600"/>
            <a:ext cx="5437800" cy="84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a:solidFill>
                  <a:schemeClr val="accent1"/>
                </a:solidFill>
                <a:latin typeface="Calibri"/>
                <a:ea typeface="Calibri"/>
                <a:cs typeface="Calibri"/>
                <a:sym typeface="Calibri"/>
              </a:rPr>
              <a:t>TF-IDF Four layers of 128, 128, 64, 32 without PCA:</a:t>
            </a:r>
            <a:endParaRPr sz="2400">
              <a:solidFill>
                <a:schemeClr val="accent1"/>
              </a:solidFill>
              <a:latin typeface="Calibri"/>
              <a:ea typeface="Calibri"/>
              <a:cs typeface="Calibri"/>
              <a:sym typeface="Calibri"/>
            </a:endParaRPr>
          </a:p>
        </p:txBody>
      </p:sp>
      <p:pic>
        <p:nvPicPr>
          <p:cNvPr id="341" name="Google Shape;341;p44"/>
          <p:cNvPicPr preferRelativeResize="0"/>
          <p:nvPr/>
        </p:nvPicPr>
        <p:blipFill>
          <a:blip r:embed="rId4">
            <a:alphaModFix/>
          </a:blip>
          <a:stretch>
            <a:fillRect/>
          </a:stretch>
        </p:blipFill>
        <p:spPr>
          <a:xfrm>
            <a:off x="6175700" y="2459250"/>
            <a:ext cx="5757575" cy="3910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5"/>
          <p:cNvSpPr txBox="1">
            <a:spLocks noGrp="1"/>
          </p:cNvSpPr>
          <p:nvPr>
            <p:ph type="title"/>
          </p:nvPr>
        </p:nvSpPr>
        <p:spPr>
          <a:xfrm>
            <a:off x="829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Neural Network with PCA</a:t>
            </a:r>
            <a:endParaRPr/>
          </a:p>
          <a:p>
            <a:pPr marL="0" lvl="0" indent="0" algn="l" rtl="0">
              <a:spcBef>
                <a:spcPts val="0"/>
              </a:spcBef>
              <a:spcAft>
                <a:spcPts val="0"/>
              </a:spcAft>
              <a:buNone/>
            </a:pPr>
            <a:endParaRPr/>
          </a:p>
        </p:txBody>
      </p:sp>
      <p:sp>
        <p:nvSpPr>
          <p:cNvPr id="348" name="Google Shape;348;p45"/>
          <p:cNvSpPr txBox="1">
            <a:spLocks noGrp="1"/>
          </p:cNvSpPr>
          <p:nvPr>
            <p:ph type="body" idx="1"/>
          </p:nvPr>
        </p:nvSpPr>
        <p:spPr>
          <a:xfrm>
            <a:off x="162325" y="3186475"/>
            <a:ext cx="63267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2400">
                <a:latin typeface="Arial"/>
                <a:ea typeface="Arial"/>
                <a:cs typeface="Arial"/>
                <a:sym typeface="Arial"/>
              </a:rPr>
              <a:t>CV Three layers of 128, 128, 64 with PCA: The accuracy score is = 0.7037</a:t>
            </a:r>
            <a:endParaRPr sz="2400">
              <a:latin typeface="Arial"/>
              <a:ea typeface="Arial"/>
              <a:cs typeface="Arial"/>
              <a:sym typeface="Arial"/>
            </a:endParaRPr>
          </a:p>
          <a:p>
            <a:pPr marL="0" lvl="0" indent="0" algn="l" rtl="0">
              <a:spcBef>
                <a:spcPts val="1600"/>
              </a:spcBef>
              <a:spcAft>
                <a:spcPts val="0"/>
              </a:spcAft>
              <a:buNone/>
            </a:pPr>
            <a:endParaRPr sz="1400">
              <a:solidFill>
                <a:srgbClr val="000000"/>
              </a:solidFill>
              <a:latin typeface="Arial"/>
              <a:ea typeface="Arial"/>
              <a:cs typeface="Arial"/>
              <a:sym typeface="Arial"/>
            </a:endParaRPr>
          </a:p>
          <a:p>
            <a:pPr marL="0" lvl="0" indent="0" algn="l" rtl="0">
              <a:spcBef>
                <a:spcPts val="1600"/>
              </a:spcBef>
              <a:spcAft>
                <a:spcPts val="1600"/>
              </a:spcAft>
              <a:buNone/>
            </a:pPr>
            <a:endParaRPr/>
          </a:p>
        </p:txBody>
      </p:sp>
      <p:sp>
        <p:nvSpPr>
          <p:cNvPr id="349" name="Google Shape;349;p45"/>
          <p:cNvSpPr txBox="1">
            <a:spLocks noGrp="1"/>
          </p:cNvSpPr>
          <p:nvPr>
            <p:ph type="body" idx="1"/>
          </p:nvPr>
        </p:nvSpPr>
        <p:spPr>
          <a:xfrm>
            <a:off x="6489075" y="452350"/>
            <a:ext cx="54759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2400">
                <a:latin typeface="Arial"/>
                <a:ea typeface="Arial"/>
                <a:cs typeface="Arial"/>
                <a:sym typeface="Arial"/>
              </a:rPr>
              <a:t>TF-IDF Three layers of 128, 128, 64 with PCA: The accuracy score is = 0.7234</a:t>
            </a:r>
            <a:endParaRPr sz="1400">
              <a:latin typeface="Arial"/>
              <a:ea typeface="Arial"/>
              <a:cs typeface="Arial"/>
              <a:sym typeface="Arial"/>
            </a:endParaRPr>
          </a:p>
          <a:p>
            <a:pPr marL="0" lvl="0" indent="0" algn="l" rtl="0">
              <a:spcBef>
                <a:spcPts val="1600"/>
              </a:spcBef>
              <a:spcAft>
                <a:spcPts val="1600"/>
              </a:spcAft>
              <a:buNone/>
            </a:pPr>
            <a:endParaRPr/>
          </a:p>
        </p:txBody>
      </p:sp>
      <p:pic>
        <p:nvPicPr>
          <p:cNvPr id="350" name="Google Shape;350;p45"/>
          <p:cNvPicPr preferRelativeResize="0"/>
          <p:nvPr/>
        </p:nvPicPr>
        <p:blipFill>
          <a:blip r:embed="rId3">
            <a:alphaModFix/>
          </a:blip>
          <a:stretch>
            <a:fillRect/>
          </a:stretch>
        </p:blipFill>
        <p:spPr>
          <a:xfrm>
            <a:off x="5879925" y="1875975"/>
            <a:ext cx="6249975" cy="2772800"/>
          </a:xfrm>
          <a:prstGeom prst="rect">
            <a:avLst/>
          </a:prstGeom>
          <a:noFill/>
          <a:ln>
            <a:noFill/>
          </a:ln>
        </p:spPr>
      </p:pic>
      <p:pic>
        <p:nvPicPr>
          <p:cNvPr id="351" name="Google Shape;351;p45"/>
          <p:cNvPicPr preferRelativeResize="0"/>
          <p:nvPr/>
        </p:nvPicPr>
        <p:blipFill>
          <a:blip r:embed="rId4">
            <a:alphaModFix/>
          </a:blip>
          <a:stretch>
            <a:fillRect/>
          </a:stretch>
        </p:blipFill>
        <p:spPr>
          <a:xfrm>
            <a:off x="254500" y="3975675"/>
            <a:ext cx="6315840" cy="2772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6"/>
          <p:cNvSpPr txBox="1">
            <a:spLocks noGrp="1"/>
          </p:cNvSpPr>
          <p:nvPr>
            <p:ph type="title"/>
          </p:nvPr>
        </p:nvSpPr>
        <p:spPr>
          <a:xfrm>
            <a:off x="829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t>Neural Network with PCA</a:t>
            </a:r>
            <a:endParaRPr/>
          </a:p>
          <a:p>
            <a:pPr marL="0" lvl="0" indent="0" algn="l" rtl="0">
              <a:spcBef>
                <a:spcPts val="0"/>
              </a:spcBef>
              <a:spcAft>
                <a:spcPts val="0"/>
              </a:spcAft>
              <a:buNone/>
            </a:pPr>
            <a:endParaRPr/>
          </a:p>
        </p:txBody>
      </p:sp>
      <p:sp>
        <p:nvSpPr>
          <p:cNvPr id="358" name="Google Shape;358;p46"/>
          <p:cNvSpPr txBox="1">
            <a:spLocks noGrp="1"/>
          </p:cNvSpPr>
          <p:nvPr>
            <p:ph type="body" idx="1"/>
          </p:nvPr>
        </p:nvSpPr>
        <p:spPr>
          <a:xfrm>
            <a:off x="162325" y="2960200"/>
            <a:ext cx="5730300" cy="457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2400">
                <a:latin typeface="Arial"/>
                <a:ea typeface="Arial"/>
                <a:cs typeface="Arial"/>
                <a:sym typeface="Arial"/>
              </a:rPr>
              <a:t>CV Four layers of 128, 128, 64, 32 with PCA: The accuracy score is = 0.6970</a:t>
            </a:r>
            <a:endParaRPr sz="2400">
              <a:latin typeface="Arial"/>
              <a:ea typeface="Arial"/>
              <a:cs typeface="Arial"/>
              <a:sym typeface="Arial"/>
            </a:endParaRPr>
          </a:p>
          <a:p>
            <a:pPr marL="0" lvl="0" indent="0" algn="l" rtl="0">
              <a:spcBef>
                <a:spcPts val="1600"/>
              </a:spcBef>
              <a:spcAft>
                <a:spcPts val="0"/>
              </a:spcAft>
              <a:buNone/>
            </a:pPr>
            <a:endParaRPr sz="1400">
              <a:solidFill>
                <a:srgbClr val="000000"/>
              </a:solidFill>
              <a:latin typeface="Arial"/>
              <a:ea typeface="Arial"/>
              <a:cs typeface="Arial"/>
              <a:sym typeface="Arial"/>
            </a:endParaRPr>
          </a:p>
          <a:p>
            <a:pPr marL="0" lvl="0" indent="0" algn="l" rtl="0">
              <a:spcBef>
                <a:spcPts val="1600"/>
              </a:spcBef>
              <a:spcAft>
                <a:spcPts val="1600"/>
              </a:spcAft>
              <a:buNone/>
            </a:pPr>
            <a:endParaRPr/>
          </a:p>
        </p:txBody>
      </p:sp>
      <p:sp>
        <p:nvSpPr>
          <p:cNvPr id="359" name="Google Shape;359;p46"/>
          <p:cNvSpPr txBox="1">
            <a:spLocks noGrp="1"/>
          </p:cNvSpPr>
          <p:nvPr>
            <p:ph type="body" idx="1"/>
          </p:nvPr>
        </p:nvSpPr>
        <p:spPr>
          <a:xfrm>
            <a:off x="6489075" y="452350"/>
            <a:ext cx="5475900" cy="4351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2400">
                <a:latin typeface="Arial"/>
                <a:ea typeface="Arial"/>
                <a:cs typeface="Arial"/>
                <a:sym typeface="Arial"/>
              </a:rPr>
              <a:t>TF-IDF Four layers of 128, 128, 64, 32 with PCA: The accuracy score is =0.7260</a:t>
            </a:r>
            <a:endParaRPr sz="1400">
              <a:latin typeface="Arial"/>
              <a:ea typeface="Arial"/>
              <a:cs typeface="Arial"/>
              <a:sym typeface="Arial"/>
            </a:endParaRPr>
          </a:p>
          <a:p>
            <a:pPr marL="0" lvl="0" indent="0" algn="l" rtl="0">
              <a:spcBef>
                <a:spcPts val="1600"/>
              </a:spcBef>
              <a:spcAft>
                <a:spcPts val="1600"/>
              </a:spcAft>
              <a:buNone/>
            </a:pPr>
            <a:endParaRPr/>
          </a:p>
        </p:txBody>
      </p:sp>
      <p:pic>
        <p:nvPicPr>
          <p:cNvPr id="360" name="Google Shape;360;p46"/>
          <p:cNvPicPr preferRelativeResize="0"/>
          <p:nvPr/>
        </p:nvPicPr>
        <p:blipFill>
          <a:blip r:embed="rId3">
            <a:alphaModFix/>
          </a:blip>
          <a:stretch>
            <a:fillRect/>
          </a:stretch>
        </p:blipFill>
        <p:spPr>
          <a:xfrm>
            <a:off x="6361937" y="1861800"/>
            <a:ext cx="5730175" cy="2941750"/>
          </a:xfrm>
          <a:prstGeom prst="rect">
            <a:avLst/>
          </a:prstGeom>
          <a:noFill/>
          <a:ln>
            <a:noFill/>
          </a:ln>
        </p:spPr>
      </p:pic>
      <p:pic>
        <p:nvPicPr>
          <p:cNvPr id="361" name="Google Shape;361;p46"/>
          <p:cNvPicPr preferRelativeResize="0"/>
          <p:nvPr/>
        </p:nvPicPr>
        <p:blipFill>
          <a:blip r:embed="rId4">
            <a:alphaModFix/>
          </a:blip>
          <a:stretch>
            <a:fillRect/>
          </a:stretch>
        </p:blipFill>
        <p:spPr>
          <a:xfrm>
            <a:off x="82900" y="3916250"/>
            <a:ext cx="6136276" cy="2941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Conclusion  </a:t>
            </a:r>
            <a:endParaRPr b="1"/>
          </a:p>
        </p:txBody>
      </p:sp>
      <p:sp>
        <p:nvSpPr>
          <p:cNvPr id="368" name="Google Shape;368;p4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55000" lnSpcReduction="20000"/>
          </a:bodyPr>
          <a:lstStyle/>
          <a:p>
            <a:pPr marL="457200" lvl="0" indent="-357822" algn="l" rtl="0">
              <a:lnSpc>
                <a:spcPct val="150000"/>
              </a:lnSpc>
              <a:spcBef>
                <a:spcPts val="1000"/>
              </a:spcBef>
              <a:spcAft>
                <a:spcPts val="0"/>
              </a:spcAft>
              <a:buSzPct val="100000"/>
              <a:buChar char="●"/>
            </a:pPr>
            <a:r>
              <a:rPr lang="en-US" sz="3700" dirty="0"/>
              <a:t>The best model is L1 lasso regularization with SAGA optimization method before PCA using TF-IDF feature extraction model, the accuracy rate is 77.85%, when c =1, followed by L2 SAG PCA using TF-</a:t>
            </a:r>
            <a:r>
              <a:rPr lang="en-US" sz="3700" dirty="0" err="1"/>
              <a:t>idf</a:t>
            </a:r>
            <a:r>
              <a:rPr lang="en-US" sz="3700" dirty="0"/>
              <a:t>, accuracy is 77.81% when c= 1. This is an improvement to our baseline Bernoulli NB model which is 76.67%.</a:t>
            </a:r>
            <a:endParaRPr sz="3700" dirty="0"/>
          </a:p>
          <a:p>
            <a:pPr marL="457200" lvl="0" indent="-357822" algn="l" rtl="0">
              <a:lnSpc>
                <a:spcPct val="150000"/>
              </a:lnSpc>
              <a:spcBef>
                <a:spcPts val="0"/>
              </a:spcBef>
              <a:spcAft>
                <a:spcPts val="0"/>
              </a:spcAft>
              <a:buSzPct val="100000"/>
              <a:buChar char="●"/>
            </a:pPr>
            <a:r>
              <a:rPr lang="en-US" sz="3700" dirty="0"/>
              <a:t>TF-IDF feature extraction performed better than CV feature extraction to most of the models I have applied.</a:t>
            </a:r>
            <a:endParaRPr sz="3700" dirty="0"/>
          </a:p>
          <a:p>
            <a:pPr marL="457200" lvl="0" indent="-357822" algn="l" rtl="0">
              <a:lnSpc>
                <a:spcPct val="150000"/>
              </a:lnSpc>
              <a:spcBef>
                <a:spcPts val="0"/>
              </a:spcBef>
              <a:spcAft>
                <a:spcPts val="0"/>
              </a:spcAft>
              <a:buSzPct val="100000"/>
              <a:buChar char="●"/>
            </a:pPr>
            <a:r>
              <a:rPr lang="en-US" sz="3700" dirty="0"/>
              <a:t>PCA does not work well to this project.</a:t>
            </a:r>
            <a:endParaRPr sz="3700" dirty="0"/>
          </a:p>
          <a:p>
            <a:pPr marL="457200" lvl="0" indent="-357822" algn="l" rtl="0">
              <a:lnSpc>
                <a:spcPct val="150000"/>
              </a:lnSpc>
              <a:spcBef>
                <a:spcPts val="0"/>
              </a:spcBef>
              <a:spcAft>
                <a:spcPts val="0"/>
              </a:spcAft>
              <a:buSzPct val="100000"/>
              <a:buChar char="●"/>
            </a:pPr>
            <a:r>
              <a:rPr lang="en-US" sz="3700" dirty="0"/>
              <a:t>KNN does not work well to this project.</a:t>
            </a:r>
            <a:endParaRPr sz="3700" dirty="0"/>
          </a:p>
          <a:p>
            <a:pPr lvl="0" indent="-357822">
              <a:lnSpc>
                <a:spcPct val="150000"/>
              </a:lnSpc>
              <a:spcBef>
                <a:spcPts val="0"/>
              </a:spcBef>
              <a:buSzPct val="100000"/>
            </a:pPr>
            <a:r>
              <a:rPr lang="en-US" sz="3700" dirty="0"/>
              <a:t>I can try to increase feature size to improve </a:t>
            </a:r>
            <a:r>
              <a:rPr lang="en-US" sz="3700"/>
              <a:t>the performance.</a:t>
            </a:r>
            <a:endParaRPr sz="3700"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txBox="1">
            <a:spLocks noGrp="1"/>
          </p:cNvSpPr>
          <p:nvPr>
            <p:ph type="title"/>
          </p:nvPr>
        </p:nvSpPr>
        <p:spPr>
          <a:xfrm>
            <a:off x="838200" y="365125"/>
            <a:ext cx="10515600" cy="5661900"/>
          </a:xfrm>
          <a:prstGeom prst="rect">
            <a:avLst/>
          </a:prstGeom>
        </p:spPr>
        <p:txBody>
          <a:bodyPr spcFirstLastPara="1" wrap="square" lIns="91425" tIns="45700" rIns="91425" bIns="45700" anchor="ctr" anchorCtr="0">
            <a:normAutofit/>
          </a:bodyPr>
          <a:lstStyle/>
          <a:p>
            <a:pPr marL="0" lvl="0" indent="0" algn="ctr" rtl="0">
              <a:spcBef>
                <a:spcPts val="1000"/>
              </a:spcBef>
              <a:spcAft>
                <a:spcPts val="0"/>
              </a:spcAft>
              <a:buClr>
                <a:schemeClr val="dk1"/>
              </a:buClr>
              <a:buSzPts val="1100"/>
              <a:buFont typeface="Arial"/>
              <a:buNone/>
            </a:pPr>
            <a:r>
              <a:rPr lang="en-US" sz="6400" b="1"/>
              <a:t>Thank you!</a:t>
            </a:r>
            <a:endParaRPr sz="73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342901" y="365125"/>
            <a:ext cx="11419608" cy="76840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a:t>
            </a:r>
            <a:r>
              <a:rPr lang="en-US" b="1"/>
              <a:t>ata </a:t>
            </a:r>
            <a:r>
              <a:rPr lang="en-US"/>
              <a:t>Observations </a:t>
            </a:r>
            <a:endParaRPr/>
          </a:p>
        </p:txBody>
      </p:sp>
      <p:pic>
        <p:nvPicPr>
          <p:cNvPr id="117" name="Google Shape;117;p17"/>
          <p:cNvPicPr preferRelativeResize="0">
            <a:picLocks noGrp="1"/>
          </p:cNvPicPr>
          <p:nvPr>
            <p:ph type="body" idx="1"/>
          </p:nvPr>
        </p:nvPicPr>
        <p:blipFill rotWithShape="1">
          <a:blip r:embed="rId3">
            <a:alphaModFix/>
          </a:blip>
          <a:srcRect/>
          <a:stretch/>
        </p:blipFill>
        <p:spPr>
          <a:xfrm>
            <a:off x="7351844" y="1381593"/>
            <a:ext cx="3327000" cy="2955300"/>
          </a:xfrm>
          <a:prstGeom prst="rect">
            <a:avLst/>
          </a:prstGeom>
          <a:noFill/>
          <a:ln>
            <a:noFill/>
          </a:ln>
        </p:spPr>
      </p:pic>
      <p:pic>
        <p:nvPicPr>
          <p:cNvPr id="118" name="Google Shape;118;p17"/>
          <p:cNvPicPr preferRelativeResize="0"/>
          <p:nvPr/>
        </p:nvPicPr>
        <p:blipFill rotWithShape="1">
          <a:blip r:embed="rId4">
            <a:alphaModFix/>
          </a:blip>
          <a:srcRect/>
          <a:stretch/>
        </p:blipFill>
        <p:spPr>
          <a:xfrm>
            <a:off x="593500" y="1209725"/>
            <a:ext cx="5239926" cy="3653749"/>
          </a:xfrm>
          <a:prstGeom prst="rect">
            <a:avLst/>
          </a:prstGeom>
          <a:noFill/>
          <a:ln>
            <a:noFill/>
          </a:ln>
        </p:spPr>
      </p:pic>
      <p:sp>
        <p:nvSpPr>
          <p:cNvPr id="119" name="Google Shape;119;p17"/>
          <p:cNvSpPr txBox="1"/>
          <p:nvPr/>
        </p:nvSpPr>
        <p:spPr>
          <a:xfrm>
            <a:off x="7802202" y="978850"/>
            <a:ext cx="2876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accent1"/>
                </a:solidFill>
                <a:latin typeface="Calibri"/>
                <a:ea typeface="Calibri"/>
                <a:cs typeface="Calibri"/>
                <a:sym typeface="Calibri"/>
              </a:rPr>
              <a:t>Box plot of </a:t>
            </a:r>
            <a:r>
              <a:rPr lang="en-US" sz="1800" dirty="0">
                <a:solidFill>
                  <a:schemeClr val="accent1"/>
                </a:solidFill>
                <a:latin typeface="Calibri"/>
                <a:ea typeface="Calibri"/>
                <a:cs typeface="Calibri"/>
                <a:sym typeface="Calibri"/>
              </a:rPr>
              <a:t>tweets  </a:t>
            </a:r>
            <a:r>
              <a:rPr lang="en-US" sz="1800" b="0" i="0" u="none" strike="noStrike" cap="none" dirty="0">
                <a:solidFill>
                  <a:schemeClr val="accent1"/>
                </a:solidFill>
                <a:latin typeface="Calibri"/>
                <a:ea typeface="Calibri"/>
                <a:cs typeface="Calibri"/>
                <a:sym typeface="Calibri"/>
              </a:rPr>
              <a:t>length</a:t>
            </a:r>
            <a:endParaRPr dirty="0">
              <a:solidFill>
                <a:schemeClr val="accent1"/>
              </a:solidFill>
            </a:endParaRPr>
          </a:p>
        </p:txBody>
      </p:sp>
      <p:pic>
        <p:nvPicPr>
          <p:cNvPr id="120" name="Google Shape;120;p17"/>
          <p:cNvPicPr preferRelativeResize="0"/>
          <p:nvPr/>
        </p:nvPicPr>
        <p:blipFill rotWithShape="1">
          <a:blip r:embed="rId5">
            <a:alphaModFix/>
          </a:blip>
          <a:srcRect/>
          <a:stretch/>
        </p:blipFill>
        <p:spPr>
          <a:xfrm>
            <a:off x="4883962" y="4584808"/>
            <a:ext cx="6546108" cy="2066925"/>
          </a:xfrm>
          <a:prstGeom prst="rect">
            <a:avLst/>
          </a:prstGeom>
          <a:noFill/>
          <a:ln>
            <a:noFill/>
          </a:ln>
        </p:spPr>
      </p:pic>
      <p:sp>
        <p:nvSpPr>
          <p:cNvPr id="121" name="Google Shape;121;p17"/>
          <p:cNvSpPr txBox="1"/>
          <p:nvPr/>
        </p:nvSpPr>
        <p:spPr>
          <a:xfrm>
            <a:off x="342900" y="5052800"/>
            <a:ext cx="37731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accent1"/>
                </a:solidFill>
                <a:latin typeface="Calibri"/>
                <a:ea typeface="Calibri"/>
                <a:cs typeface="Calibri"/>
                <a:sym typeface="Calibri"/>
              </a:rPr>
              <a:t>Since twitter has characters limitation of 140, check why there are tweets more than 140 characters:</a:t>
            </a:r>
            <a:endParaRPr sz="1600"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8"/>
          <p:cNvPicPr preferRelativeResize="0"/>
          <p:nvPr/>
        </p:nvPicPr>
        <p:blipFill rotWithShape="1">
          <a:blip r:embed="rId3">
            <a:alphaModFix/>
          </a:blip>
          <a:srcRect/>
          <a:stretch/>
        </p:blipFill>
        <p:spPr>
          <a:xfrm>
            <a:off x="2721425" y="1447475"/>
            <a:ext cx="6674501" cy="5109826"/>
          </a:xfrm>
          <a:prstGeom prst="rect">
            <a:avLst/>
          </a:prstGeom>
          <a:noFill/>
          <a:ln>
            <a:noFill/>
          </a:ln>
        </p:spPr>
      </p:pic>
      <p:sp>
        <p:nvSpPr>
          <p:cNvPr id="127" name="Google Shape;127;p18"/>
          <p:cNvSpPr txBox="1">
            <a:spLocks noGrp="1"/>
          </p:cNvSpPr>
          <p:nvPr>
            <p:ph type="title"/>
          </p:nvPr>
        </p:nvSpPr>
        <p:spPr>
          <a:xfrm>
            <a:off x="483375" y="29417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Dataset observation on word counts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293451" y="5293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Cleaning the data</a:t>
            </a:r>
            <a:endParaRPr/>
          </a:p>
        </p:txBody>
      </p:sp>
      <p:pic>
        <p:nvPicPr>
          <p:cNvPr id="133" name="Google Shape;133;p19"/>
          <p:cNvPicPr preferRelativeResize="0"/>
          <p:nvPr/>
        </p:nvPicPr>
        <p:blipFill rotWithShape="1">
          <a:blip r:embed="rId3">
            <a:alphaModFix/>
          </a:blip>
          <a:srcRect/>
          <a:stretch/>
        </p:blipFill>
        <p:spPr>
          <a:xfrm>
            <a:off x="428550" y="2243898"/>
            <a:ext cx="6340824" cy="132557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34" name="Google Shape;134;p19"/>
          <p:cNvPicPr preferRelativeResize="0"/>
          <p:nvPr/>
        </p:nvPicPr>
        <p:blipFill rotWithShape="1">
          <a:blip r:embed="rId4">
            <a:alphaModFix/>
          </a:blip>
          <a:srcRect/>
          <a:stretch/>
        </p:blipFill>
        <p:spPr>
          <a:xfrm>
            <a:off x="553083" y="4434863"/>
            <a:ext cx="8877300" cy="146685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35" name="Google Shape;135;p19"/>
          <p:cNvPicPr preferRelativeResize="0"/>
          <p:nvPr/>
        </p:nvPicPr>
        <p:blipFill rotWithShape="1">
          <a:blip r:embed="rId5">
            <a:alphaModFix/>
          </a:blip>
          <a:srcRect/>
          <a:stretch/>
        </p:blipFill>
        <p:spPr>
          <a:xfrm>
            <a:off x="492050" y="6011825"/>
            <a:ext cx="8938326" cy="52387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36" name="Google Shape;136;p19"/>
          <p:cNvSpPr txBox="1"/>
          <p:nvPr/>
        </p:nvSpPr>
        <p:spPr>
          <a:xfrm>
            <a:off x="268650" y="1135450"/>
            <a:ext cx="8175300" cy="10773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0"/>
              </a:spcBef>
              <a:spcAft>
                <a:spcPts val="0"/>
              </a:spcAft>
              <a:buClr>
                <a:schemeClr val="dk1"/>
              </a:buClr>
              <a:buSzPts val="2000"/>
              <a:buFont typeface="Lato"/>
              <a:buChar char="●"/>
            </a:pPr>
            <a:r>
              <a:rPr lang="en-US" sz="2000">
                <a:solidFill>
                  <a:schemeClr val="accent1"/>
                </a:solidFill>
                <a:latin typeface="Lato"/>
                <a:ea typeface="Lato"/>
                <a:cs typeface="Lato"/>
                <a:sym typeface="Lato"/>
              </a:rPr>
              <a:t> Filter out the empty cells!  - 199276 tweets left</a:t>
            </a:r>
            <a:endParaRPr sz="2000">
              <a:solidFill>
                <a:schemeClr val="accent1"/>
              </a:solidFill>
              <a:latin typeface="Lato"/>
              <a:ea typeface="Lato"/>
              <a:cs typeface="Lato"/>
              <a:sym typeface="Lato"/>
            </a:endParaRPr>
          </a:p>
          <a:p>
            <a:pPr marL="457200" lvl="0" indent="-355600" algn="l" rtl="0">
              <a:spcBef>
                <a:spcPts val="0"/>
              </a:spcBef>
              <a:spcAft>
                <a:spcPts val="0"/>
              </a:spcAft>
              <a:buClr>
                <a:schemeClr val="dk1"/>
              </a:buClr>
              <a:buSzPts val="2000"/>
              <a:buFont typeface="Lato"/>
              <a:buChar char="●"/>
            </a:pPr>
            <a:r>
              <a:rPr lang="en-US" sz="2000">
                <a:solidFill>
                  <a:schemeClr val="accent1"/>
                </a:solidFill>
                <a:latin typeface="Lato"/>
                <a:ea typeface="Lato"/>
                <a:cs typeface="Lato"/>
                <a:sym typeface="Lato"/>
              </a:rPr>
              <a:t>Making statement text in lower case</a:t>
            </a:r>
            <a:endParaRPr sz="2000">
              <a:solidFill>
                <a:schemeClr val="accent1"/>
              </a:solidFill>
              <a:latin typeface="Lato"/>
              <a:ea typeface="Lato"/>
              <a:cs typeface="Lato"/>
              <a:sym typeface="Lato"/>
            </a:endParaRPr>
          </a:p>
          <a:p>
            <a:pPr marL="457200" lvl="0" indent="-355600" algn="l" rtl="0">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 </a:t>
            </a:r>
            <a:r>
              <a:rPr lang="en-US" sz="2000">
                <a:solidFill>
                  <a:schemeClr val="accent1"/>
                </a:solidFill>
                <a:latin typeface="Lato"/>
                <a:ea typeface="Lato"/>
                <a:cs typeface="Lato"/>
                <a:sym typeface="Lato"/>
              </a:rPr>
              <a:t>HTML decoding for  ‘&amp;amp’ , ‘&amp;quot’ etc.‘</a:t>
            </a:r>
            <a:endParaRPr sz="2000">
              <a:solidFill>
                <a:schemeClr val="accent1"/>
              </a:solidFill>
              <a:latin typeface="Lato"/>
              <a:ea typeface="Lato"/>
              <a:cs typeface="Lato"/>
              <a:sym typeface="Lato"/>
            </a:endParaRPr>
          </a:p>
        </p:txBody>
      </p:sp>
      <p:sp>
        <p:nvSpPr>
          <p:cNvPr id="137" name="Google Shape;137;p19"/>
          <p:cNvSpPr txBox="1"/>
          <p:nvPr/>
        </p:nvSpPr>
        <p:spPr>
          <a:xfrm>
            <a:off x="368000" y="3832175"/>
            <a:ext cx="81753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Lato"/>
              <a:buChar char="●"/>
            </a:pPr>
            <a:r>
              <a:rPr lang="en-US" sz="2000">
                <a:solidFill>
                  <a:schemeClr val="accent1"/>
                </a:solidFill>
                <a:latin typeface="Lato"/>
                <a:ea typeface="Lato"/>
                <a:cs typeface="Lato"/>
                <a:sym typeface="Lato"/>
              </a:rPr>
              <a:t>Removing URL Links and ‘@’ user:</a:t>
            </a:r>
            <a:endParaRPr sz="20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Cleaning the data:</a:t>
            </a:r>
            <a:endParaRPr/>
          </a:p>
        </p:txBody>
      </p:sp>
      <p:sp>
        <p:nvSpPr>
          <p:cNvPr id="143" name="Google Shape;143;p20"/>
          <p:cNvSpPr txBox="1">
            <a:spLocks noGrp="1"/>
          </p:cNvSpPr>
          <p:nvPr>
            <p:ph type="body" idx="1"/>
          </p:nvPr>
        </p:nvSpPr>
        <p:spPr>
          <a:xfrm>
            <a:off x="740316" y="161161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Removing Encoding Errors: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Removing hashtag / numbers: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1600"/>
              </a:spcAft>
              <a:buClr>
                <a:schemeClr val="dk1"/>
              </a:buClr>
              <a:buSzPts val="2800"/>
              <a:buNone/>
            </a:pPr>
            <a:endParaRPr/>
          </a:p>
        </p:txBody>
      </p:sp>
      <p:pic>
        <p:nvPicPr>
          <p:cNvPr id="144" name="Google Shape;144;p20"/>
          <p:cNvPicPr preferRelativeResize="0"/>
          <p:nvPr/>
        </p:nvPicPr>
        <p:blipFill rotWithShape="1">
          <a:blip r:embed="rId3">
            <a:alphaModFix/>
          </a:blip>
          <a:srcRect/>
          <a:stretch/>
        </p:blipFill>
        <p:spPr>
          <a:xfrm>
            <a:off x="945375" y="2306481"/>
            <a:ext cx="8743950" cy="177165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45" name="Google Shape;145;p20"/>
          <p:cNvPicPr preferRelativeResize="0"/>
          <p:nvPr/>
        </p:nvPicPr>
        <p:blipFill rotWithShape="1">
          <a:blip r:embed="rId4">
            <a:alphaModFix/>
          </a:blip>
          <a:srcRect/>
          <a:stretch/>
        </p:blipFill>
        <p:spPr>
          <a:xfrm>
            <a:off x="838200" y="5028783"/>
            <a:ext cx="7991475" cy="110490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838200" y="365125"/>
            <a:ext cx="10515600" cy="7684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Data </a:t>
            </a:r>
            <a:r>
              <a:rPr lang="en-US"/>
              <a:t>Results After and Before Cleaning </a:t>
            </a:r>
            <a:endParaRPr/>
          </a:p>
        </p:txBody>
      </p:sp>
      <p:pic>
        <p:nvPicPr>
          <p:cNvPr id="151" name="Google Shape;151;p21"/>
          <p:cNvPicPr preferRelativeResize="0"/>
          <p:nvPr/>
        </p:nvPicPr>
        <p:blipFill rotWithShape="1">
          <a:blip r:embed="rId3">
            <a:alphaModFix/>
          </a:blip>
          <a:srcRect/>
          <a:stretch/>
        </p:blipFill>
        <p:spPr>
          <a:xfrm>
            <a:off x="383225" y="1502875"/>
            <a:ext cx="5407624" cy="4770550"/>
          </a:xfrm>
          <a:prstGeom prst="rect">
            <a:avLst/>
          </a:prstGeom>
          <a:noFill/>
          <a:ln>
            <a:noFill/>
          </a:ln>
        </p:spPr>
      </p:pic>
      <p:sp>
        <p:nvSpPr>
          <p:cNvPr id="152" name="Google Shape;152;p21"/>
          <p:cNvSpPr txBox="1"/>
          <p:nvPr/>
        </p:nvSpPr>
        <p:spPr>
          <a:xfrm>
            <a:off x="2363796" y="1096906"/>
            <a:ext cx="22470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a:ea typeface="Calibri"/>
                <a:cs typeface="Calibri"/>
                <a:sym typeface="Calibri"/>
              </a:rPr>
              <a:t>Original:</a:t>
            </a:r>
            <a:endParaRPr>
              <a:solidFill>
                <a:schemeClr val="accent1"/>
              </a:solidFill>
            </a:endParaRPr>
          </a:p>
        </p:txBody>
      </p:sp>
      <p:sp>
        <p:nvSpPr>
          <p:cNvPr id="153" name="Google Shape;153;p21"/>
          <p:cNvSpPr txBox="1"/>
          <p:nvPr/>
        </p:nvSpPr>
        <p:spPr>
          <a:xfrm>
            <a:off x="8234856" y="975125"/>
            <a:ext cx="224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a:ea typeface="Calibri"/>
                <a:cs typeface="Calibri"/>
                <a:sym typeface="Calibri"/>
              </a:rPr>
              <a:t>Format cleaning:</a:t>
            </a:r>
            <a:endParaRPr>
              <a:solidFill>
                <a:schemeClr val="accent1"/>
              </a:solidFill>
            </a:endParaRPr>
          </a:p>
        </p:txBody>
      </p:sp>
      <p:pic>
        <p:nvPicPr>
          <p:cNvPr id="154" name="Google Shape;154;p21"/>
          <p:cNvPicPr preferRelativeResize="0"/>
          <p:nvPr/>
        </p:nvPicPr>
        <p:blipFill rotWithShape="1">
          <a:blip r:embed="rId4">
            <a:alphaModFix/>
          </a:blip>
          <a:srcRect/>
          <a:stretch/>
        </p:blipFill>
        <p:spPr>
          <a:xfrm>
            <a:off x="6316000" y="1575450"/>
            <a:ext cx="5293326" cy="469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More cleaning on the words level:</a:t>
            </a:r>
            <a:endParaRPr/>
          </a:p>
        </p:txBody>
      </p:sp>
      <p:sp>
        <p:nvSpPr>
          <p:cNvPr id="160" name="Google Shape;160;p22"/>
          <p:cNvSpPr txBox="1">
            <a:spLocks noGrp="1"/>
          </p:cNvSpPr>
          <p:nvPr>
            <p:ph type="body" idx="1"/>
          </p:nvPr>
        </p:nvSpPr>
        <p:spPr>
          <a:xfrm>
            <a:off x="255958" y="1392757"/>
            <a:ext cx="10515600" cy="4879800"/>
          </a:xfrm>
          <a:prstGeom prst="rect">
            <a:avLst/>
          </a:prstGeom>
          <a:noFill/>
          <a:ln>
            <a:noFill/>
          </a:ln>
        </p:spPr>
        <p:txBody>
          <a:bodyPr spcFirstLastPara="1" wrap="square" lIns="91425" tIns="45700" rIns="91425" bIns="45700" anchor="t" anchorCtr="0">
            <a:normAutofit fontScale="70000" lnSpcReduction="20000"/>
          </a:bodyPr>
          <a:lstStyle/>
          <a:p>
            <a:pPr marL="228600" lvl="0" indent="-175132" algn="l" rtl="0">
              <a:lnSpc>
                <a:spcPct val="100000"/>
              </a:lnSpc>
              <a:spcBef>
                <a:spcPts val="0"/>
              </a:spcBef>
              <a:spcAft>
                <a:spcPts val="0"/>
              </a:spcAft>
              <a:buClr>
                <a:schemeClr val="dk1"/>
              </a:buClr>
              <a:buSzPct val="100000"/>
              <a:buChar char="●"/>
            </a:pPr>
            <a:r>
              <a:rPr lang="en-US" sz="3157"/>
              <a:t>Defining set containing all stopwords in English. </a:t>
            </a:r>
            <a:endParaRPr sz="3157"/>
          </a:p>
          <a:p>
            <a:pPr marL="228600" lvl="0" indent="-175132" algn="l" rtl="0">
              <a:lnSpc>
                <a:spcPct val="100000"/>
              </a:lnSpc>
              <a:spcBef>
                <a:spcPts val="0"/>
              </a:spcBef>
              <a:spcAft>
                <a:spcPts val="0"/>
              </a:spcAft>
              <a:buClr>
                <a:schemeClr val="dk1"/>
              </a:buClr>
              <a:buSzPct val="100000"/>
              <a:buChar char="●"/>
            </a:pPr>
            <a:r>
              <a:rPr lang="en-US" sz="3157"/>
              <a:t>To clear the Personal Pronoun, ‘the’, and other common words that with no meanings.</a:t>
            </a:r>
            <a:endParaRPr sz="1557"/>
          </a:p>
          <a:p>
            <a:pPr marL="228600" lvl="0" indent="-34797" algn="l" rtl="0">
              <a:lnSpc>
                <a:spcPct val="90000"/>
              </a:lnSpc>
              <a:spcBef>
                <a:spcPts val="1000"/>
              </a:spcBef>
              <a:spcAft>
                <a:spcPts val="0"/>
              </a:spcAft>
              <a:buClr>
                <a:schemeClr val="dk1"/>
              </a:buClr>
              <a:buSzPct val="100000"/>
              <a:buNone/>
            </a:pPr>
            <a:endParaRPr sz="3300"/>
          </a:p>
          <a:p>
            <a:pPr marL="228600" lvl="0" indent="-34797" algn="l" rtl="0">
              <a:lnSpc>
                <a:spcPct val="90000"/>
              </a:lnSpc>
              <a:spcBef>
                <a:spcPts val="1000"/>
              </a:spcBef>
              <a:spcAft>
                <a:spcPts val="0"/>
              </a:spcAft>
              <a:buClr>
                <a:schemeClr val="dk1"/>
              </a:buClr>
              <a:buSzPct val="100000"/>
              <a:buNone/>
            </a:pPr>
            <a:endParaRPr sz="3300"/>
          </a:p>
          <a:p>
            <a:pPr marL="228600" lvl="0" indent="-34797" algn="l" rtl="0">
              <a:lnSpc>
                <a:spcPct val="90000"/>
              </a:lnSpc>
              <a:spcBef>
                <a:spcPts val="1000"/>
              </a:spcBef>
              <a:spcAft>
                <a:spcPts val="0"/>
              </a:spcAft>
              <a:buClr>
                <a:schemeClr val="dk1"/>
              </a:buClr>
              <a:buSzPct val="100000"/>
              <a:buNone/>
            </a:pPr>
            <a:endParaRPr sz="3300"/>
          </a:p>
          <a:p>
            <a:pPr marL="228600" lvl="0" indent="-34797" algn="l" rtl="0">
              <a:lnSpc>
                <a:spcPct val="90000"/>
              </a:lnSpc>
              <a:spcBef>
                <a:spcPts val="1000"/>
              </a:spcBef>
              <a:spcAft>
                <a:spcPts val="0"/>
              </a:spcAft>
              <a:buClr>
                <a:schemeClr val="dk1"/>
              </a:buClr>
              <a:buSzPct val="100000"/>
              <a:buNone/>
            </a:pPr>
            <a:endParaRPr sz="3300"/>
          </a:p>
          <a:p>
            <a:pPr marL="228600" lvl="0" indent="-34797" algn="l" rtl="0">
              <a:lnSpc>
                <a:spcPct val="90000"/>
              </a:lnSpc>
              <a:spcBef>
                <a:spcPts val="1000"/>
              </a:spcBef>
              <a:spcAft>
                <a:spcPts val="0"/>
              </a:spcAft>
              <a:buClr>
                <a:schemeClr val="dk1"/>
              </a:buClr>
              <a:buSzPct val="100000"/>
              <a:buNone/>
            </a:pPr>
            <a:endParaRPr sz="3300"/>
          </a:p>
          <a:p>
            <a:pPr marL="228600" lvl="0" indent="-34797" algn="l" rtl="0">
              <a:lnSpc>
                <a:spcPct val="90000"/>
              </a:lnSpc>
              <a:spcBef>
                <a:spcPts val="1000"/>
              </a:spcBef>
              <a:spcAft>
                <a:spcPts val="0"/>
              </a:spcAft>
              <a:buClr>
                <a:schemeClr val="dk1"/>
              </a:buClr>
              <a:buSzPct val="100000"/>
              <a:buNone/>
            </a:pPr>
            <a:endParaRPr sz="3300"/>
          </a:p>
          <a:p>
            <a:pPr marL="228600" lvl="0" indent="-34797" algn="l" rtl="0">
              <a:lnSpc>
                <a:spcPct val="90000"/>
              </a:lnSpc>
              <a:spcBef>
                <a:spcPts val="1000"/>
              </a:spcBef>
              <a:spcAft>
                <a:spcPts val="0"/>
              </a:spcAft>
              <a:buClr>
                <a:schemeClr val="dk1"/>
              </a:buClr>
              <a:buSzPct val="100000"/>
              <a:buNone/>
            </a:pPr>
            <a:endParaRPr sz="3300"/>
          </a:p>
          <a:p>
            <a:pPr marL="228600" lvl="0" indent="-34797" algn="l" rtl="0">
              <a:lnSpc>
                <a:spcPct val="90000"/>
              </a:lnSpc>
              <a:spcBef>
                <a:spcPts val="1000"/>
              </a:spcBef>
              <a:spcAft>
                <a:spcPts val="0"/>
              </a:spcAft>
              <a:buClr>
                <a:schemeClr val="dk1"/>
              </a:buClr>
              <a:buSzPct val="100000"/>
              <a:buNone/>
            </a:pPr>
            <a:endParaRPr sz="3300"/>
          </a:p>
          <a:p>
            <a:pPr marL="228600" lvl="0" indent="-164276" algn="l" rtl="0">
              <a:lnSpc>
                <a:spcPct val="100000"/>
              </a:lnSpc>
              <a:spcBef>
                <a:spcPts val="1000"/>
              </a:spcBef>
              <a:spcAft>
                <a:spcPts val="0"/>
              </a:spcAft>
              <a:buClr>
                <a:schemeClr val="dk1"/>
              </a:buClr>
              <a:buSzPct val="100000"/>
              <a:buChar char="●"/>
            </a:pPr>
            <a:r>
              <a:rPr lang="en-US" sz="2912"/>
              <a:t>Removing short words that are  less than 1 letter (I feel ‘hmm’ and ‘oh’ may be useful for the test, so I am going to keep them):</a:t>
            </a:r>
            <a:endParaRPr sz="1312"/>
          </a:p>
          <a:p>
            <a:pPr marL="228600" lvl="0" indent="-64135" algn="l" rtl="0">
              <a:lnSpc>
                <a:spcPct val="90000"/>
              </a:lnSpc>
              <a:spcBef>
                <a:spcPts val="1000"/>
              </a:spcBef>
              <a:spcAft>
                <a:spcPts val="1600"/>
              </a:spcAft>
              <a:buClr>
                <a:schemeClr val="dk1"/>
              </a:buClr>
              <a:buSzPct val="164705"/>
              <a:buNone/>
            </a:pPr>
            <a:endParaRPr/>
          </a:p>
        </p:txBody>
      </p:sp>
      <p:pic>
        <p:nvPicPr>
          <p:cNvPr id="161" name="Google Shape;161;p22"/>
          <p:cNvPicPr preferRelativeResize="0"/>
          <p:nvPr/>
        </p:nvPicPr>
        <p:blipFill rotWithShape="1">
          <a:blip r:embed="rId3">
            <a:alphaModFix/>
          </a:blip>
          <a:srcRect/>
          <a:stretch/>
        </p:blipFill>
        <p:spPr>
          <a:xfrm>
            <a:off x="600750" y="2426225"/>
            <a:ext cx="6921675" cy="252895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2519</Words>
  <Application>Microsoft Office PowerPoint</Application>
  <PresentationFormat>Widescreen</PresentationFormat>
  <Paragraphs>247</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Lato</vt:lpstr>
      <vt:lpstr>Raleway</vt:lpstr>
      <vt:lpstr>Calibri</vt:lpstr>
      <vt:lpstr>Streamline</vt:lpstr>
      <vt:lpstr>Twitter Sentiment Analysis (Sentiment140 dataset with 1.6 million tweets)</vt:lpstr>
      <vt:lpstr>Introduction</vt:lpstr>
      <vt:lpstr>Steps Involved In Classifying Setimental Analysis </vt:lpstr>
      <vt:lpstr>Data Observations </vt:lpstr>
      <vt:lpstr>Dataset observation on word counts</vt:lpstr>
      <vt:lpstr>Cleaning the data</vt:lpstr>
      <vt:lpstr>Cleaning the data:</vt:lpstr>
      <vt:lpstr>Data Results After and Before Cleaning </vt:lpstr>
      <vt:lpstr>More cleaning on the words level:</vt:lpstr>
      <vt:lpstr>Data Cleaning on word level:</vt:lpstr>
      <vt:lpstr>Detection of Meaningless Words</vt:lpstr>
      <vt:lpstr>Removing meaningless words </vt:lpstr>
      <vt:lpstr>Exploratory Analysis</vt:lpstr>
      <vt:lpstr>Exploratory Analysis </vt:lpstr>
      <vt:lpstr>Preparation Data for Classification</vt:lpstr>
      <vt:lpstr>Feature Extractions-2500 Features</vt:lpstr>
      <vt:lpstr>Appling ML Models</vt:lpstr>
      <vt:lpstr>Naive Bayes:</vt:lpstr>
      <vt:lpstr>Naive Bayes Result:</vt:lpstr>
      <vt:lpstr>KNN- small subset with 5000 observation and 100 features</vt:lpstr>
      <vt:lpstr>K-Nearest Neighbour</vt:lpstr>
      <vt:lpstr>Classification &amp; Regression Trees (CART)</vt:lpstr>
      <vt:lpstr>CART</vt:lpstr>
      <vt:lpstr>Random Forest</vt:lpstr>
      <vt:lpstr>Logistic Regression without PCA</vt:lpstr>
      <vt:lpstr>Logistic Regression without PCA</vt:lpstr>
      <vt:lpstr>Logistic Regression with PCA </vt:lpstr>
      <vt:lpstr>Logistic Regression with PCA </vt:lpstr>
      <vt:lpstr>Logistic Regression Results</vt:lpstr>
      <vt:lpstr>Neural Network without PCA</vt:lpstr>
      <vt:lpstr>Neural Network without PCA</vt:lpstr>
      <vt:lpstr>Neural Network with PCA </vt:lpstr>
      <vt:lpstr>Neural Network with PCA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(Sentiment140 dataset with 1.6 million tweets)</dc:title>
  <cp:lastModifiedBy>Xiao Wu</cp:lastModifiedBy>
  <cp:revision>6</cp:revision>
  <dcterms:modified xsi:type="dcterms:W3CDTF">2022-01-10T16:41:18Z</dcterms:modified>
</cp:coreProperties>
</file>