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D571AE-1DFD-4157-92C0-1742A8CE6397}">
  <a:tblStyle styleId="{DED571AE-1DFD-4157-92C0-1742A8CE6397}"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56A4FB-D3C1-49BC-94FF-F85064F29DB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e4a2e0bd1_0_42: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2e4a2e0bd1_0_42: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e4a2e0bd1_0_2: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2e4a2e0bd1_0_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e4a2e0bd1_0_12: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2e4a2e0bd1_0_1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1852300a6c_0_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21852300a6c_0_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e4a2e0bd1_0_30: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2e4a2e0bd1_0_30: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5089941" y="805122"/>
            <a:ext cx="8108116" cy="939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000" b="0" i="0">
                <a:solidFill>
                  <a:srgbClr val="F4F4F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3"/>
          <p:cNvSpPr/>
          <p:nvPr/>
        </p:nvSpPr>
        <p:spPr>
          <a:xfrm>
            <a:off x="0" y="0"/>
            <a:ext cx="7610475" cy="8689975"/>
          </a:xfrm>
          <a:custGeom>
            <a:avLst/>
            <a:gdLst/>
            <a:ahLst/>
            <a:cxnLst/>
            <a:rect l="l" t="t" r="r" b="b"/>
            <a:pathLst>
              <a:path w="7610475" h="8689975" extrusionOk="0">
                <a:moveTo>
                  <a:pt x="5075931" y="8689668"/>
                </a:moveTo>
                <a:lnTo>
                  <a:pt x="6696" y="8689668"/>
                </a:lnTo>
                <a:lnTo>
                  <a:pt x="0" y="8678069"/>
                </a:lnTo>
                <a:lnTo>
                  <a:pt x="0" y="0"/>
                </a:lnTo>
                <a:lnTo>
                  <a:pt x="5127536" y="0"/>
                </a:lnTo>
                <a:lnTo>
                  <a:pt x="7610015" y="4299224"/>
                </a:lnTo>
                <a:lnTo>
                  <a:pt x="7610015" y="4300457"/>
                </a:lnTo>
                <a:lnTo>
                  <a:pt x="5075931" y="8689668"/>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3"/>
          <p:cNvSpPr/>
          <p:nvPr/>
        </p:nvSpPr>
        <p:spPr>
          <a:xfrm>
            <a:off x="2505679" y="5832747"/>
            <a:ext cx="5967095" cy="4454525"/>
          </a:xfrm>
          <a:custGeom>
            <a:avLst/>
            <a:gdLst/>
            <a:ahLst/>
            <a:cxnLst/>
            <a:rect l="l" t="t" r="r" b="b"/>
            <a:pathLst>
              <a:path w="5967095" h="4454525" extrusionOk="0">
                <a:moveTo>
                  <a:pt x="4887037" y="4454251"/>
                </a:moveTo>
                <a:lnTo>
                  <a:pt x="1079942" y="4454251"/>
                </a:lnTo>
                <a:lnTo>
                  <a:pt x="0" y="2583716"/>
                </a:lnTo>
                <a:lnTo>
                  <a:pt x="1491692" y="0"/>
                </a:lnTo>
                <a:lnTo>
                  <a:pt x="4475078" y="0"/>
                </a:lnTo>
                <a:lnTo>
                  <a:pt x="5966770" y="2583352"/>
                </a:lnTo>
                <a:lnTo>
                  <a:pt x="5966770" y="2584079"/>
                </a:lnTo>
                <a:lnTo>
                  <a:pt x="4887037" y="4454251"/>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3"/>
          <p:cNvSpPr txBox="1">
            <a:spLocks noGrp="1"/>
          </p:cNvSpPr>
          <p:nvPr>
            <p:ph type="title"/>
          </p:nvPr>
        </p:nvSpPr>
        <p:spPr>
          <a:xfrm>
            <a:off x="5089941" y="805122"/>
            <a:ext cx="8108116" cy="939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000" b="0" i="0">
                <a:solidFill>
                  <a:srgbClr val="F4F4F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3"/>
          <p:cNvSpPr txBox="1">
            <a:spLocks noGrp="1"/>
          </p:cNvSpPr>
          <p:nvPr>
            <p:ph type="body" idx="2"/>
          </p:nvPr>
        </p:nvSpPr>
        <p:spPr>
          <a:xfrm>
            <a:off x="10692231" y="3648174"/>
            <a:ext cx="3789680" cy="545210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rgbClr val="F4F4F4"/>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5089941" y="805122"/>
            <a:ext cx="8108116" cy="939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000" b="0" i="0">
                <a:solidFill>
                  <a:srgbClr val="F4F4F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028700" y="2912063"/>
            <a:ext cx="16230600" cy="508635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500" b="0" i="0">
                <a:solidFill>
                  <a:schemeClr val="dk1"/>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33"/>
        <p:cNvGrpSpPr/>
        <p:nvPr/>
      </p:nvGrpSpPr>
      <p:grpSpPr>
        <a:xfrm>
          <a:off x="0" y="0"/>
          <a:ext cx="0" cy="0"/>
          <a:chOff x="0" y="0"/>
          <a:chExt cx="0" cy="0"/>
        </a:xfrm>
      </p:grpSpPr>
      <p:sp>
        <p:nvSpPr>
          <p:cNvPr id="34" name="Google Shape;34;p5"/>
          <p:cNvSpPr/>
          <p:nvPr/>
        </p:nvSpPr>
        <p:spPr>
          <a:xfrm>
            <a:off x="0" y="3"/>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5"/>
          <p:cNvSpPr txBox="1">
            <a:spLocks noGrp="1"/>
          </p:cNvSpPr>
          <p:nvPr>
            <p:ph type="ctrTitle"/>
          </p:nvPr>
        </p:nvSpPr>
        <p:spPr>
          <a:xfrm>
            <a:off x="1016000" y="923991"/>
            <a:ext cx="16256000" cy="31915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40"/>
        <p:cNvGrpSpPr/>
        <p:nvPr/>
      </p:nvGrpSpPr>
      <p:grpSpPr>
        <a:xfrm>
          <a:off x="0" y="0"/>
          <a:ext cx="0" cy="0"/>
          <a:chOff x="0" y="0"/>
          <a:chExt cx="0" cy="0"/>
        </a:xfrm>
      </p:grpSpPr>
      <p:sp>
        <p:nvSpPr>
          <p:cNvPr id="41" name="Google Shape;41;p6"/>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F4F4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6"/>
          <p:cNvSpPr/>
          <p:nvPr/>
        </p:nvSpPr>
        <p:spPr>
          <a:xfrm>
            <a:off x="7419251" y="3560834"/>
            <a:ext cx="3523615" cy="1486535"/>
          </a:xfrm>
          <a:custGeom>
            <a:avLst/>
            <a:gdLst/>
            <a:ahLst/>
            <a:cxnLst/>
            <a:rect l="l" t="t" r="r" b="b"/>
            <a:pathLst>
              <a:path w="3523615" h="1486535" extrusionOk="0">
                <a:moveTo>
                  <a:pt x="3076096" y="1486363"/>
                </a:moveTo>
                <a:lnTo>
                  <a:pt x="447137" y="1486363"/>
                </a:lnTo>
                <a:lnTo>
                  <a:pt x="434161" y="1483710"/>
                </a:lnTo>
                <a:lnTo>
                  <a:pt x="390861" y="1471184"/>
                </a:lnTo>
                <a:lnTo>
                  <a:pt x="349046" y="1455408"/>
                </a:lnTo>
                <a:lnTo>
                  <a:pt x="308862" y="1436529"/>
                </a:lnTo>
                <a:lnTo>
                  <a:pt x="270458" y="1414695"/>
                </a:lnTo>
                <a:lnTo>
                  <a:pt x="233979" y="1390053"/>
                </a:lnTo>
                <a:lnTo>
                  <a:pt x="199573" y="1362749"/>
                </a:lnTo>
                <a:lnTo>
                  <a:pt x="167388" y="1332931"/>
                </a:lnTo>
                <a:lnTo>
                  <a:pt x="137570" y="1300745"/>
                </a:lnTo>
                <a:lnTo>
                  <a:pt x="110266" y="1266340"/>
                </a:lnTo>
                <a:lnTo>
                  <a:pt x="85623" y="1229861"/>
                </a:lnTo>
                <a:lnTo>
                  <a:pt x="63789" y="1191456"/>
                </a:lnTo>
                <a:lnTo>
                  <a:pt x="44911" y="1151273"/>
                </a:lnTo>
                <a:lnTo>
                  <a:pt x="29135" y="1109458"/>
                </a:lnTo>
                <a:lnTo>
                  <a:pt x="16609" y="1066157"/>
                </a:lnTo>
                <a:lnTo>
                  <a:pt x="7479" y="1021520"/>
                </a:lnTo>
                <a:lnTo>
                  <a:pt x="1894" y="975691"/>
                </a:lnTo>
                <a:lnTo>
                  <a:pt x="0" y="928819"/>
                </a:lnTo>
                <a:lnTo>
                  <a:pt x="0" y="571500"/>
                </a:lnTo>
                <a:lnTo>
                  <a:pt x="1894" y="524628"/>
                </a:lnTo>
                <a:lnTo>
                  <a:pt x="7479" y="478799"/>
                </a:lnTo>
                <a:lnTo>
                  <a:pt x="16609" y="434161"/>
                </a:lnTo>
                <a:lnTo>
                  <a:pt x="29135" y="390861"/>
                </a:lnTo>
                <a:lnTo>
                  <a:pt x="44911" y="349046"/>
                </a:lnTo>
                <a:lnTo>
                  <a:pt x="63789" y="308862"/>
                </a:lnTo>
                <a:lnTo>
                  <a:pt x="85623" y="270458"/>
                </a:lnTo>
                <a:lnTo>
                  <a:pt x="110266" y="233979"/>
                </a:lnTo>
                <a:lnTo>
                  <a:pt x="137570" y="199573"/>
                </a:lnTo>
                <a:lnTo>
                  <a:pt x="167388" y="167388"/>
                </a:lnTo>
                <a:lnTo>
                  <a:pt x="199573" y="137570"/>
                </a:lnTo>
                <a:lnTo>
                  <a:pt x="233979" y="110266"/>
                </a:lnTo>
                <a:lnTo>
                  <a:pt x="270458" y="85623"/>
                </a:lnTo>
                <a:lnTo>
                  <a:pt x="308862" y="63789"/>
                </a:lnTo>
                <a:lnTo>
                  <a:pt x="349046" y="44911"/>
                </a:lnTo>
                <a:lnTo>
                  <a:pt x="390861" y="29135"/>
                </a:lnTo>
                <a:lnTo>
                  <a:pt x="434161" y="16609"/>
                </a:lnTo>
                <a:lnTo>
                  <a:pt x="478799" y="7479"/>
                </a:lnTo>
                <a:lnTo>
                  <a:pt x="524628" y="1894"/>
                </a:lnTo>
                <a:lnTo>
                  <a:pt x="571500" y="0"/>
                </a:lnTo>
                <a:lnTo>
                  <a:pt x="2951733" y="0"/>
                </a:lnTo>
                <a:lnTo>
                  <a:pt x="2998605" y="1894"/>
                </a:lnTo>
                <a:lnTo>
                  <a:pt x="3044433" y="7479"/>
                </a:lnTo>
                <a:lnTo>
                  <a:pt x="3089071" y="16609"/>
                </a:lnTo>
                <a:lnTo>
                  <a:pt x="3132371" y="29135"/>
                </a:lnTo>
                <a:lnTo>
                  <a:pt x="3174187" y="44911"/>
                </a:lnTo>
                <a:lnTo>
                  <a:pt x="3214370" y="63789"/>
                </a:lnTo>
                <a:lnTo>
                  <a:pt x="3252775" y="85623"/>
                </a:lnTo>
                <a:lnTo>
                  <a:pt x="3289254" y="110266"/>
                </a:lnTo>
                <a:lnTo>
                  <a:pt x="3323659" y="137570"/>
                </a:lnTo>
                <a:lnTo>
                  <a:pt x="3355845" y="167388"/>
                </a:lnTo>
                <a:lnTo>
                  <a:pt x="3385663" y="199573"/>
                </a:lnTo>
                <a:lnTo>
                  <a:pt x="3412967" y="233979"/>
                </a:lnTo>
                <a:lnTo>
                  <a:pt x="3437609" y="270458"/>
                </a:lnTo>
                <a:lnTo>
                  <a:pt x="3459443" y="308862"/>
                </a:lnTo>
                <a:lnTo>
                  <a:pt x="3478322" y="349046"/>
                </a:lnTo>
                <a:lnTo>
                  <a:pt x="3494098" y="390861"/>
                </a:lnTo>
                <a:lnTo>
                  <a:pt x="3506624" y="434161"/>
                </a:lnTo>
                <a:lnTo>
                  <a:pt x="3515753" y="478799"/>
                </a:lnTo>
                <a:lnTo>
                  <a:pt x="3521338" y="524628"/>
                </a:lnTo>
                <a:lnTo>
                  <a:pt x="3523233" y="571500"/>
                </a:lnTo>
                <a:lnTo>
                  <a:pt x="3523233" y="928819"/>
                </a:lnTo>
                <a:lnTo>
                  <a:pt x="3521338" y="975691"/>
                </a:lnTo>
                <a:lnTo>
                  <a:pt x="3515753" y="1021520"/>
                </a:lnTo>
                <a:lnTo>
                  <a:pt x="3506624" y="1066157"/>
                </a:lnTo>
                <a:lnTo>
                  <a:pt x="3494098" y="1109458"/>
                </a:lnTo>
                <a:lnTo>
                  <a:pt x="3478322" y="1151273"/>
                </a:lnTo>
                <a:lnTo>
                  <a:pt x="3459443" y="1191456"/>
                </a:lnTo>
                <a:lnTo>
                  <a:pt x="3437609" y="1229861"/>
                </a:lnTo>
                <a:lnTo>
                  <a:pt x="3412967" y="1266340"/>
                </a:lnTo>
                <a:lnTo>
                  <a:pt x="3385663" y="1300745"/>
                </a:lnTo>
                <a:lnTo>
                  <a:pt x="3355845" y="1332931"/>
                </a:lnTo>
                <a:lnTo>
                  <a:pt x="3323659" y="1362749"/>
                </a:lnTo>
                <a:lnTo>
                  <a:pt x="3289254" y="1390053"/>
                </a:lnTo>
                <a:lnTo>
                  <a:pt x="3252775" y="1414695"/>
                </a:lnTo>
                <a:lnTo>
                  <a:pt x="3214370" y="1436529"/>
                </a:lnTo>
                <a:lnTo>
                  <a:pt x="3174187" y="1455408"/>
                </a:lnTo>
                <a:lnTo>
                  <a:pt x="3132371" y="1471184"/>
                </a:lnTo>
                <a:lnTo>
                  <a:pt x="3089071" y="1483710"/>
                </a:lnTo>
                <a:lnTo>
                  <a:pt x="3076096" y="1486363"/>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F4F4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5089941" y="805122"/>
            <a:ext cx="8108116" cy="9398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6000" b="0" i="0" u="none" strike="noStrike" cap="none">
                <a:solidFill>
                  <a:srgbClr val="F4F4F4"/>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028700" y="2912063"/>
            <a:ext cx="16230600" cy="508635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500" b="0" i="0" u="none" strike="noStrike" cap="none">
                <a:solidFill>
                  <a:schemeClr val="dk1"/>
                </a:solidFill>
                <a:latin typeface="Trebuchet MS"/>
                <a:ea typeface="Trebuchet MS"/>
                <a:cs typeface="Trebuchet MS"/>
                <a:sym typeface="Trebuchet M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ieeexplore.ieee.org/abstract/document/602006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541045"/>
            <a:ext cx="11320422" cy="3552254"/>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1500" b="1">
                <a:solidFill>
                  <a:srgbClr val="000000"/>
                </a:solidFill>
                <a:latin typeface="Trebuchet MS"/>
                <a:ea typeface="Trebuchet MS"/>
                <a:cs typeface="Trebuchet MS"/>
                <a:sym typeface="Trebuchet MS"/>
              </a:rPr>
              <a:t>TEXT</a:t>
            </a:r>
            <a:br>
              <a:rPr lang="en-US" sz="11500" b="1">
                <a:solidFill>
                  <a:srgbClr val="000000"/>
                </a:solidFill>
                <a:latin typeface="Trebuchet MS"/>
                <a:ea typeface="Trebuchet MS"/>
                <a:cs typeface="Trebuchet MS"/>
                <a:sym typeface="Trebuchet MS"/>
              </a:rPr>
            </a:br>
            <a:r>
              <a:rPr lang="en-US" sz="11500" b="1">
                <a:solidFill>
                  <a:srgbClr val="000000"/>
                </a:solidFill>
                <a:latin typeface="Trebuchet MS"/>
                <a:ea typeface="Trebuchet MS"/>
                <a:cs typeface="Trebuchet MS"/>
                <a:sym typeface="Trebuchet MS"/>
              </a:rPr>
              <a:t>CLASSIFICATION</a:t>
            </a:r>
            <a:endParaRPr sz="11500">
              <a:latin typeface="Trebuchet MS"/>
              <a:ea typeface="Trebuchet MS"/>
              <a:cs typeface="Trebuchet MS"/>
              <a:sym typeface="Trebuchet MS"/>
            </a:endParaRPr>
          </a:p>
        </p:txBody>
      </p:sp>
      <p:grpSp>
        <p:nvGrpSpPr>
          <p:cNvPr id="51" name="Google Shape;51;p7"/>
          <p:cNvGrpSpPr/>
          <p:nvPr/>
        </p:nvGrpSpPr>
        <p:grpSpPr>
          <a:xfrm>
            <a:off x="12122944" y="373605"/>
            <a:ext cx="6165183" cy="9913991"/>
            <a:chOff x="12122944" y="373605"/>
            <a:chExt cx="6165183" cy="9913991"/>
          </a:xfrm>
        </p:grpSpPr>
        <p:sp>
          <p:nvSpPr>
            <p:cNvPr id="52" name="Google Shape;52;p7"/>
            <p:cNvSpPr/>
            <p:nvPr/>
          </p:nvSpPr>
          <p:spPr>
            <a:xfrm>
              <a:off x="14328902" y="2317172"/>
              <a:ext cx="3959225" cy="6340475"/>
            </a:xfrm>
            <a:custGeom>
              <a:avLst/>
              <a:gdLst/>
              <a:ahLst/>
              <a:cxnLst/>
              <a:rect l="l" t="t" r="r" b="b"/>
              <a:pathLst>
                <a:path w="3959225" h="6340475" extrusionOk="0">
                  <a:moveTo>
                    <a:pt x="3959097" y="6340048"/>
                  </a:moveTo>
                  <a:lnTo>
                    <a:pt x="1830194" y="6340048"/>
                  </a:lnTo>
                  <a:lnTo>
                    <a:pt x="0" y="3170023"/>
                  </a:lnTo>
                  <a:lnTo>
                    <a:pt x="1830193" y="0"/>
                  </a:lnTo>
                  <a:lnTo>
                    <a:pt x="3959097" y="0"/>
                  </a:lnTo>
                  <a:lnTo>
                    <a:pt x="3959097" y="6340048"/>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7"/>
            <p:cNvSpPr/>
            <p:nvPr/>
          </p:nvSpPr>
          <p:spPr>
            <a:xfrm>
              <a:off x="12122944" y="7035126"/>
              <a:ext cx="4970145" cy="3252470"/>
            </a:xfrm>
            <a:custGeom>
              <a:avLst/>
              <a:gdLst/>
              <a:ahLst/>
              <a:cxnLst/>
              <a:rect l="l" t="t" r="r" b="b"/>
              <a:pathLst>
                <a:path w="4970144" h="3252470" extrusionOk="0">
                  <a:moveTo>
                    <a:pt x="4335200" y="3251873"/>
                  </a:moveTo>
                  <a:lnTo>
                    <a:pt x="634953" y="3251873"/>
                  </a:lnTo>
                  <a:lnTo>
                    <a:pt x="0" y="2152088"/>
                  </a:lnTo>
                  <a:lnTo>
                    <a:pt x="1242494" y="0"/>
                  </a:lnTo>
                  <a:lnTo>
                    <a:pt x="3727485" y="0"/>
                  </a:lnTo>
                  <a:lnTo>
                    <a:pt x="4969979" y="2151786"/>
                  </a:lnTo>
                  <a:lnTo>
                    <a:pt x="4969979" y="2152391"/>
                  </a:lnTo>
                  <a:lnTo>
                    <a:pt x="4335200" y="3251873"/>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7"/>
            <p:cNvSpPr/>
            <p:nvPr/>
          </p:nvSpPr>
          <p:spPr>
            <a:xfrm>
              <a:off x="12336422" y="5954841"/>
              <a:ext cx="2272030" cy="1967864"/>
            </a:xfrm>
            <a:custGeom>
              <a:avLst/>
              <a:gdLst/>
              <a:ahLst/>
              <a:cxnLst/>
              <a:rect l="l" t="t" r="r" b="b"/>
              <a:pathLst>
                <a:path w="2272030" h="1967865" extrusionOk="0">
                  <a:moveTo>
                    <a:pt x="1703699" y="1967285"/>
                  </a:moveTo>
                  <a:lnTo>
                    <a:pt x="567819" y="1967285"/>
                  </a:lnTo>
                  <a:lnTo>
                    <a:pt x="0" y="983782"/>
                  </a:lnTo>
                  <a:lnTo>
                    <a:pt x="0" y="983502"/>
                  </a:lnTo>
                  <a:lnTo>
                    <a:pt x="567819" y="0"/>
                  </a:lnTo>
                  <a:lnTo>
                    <a:pt x="1703618" y="0"/>
                  </a:lnTo>
                  <a:lnTo>
                    <a:pt x="2271518" y="983502"/>
                  </a:lnTo>
                  <a:lnTo>
                    <a:pt x="2271518" y="983782"/>
                  </a:lnTo>
                  <a:lnTo>
                    <a:pt x="1703699" y="1967285"/>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3737768" y="373605"/>
              <a:ext cx="3799840" cy="3290570"/>
            </a:xfrm>
            <a:custGeom>
              <a:avLst/>
              <a:gdLst/>
              <a:ahLst/>
              <a:cxnLst/>
              <a:rect l="l" t="t" r="r" b="b"/>
              <a:pathLst>
                <a:path w="3799840" h="3290570" extrusionOk="0">
                  <a:moveTo>
                    <a:pt x="2849747" y="3290487"/>
                  </a:moveTo>
                  <a:lnTo>
                    <a:pt x="949871" y="3290487"/>
                  </a:lnTo>
                  <a:lnTo>
                    <a:pt x="0" y="1645243"/>
                  </a:lnTo>
                  <a:lnTo>
                    <a:pt x="949871" y="0"/>
                  </a:lnTo>
                  <a:lnTo>
                    <a:pt x="2849613" y="0"/>
                  </a:lnTo>
                  <a:lnTo>
                    <a:pt x="3799485" y="1645012"/>
                  </a:lnTo>
                  <a:lnTo>
                    <a:pt x="3799485" y="1645475"/>
                  </a:lnTo>
                  <a:lnTo>
                    <a:pt x="2849747" y="3290487"/>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aphicFrame>
        <p:nvGraphicFramePr>
          <p:cNvPr id="56" name="Google Shape;56;p7"/>
          <p:cNvGraphicFramePr/>
          <p:nvPr/>
        </p:nvGraphicFramePr>
        <p:xfrm>
          <a:off x="457200" y="5753100"/>
          <a:ext cx="9906000" cy="3252500"/>
        </p:xfrm>
        <a:graphic>
          <a:graphicData uri="http://schemas.openxmlformats.org/drawingml/2006/table">
            <a:tbl>
              <a:tblPr firstRow="1" bandRow="1">
                <a:noFill/>
                <a:tableStyleId>{DED571AE-1DFD-4157-92C0-1742A8CE6397}</a:tableStyleId>
              </a:tblPr>
              <a:tblGrid>
                <a:gridCol w="2013425">
                  <a:extLst>
                    <a:ext uri="{9D8B030D-6E8A-4147-A177-3AD203B41FA5}">
                      <a16:colId xmlns:a16="http://schemas.microsoft.com/office/drawing/2014/main" val="20000"/>
                    </a:ext>
                  </a:extLst>
                </a:gridCol>
                <a:gridCol w="4456350">
                  <a:extLst>
                    <a:ext uri="{9D8B030D-6E8A-4147-A177-3AD203B41FA5}">
                      <a16:colId xmlns:a16="http://schemas.microsoft.com/office/drawing/2014/main" val="20001"/>
                    </a:ext>
                  </a:extLst>
                </a:gridCol>
                <a:gridCol w="3436225">
                  <a:extLst>
                    <a:ext uri="{9D8B030D-6E8A-4147-A177-3AD203B41FA5}">
                      <a16:colId xmlns:a16="http://schemas.microsoft.com/office/drawing/2014/main" val="20002"/>
                    </a:ext>
                  </a:extLst>
                </a:gridCol>
              </a:tblGrid>
              <a:tr h="650500">
                <a:tc>
                  <a:txBody>
                    <a:bodyPr/>
                    <a:lstStyle/>
                    <a:p>
                      <a:pPr marL="0" marR="0" lvl="0" indent="0" algn="ctr" rtl="0">
                        <a:spcBef>
                          <a:spcPts val="0"/>
                        </a:spcBef>
                        <a:spcAft>
                          <a:spcPts val="0"/>
                        </a:spcAft>
                        <a:buNone/>
                      </a:pPr>
                      <a:r>
                        <a:rPr lang="en-US" sz="3200" b="1" u="none" strike="noStrike" cap="none"/>
                        <a:t>SR NO</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NAME</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ROLL NUMBER</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50500">
                <a:tc>
                  <a:txBody>
                    <a:bodyPr/>
                    <a:lstStyle/>
                    <a:p>
                      <a:pPr marL="0" marR="0" lvl="0" indent="0" algn="ctr" rtl="0">
                        <a:spcBef>
                          <a:spcPts val="0"/>
                        </a:spcBef>
                        <a:spcAft>
                          <a:spcPts val="0"/>
                        </a:spcAft>
                        <a:buNone/>
                      </a:pPr>
                      <a:r>
                        <a:rPr lang="en-US" sz="3200" b="1" u="none" strike="noStrike" cap="none"/>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KHUSHI PATEL</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AU2040068</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0500">
                <a:tc>
                  <a:txBody>
                    <a:bodyPr/>
                    <a:lstStyle/>
                    <a:p>
                      <a:pPr marL="0" marR="0" lvl="0" indent="0" algn="ctr" rtl="0">
                        <a:spcBef>
                          <a:spcPts val="0"/>
                        </a:spcBef>
                        <a:spcAft>
                          <a:spcPts val="0"/>
                        </a:spcAft>
                        <a:buNone/>
                      </a:pPr>
                      <a:r>
                        <a:rPr lang="en-US" sz="3200" b="1" u="none" strike="noStrike" cap="none"/>
                        <a:t>2</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AASTHA GAUDANI</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AU204003</a:t>
                      </a:r>
                      <a:r>
                        <a:rPr lang="en-US" sz="3200" b="1"/>
                        <a:t>2</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50500">
                <a:tc>
                  <a:txBody>
                    <a:bodyPr/>
                    <a:lstStyle/>
                    <a:p>
                      <a:pPr marL="0" marR="0" lvl="0" indent="0" algn="ctr" rtl="0">
                        <a:spcBef>
                          <a:spcPts val="0"/>
                        </a:spcBef>
                        <a:spcAft>
                          <a:spcPts val="0"/>
                        </a:spcAft>
                        <a:buNone/>
                      </a:pPr>
                      <a:r>
                        <a:rPr lang="en-US" sz="3200" b="1" u="none" strike="noStrike" cap="none"/>
                        <a:t>3</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DEVYASH SHAH</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AU2040152</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50500">
                <a:tc>
                  <a:txBody>
                    <a:bodyPr/>
                    <a:lstStyle/>
                    <a:p>
                      <a:pPr marL="0" marR="0" lvl="0" indent="0" algn="ctr" rtl="0">
                        <a:spcBef>
                          <a:spcPts val="0"/>
                        </a:spcBef>
                        <a:spcAft>
                          <a:spcPts val="0"/>
                        </a:spcAft>
                        <a:buNone/>
                      </a:pPr>
                      <a:r>
                        <a:rPr lang="en-US" sz="3200" b="1" u="none" strike="noStrike" cap="none"/>
                        <a:t>4</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SIMRAN KHOJA</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a:t>AU1910606</a:t>
                      </a:r>
                      <a:endParaRPr sz="32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7" name="Google Shape;57;p7"/>
          <p:cNvSpPr txBox="1"/>
          <p:nvPr/>
        </p:nvSpPr>
        <p:spPr>
          <a:xfrm>
            <a:off x="457200" y="4982142"/>
            <a:ext cx="3143250" cy="505267"/>
          </a:xfrm>
          <a:prstGeom prst="rect">
            <a:avLst/>
          </a:prstGeom>
          <a:noFill/>
          <a:ln>
            <a:noFill/>
          </a:ln>
        </p:spPr>
        <p:txBody>
          <a:bodyPr spcFirstLastPara="1" wrap="square" lIns="0" tIns="12700" rIns="0" bIns="0" anchor="t" anchorCtr="0">
            <a:spAutoFit/>
          </a:bodyPr>
          <a:lstStyle/>
          <a:p>
            <a:pPr marL="12700" marR="5080" lvl="0" indent="0" algn="l" rtl="0">
              <a:spcBef>
                <a:spcPts val="0"/>
              </a:spcBef>
              <a:spcAft>
                <a:spcPts val="0"/>
              </a:spcAft>
              <a:buNone/>
            </a:pPr>
            <a:r>
              <a:rPr lang="en-US" sz="3200" b="1" i="0">
                <a:solidFill>
                  <a:schemeClr val="dk1"/>
                </a:solidFill>
                <a:latin typeface="Trebuchet MS"/>
                <a:ea typeface="Trebuchet MS"/>
                <a:cs typeface="Trebuchet MS"/>
                <a:sym typeface="Trebuchet MS"/>
              </a:rPr>
              <a:t>GROUP 17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1000"/>
                                        <p:tgtEl>
                                          <p:spTgt spid="5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4550"/>
        </a:solidFill>
        <a:effectLst/>
      </p:bgPr>
    </p:bg>
    <p:spTree>
      <p:nvGrpSpPr>
        <p:cNvPr id="1" name="Shape 140"/>
        <p:cNvGrpSpPr/>
        <p:nvPr/>
      </p:nvGrpSpPr>
      <p:grpSpPr>
        <a:xfrm>
          <a:off x="0" y="0"/>
          <a:ext cx="0" cy="0"/>
          <a:chOff x="0" y="0"/>
          <a:chExt cx="0" cy="0"/>
        </a:xfrm>
      </p:grpSpPr>
      <p:grpSp>
        <p:nvGrpSpPr>
          <p:cNvPr id="141" name="Google Shape;141;p16"/>
          <p:cNvGrpSpPr/>
          <p:nvPr/>
        </p:nvGrpSpPr>
        <p:grpSpPr>
          <a:xfrm>
            <a:off x="0" y="0"/>
            <a:ext cx="13734923" cy="2548256"/>
            <a:chOff x="0" y="0"/>
            <a:chExt cx="11305394" cy="2548256"/>
          </a:xfrm>
        </p:grpSpPr>
        <p:sp>
          <p:nvSpPr>
            <p:cNvPr id="142" name="Google Shape;142;p16"/>
            <p:cNvSpPr/>
            <p:nvPr/>
          </p:nvSpPr>
          <p:spPr>
            <a:xfrm>
              <a:off x="0" y="1"/>
              <a:ext cx="9563100" cy="2548255"/>
            </a:xfrm>
            <a:custGeom>
              <a:avLst/>
              <a:gdLst/>
              <a:ahLst/>
              <a:cxnLst/>
              <a:rect l="l" t="t" r="r" b="b"/>
              <a:pathLst>
                <a:path w="9563100" h="2548255" extrusionOk="0">
                  <a:moveTo>
                    <a:pt x="0" y="0"/>
                  </a:moveTo>
                  <a:lnTo>
                    <a:pt x="9562736" y="0"/>
                  </a:lnTo>
                  <a:lnTo>
                    <a:pt x="8091856" y="2547838"/>
                  </a:lnTo>
                  <a:lnTo>
                    <a:pt x="0" y="2547838"/>
                  </a:lnTo>
                  <a:lnTo>
                    <a:pt x="0"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6"/>
            <p:cNvSpPr/>
            <p:nvPr/>
          </p:nvSpPr>
          <p:spPr>
            <a:xfrm>
              <a:off x="8611724" y="0"/>
              <a:ext cx="2693670" cy="1469390"/>
            </a:xfrm>
            <a:custGeom>
              <a:avLst/>
              <a:gdLst/>
              <a:ahLst/>
              <a:cxnLst/>
              <a:rect l="l" t="t" r="r" b="b"/>
              <a:pathLst>
                <a:path w="2693670" h="1469390" extrusionOk="0">
                  <a:moveTo>
                    <a:pt x="2021578" y="1468788"/>
                  </a:moveTo>
                  <a:lnTo>
                    <a:pt x="673859" y="1468788"/>
                  </a:lnTo>
                  <a:lnTo>
                    <a:pt x="0" y="301537"/>
                  </a:lnTo>
                  <a:lnTo>
                    <a:pt x="174079" y="0"/>
                  </a:lnTo>
                  <a:lnTo>
                    <a:pt x="2521358" y="0"/>
                  </a:lnTo>
                  <a:lnTo>
                    <a:pt x="2693230" y="297713"/>
                  </a:lnTo>
                  <a:lnTo>
                    <a:pt x="2693230" y="305361"/>
                  </a:lnTo>
                  <a:lnTo>
                    <a:pt x="2021578" y="1468788"/>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44" name="Google Shape;144;p16"/>
          <p:cNvPicPr preferRelativeResize="0"/>
          <p:nvPr/>
        </p:nvPicPr>
        <p:blipFill>
          <a:blip r:embed="rId3">
            <a:alphaModFix/>
          </a:blip>
          <a:stretch>
            <a:fillRect/>
          </a:stretch>
        </p:blipFill>
        <p:spPr>
          <a:xfrm>
            <a:off x="698425" y="4039275"/>
            <a:ext cx="8113500" cy="4327100"/>
          </a:xfrm>
          <a:prstGeom prst="rect">
            <a:avLst/>
          </a:prstGeom>
          <a:noFill/>
          <a:ln w="38100" cap="flat" cmpd="sng">
            <a:solidFill>
              <a:srgbClr val="92D050"/>
            </a:solidFill>
            <a:prstDash val="solid"/>
            <a:round/>
            <a:headEnd type="none" w="sm" len="sm"/>
            <a:tailEnd type="none" w="sm" len="sm"/>
          </a:ln>
        </p:spPr>
      </p:pic>
      <p:sp>
        <p:nvSpPr>
          <p:cNvPr id="145" name="Google Shape;145;p16"/>
          <p:cNvSpPr txBox="1"/>
          <p:nvPr/>
        </p:nvSpPr>
        <p:spPr>
          <a:xfrm>
            <a:off x="611100" y="291000"/>
            <a:ext cx="55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
        <p:nvSpPr>
          <p:cNvPr id="146" name="Google Shape;146;p16"/>
          <p:cNvSpPr txBox="1"/>
          <p:nvPr/>
        </p:nvSpPr>
        <p:spPr>
          <a:xfrm>
            <a:off x="698425" y="489175"/>
            <a:ext cx="88173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500" b="1">
                <a:latin typeface="Trebuchet MS"/>
                <a:ea typeface="Trebuchet MS"/>
                <a:cs typeface="Trebuchet MS"/>
                <a:sym typeface="Trebuchet MS"/>
              </a:rPr>
              <a:t>COMPARISON OF TWO END SEM MODELS</a:t>
            </a:r>
            <a:endParaRPr sz="4500" b="1">
              <a:latin typeface="Trebuchet MS"/>
              <a:ea typeface="Trebuchet MS"/>
              <a:cs typeface="Trebuchet MS"/>
              <a:sym typeface="Trebuchet MS"/>
            </a:endParaRPr>
          </a:p>
        </p:txBody>
      </p:sp>
      <p:sp>
        <p:nvSpPr>
          <p:cNvPr id="147" name="Google Shape;147;p16"/>
          <p:cNvSpPr txBox="1"/>
          <p:nvPr/>
        </p:nvSpPr>
        <p:spPr>
          <a:xfrm>
            <a:off x="698600" y="3084650"/>
            <a:ext cx="8191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lt1"/>
                </a:solidFill>
                <a:latin typeface="Trebuchet MS"/>
                <a:ea typeface="Trebuchet MS"/>
                <a:cs typeface="Trebuchet MS"/>
                <a:sym typeface="Trebuchet MS"/>
              </a:rPr>
              <a:t>ACCURACY WITH MNB</a:t>
            </a:r>
            <a:endParaRPr sz="3000">
              <a:solidFill>
                <a:schemeClr val="lt1"/>
              </a:solidFill>
              <a:latin typeface="Trebuchet MS"/>
              <a:ea typeface="Trebuchet MS"/>
              <a:cs typeface="Trebuchet MS"/>
              <a:sym typeface="Trebuchet MS"/>
            </a:endParaRPr>
          </a:p>
        </p:txBody>
      </p:sp>
      <p:sp>
        <p:nvSpPr>
          <p:cNvPr id="148" name="Google Shape;148;p16"/>
          <p:cNvSpPr txBox="1"/>
          <p:nvPr/>
        </p:nvSpPr>
        <p:spPr>
          <a:xfrm>
            <a:off x="9803450" y="3084650"/>
            <a:ext cx="7920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lt1"/>
                </a:solidFill>
                <a:latin typeface="Trebuchet MS"/>
                <a:ea typeface="Trebuchet MS"/>
                <a:cs typeface="Trebuchet MS"/>
                <a:sym typeface="Trebuchet MS"/>
              </a:rPr>
              <a:t>ACCURACY WITH CATBOOST</a:t>
            </a:r>
            <a:endParaRPr sz="3000">
              <a:solidFill>
                <a:schemeClr val="lt1"/>
              </a:solidFill>
              <a:latin typeface="Trebuchet MS"/>
              <a:ea typeface="Trebuchet MS"/>
              <a:cs typeface="Trebuchet MS"/>
              <a:sym typeface="Trebuchet MS"/>
            </a:endParaRPr>
          </a:p>
        </p:txBody>
      </p:sp>
      <p:pic>
        <p:nvPicPr>
          <p:cNvPr id="149" name="Google Shape;149;p16"/>
          <p:cNvPicPr preferRelativeResize="0"/>
          <p:nvPr/>
        </p:nvPicPr>
        <p:blipFill>
          <a:blip r:embed="rId4">
            <a:alphaModFix/>
          </a:blip>
          <a:stretch>
            <a:fillRect/>
          </a:stretch>
        </p:blipFill>
        <p:spPr>
          <a:xfrm>
            <a:off x="9796975" y="4039275"/>
            <a:ext cx="7933249" cy="3740750"/>
          </a:xfrm>
          <a:prstGeom prst="rect">
            <a:avLst/>
          </a:prstGeom>
          <a:noFill/>
          <a:ln w="38100" cap="flat" cmpd="sng">
            <a:solidFill>
              <a:srgbClr val="92D050"/>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 calcmode="lin" valueType="num">
                                      <p:cBhvr additive="base">
                                        <p:cTn id="7" dur="1000"/>
                                        <p:tgtEl>
                                          <p:spTgt spid="14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 calcmode="lin" valueType="num">
                                      <p:cBhvr additive="base">
                                        <p:cTn id="12" dur="1000"/>
                                        <p:tgtEl>
                                          <p:spTgt spid="1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p:nvPr/>
        </p:nvSpPr>
        <p:spPr>
          <a:xfrm>
            <a:off x="14036950" y="-72750"/>
            <a:ext cx="4251184" cy="5872572"/>
          </a:xfrm>
          <a:custGeom>
            <a:avLst/>
            <a:gdLst/>
            <a:ahLst/>
            <a:cxnLst/>
            <a:rect l="l" t="t" r="r" b="b"/>
            <a:pathLst>
              <a:path w="3900169" h="4570095" extrusionOk="0">
                <a:moveTo>
                  <a:pt x="1319006" y="0"/>
                </a:moveTo>
                <a:lnTo>
                  <a:pt x="3899870" y="0"/>
                </a:lnTo>
                <a:lnTo>
                  <a:pt x="3899870" y="4569862"/>
                </a:lnTo>
                <a:lnTo>
                  <a:pt x="1319191" y="4569862"/>
                </a:lnTo>
                <a:lnTo>
                  <a:pt x="0" y="2285251"/>
                </a:lnTo>
                <a:lnTo>
                  <a:pt x="0" y="2284610"/>
                </a:lnTo>
                <a:lnTo>
                  <a:pt x="1319006" y="0"/>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7"/>
          <p:cNvSpPr/>
          <p:nvPr/>
        </p:nvSpPr>
        <p:spPr>
          <a:xfrm>
            <a:off x="11798421" y="5803479"/>
            <a:ext cx="6489700" cy="4483735"/>
          </a:xfrm>
          <a:custGeom>
            <a:avLst/>
            <a:gdLst/>
            <a:ahLst/>
            <a:cxnLst/>
            <a:rect l="l" t="t" r="r" b="b"/>
            <a:pathLst>
              <a:path w="6489700" h="4483734" extrusionOk="0">
                <a:moveTo>
                  <a:pt x="1846855" y="0"/>
                </a:moveTo>
                <a:lnTo>
                  <a:pt x="5541345" y="0"/>
                </a:lnTo>
                <a:lnTo>
                  <a:pt x="6489576" y="1642402"/>
                </a:lnTo>
                <a:lnTo>
                  <a:pt x="6489576" y="4483520"/>
                </a:lnTo>
                <a:lnTo>
                  <a:pt x="741261" y="4483520"/>
                </a:lnTo>
                <a:lnTo>
                  <a:pt x="0" y="3199783"/>
                </a:lnTo>
                <a:lnTo>
                  <a:pt x="0" y="3198882"/>
                </a:lnTo>
                <a:lnTo>
                  <a:pt x="1846855" y="0"/>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7"/>
          <p:cNvSpPr txBox="1">
            <a:spLocks noGrp="1"/>
          </p:cNvSpPr>
          <p:nvPr>
            <p:ph type="title"/>
          </p:nvPr>
        </p:nvSpPr>
        <p:spPr>
          <a:xfrm>
            <a:off x="616650" y="887480"/>
            <a:ext cx="6680100" cy="1321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8500">
                <a:solidFill>
                  <a:srgbClr val="000000"/>
                </a:solidFill>
              </a:rPr>
              <a:t>CONCLUSION</a:t>
            </a:r>
            <a:endParaRPr sz="8500"/>
          </a:p>
        </p:txBody>
      </p:sp>
      <p:sp>
        <p:nvSpPr>
          <p:cNvPr id="157" name="Google Shape;157;p17"/>
          <p:cNvSpPr/>
          <p:nvPr/>
        </p:nvSpPr>
        <p:spPr>
          <a:xfrm>
            <a:off x="12365875" y="2772500"/>
            <a:ext cx="3801745" cy="3260209"/>
          </a:xfrm>
          <a:custGeom>
            <a:avLst/>
            <a:gdLst/>
            <a:ahLst/>
            <a:cxnLst/>
            <a:rect l="l" t="t" r="r" b="b"/>
            <a:pathLst>
              <a:path w="3801745" h="2930525" extrusionOk="0">
                <a:moveTo>
                  <a:pt x="950255" y="0"/>
                </a:moveTo>
                <a:lnTo>
                  <a:pt x="2851165" y="0"/>
                </a:lnTo>
                <a:lnTo>
                  <a:pt x="3801553" y="1646138"/>
                </a:lnTo>
                <a:lnTo>
                  <a:pt x="3060164" y="2930278"/>
                </a:lnTo>
                <a:lnTo>
                  <a:pt x="741360" y="2930278"/>
                </a:lnTo>
                <a:lnTo>
                  <a:pt x="0" y="1646369"/>
                </a:lnTo>
                <a:lnTo>
                  <a:pt x="0" y="1645909"/>
                </a:lnTo>
                <a:lnTo>
                  <a:pt x="950255"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7"/>
          <p:cNvSpPr txBox="1"/>
          <p:nvPr/>
        </p:nvSpPr>
        <p:spPr>
          <a:xfrm>
            <a:off x="616650" y="2772500"/>
            <a:ext cx="9801300" cy="503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500">
                <a:latin typeface="Trebuchet MS"/>
                <a:ea typeface="Trebuchet MS"/>
                <a:cs typeface="Trebuchet MS"/>
                <a:sym typeface="Trebuchet MS"/>
              </a:rPr>
              <a:t>We saw that MNB performs well when the dataset is relatively small as it requires less data to get trained. In the MNB model prediction were based on the probabilities. Hence we conclude that MNB model performed best out of four. </a:t>
            </a:r>
            <a:endParaRPr sz="4500">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1000"/>
                                        <p:tgtEl>
                                          <p:spTgt spid="15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04550"/>
        </a:solidFill>
        <a:effectLst/>
      </p:bgPr>
    </p:bg>
    <p:spTree>
      <p:nvGrpSpPr>
        <p:cNvPr id="1" name="Shape 162"/>
        <p:cNvGrpSpPr/>
        <p:nvPr/>
      </p:nvGrpSpPr>
      <p:grpSpPr>
        <a:xfrm>
          <a:off x="0" y="0"/>
          <a:ext cx="0" cy="0"/>
          <a:chOff x="0" y="0"/>
          <a:chExt cx="0" cy="0"/>
        </a:xfrm>
      </p:grpSpPr>
      <p:grpSp>
        <p:nvGrpSpPr>
          <p:cNvPr id="163" name="Google Shape;163;p18"/>
          <p:cNvGrpSpPr/>
          <p:nvPr/>
        </p:nvGrpSpPr>
        <p:grpSpPr>
          <a:xfrm>
            <a:off x="0" y="0"/>
            <a:ext cx="11305394" cy="2548256"/>
            <a:chOff x="0" y="0"/>
            <a:chExt cx="11305394" cy="2548256"/>
          </a:xfrm>
        </p:grpSpPr>
        <p:sp>
          <p:nvSpPr>
            <p:cNvPr id="164" name="Google Shape;164;p18"/>
            <p:cNvSpPr/>
            <p:nvPr/>
          </p:nvSpPr>
          <p:spPr>
            <a:xfrm>
              <a:off x="0" y="1"/>
              <a:ext cx="9563100" cy="2548255"/>
            </a:xfrm>
            <a:custGeom>
              <a:avLst/>
              <a:gdLst/>
              <a:ahLst/>
              <a:cxnLst/>
              <a:rect l="l" t="t" r="r" b="b"/>
              <a:pathLst>
                <a:path w="9563100" h="2548255" extrusionOk="0">
                  <a:moveTo>
                    <a:pt x="0" y="0"/>
                  </a:moveTo>
                  <a:lnTo>
                    <a:pt x="9562736" y="0"/>
                  </a:lnTo>
                  <a:lnTo>
                    <a:pt x="8091856" y="2547838"/>
                  </a:lnTo>
                  <a:lnTo>
                    <a:pt x="0" y="2547838"/>
                  </a:lnTo>
                  <a:lnTo>
                    <a:pt x="0"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8"/>
            <p:cNvSpPr/>
            <p:nvPr/>
          </p:nvSpPr>
          <p:spPr>
            <a:xfrm>
              <a:off x="8611724" y="0"/>
              <a:ext cx="2693670" cy="1469390"/>
            </a:xfrm>
            <a:custGeom>
              <a:avLst/>
              <a:gdLst/>
              <a:ahLst/>
              <a:cxnLst/>
              <a:rect l="l" t="t" r="r" b="b"/>
              <a:pathLst>
                <a:path w="2693670" h="1469390" extrusionOk="0">
                  <a:moveTo>
                    <a:pt x="2021578" y="1468788"/>
                  </a:moveTo>
                  <a:lnTo>
                    <a:pt x="673859" y="1468788"/>
                  </a:lnTo>
                  <a:lnTo>
                    <a:pt x="0" y="301537"/>
                  </a:lnTo>
                  <a:lnTo>
                    <a:pt x="174079" y="0"/>
                  </a:lnTo>
                  <a:lnTo>
                    <a:pt x="2521358" y="0"/>
                  </a:lnTo>
                  <a:lnTo>
                    <a:pt x="2693230" y="297713"/>
                  </a:lnTo>
                  <a:lnTo>
                    <a:pt x="2693230" y="305361"/>
                  </a:lnTo>
                  <a:lnTo>
                    <a:pt x="2021578" y="1468788"/>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6" name="Google Shape;166;p18"/>
          <p:cNvSpPr txBox="1">
            <a:spLocks noGrp="1"/>
          </p:cNvSpPr>
          <p:nvPr>
            <p:ph type="title"/>
          </p:nvPr>
        </p:nvSpPr>
        <p:spPr>
          <a:xfrm>
            <a:off x="768650" y="767425"/>
            <a:ext cx="6454800" cy="10134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6500" b="1">
                <a:solidFill>
                  <a:srgbClr val="000000"/>
                </a:solidFill>
              </a:rPr>
              <a:t>WORK DONE</a:t>
            </a:r>
            <a:endParaRPr sz="6500" b="1">
              <a:solidFill>
                <a:srgbClr val="000000"/>
              </a:solidFill>
            </a:endParaRPr>
          </a:p>
        </p:txBody>
      </p:sp>
      <p:pic>
        <p:nvPicPr>
          <p:cNvPr id="167" name="Google Shape;167;p18"/>
          <p:cNvPicPr preferRelativeResize="0"/>
          <p:nvPr/>
        </p:nvPicPr>
        <p:blipFill rotWithShape="1">
          <a:blip r:embed="rId3">
            <a:alphaModFix/>
          </a:blip>
          <a:srcRect/>
          <a:stretch/>
        </p:blipFill>
        <p:spPr>
          <a:xfrm>
            <a:off x="4962495" y="8938270"/>
            <a:ext cx="95250" cy="95249"/>
          </a:xfrm>
          <a:prstGeom prst="rect">
            <a:avLst/>
          </a:prstGeom>
          <a:noFill/>
          <a:ln>
            <a:noFill/>
          </a:ln>
        </p:spPr>
      </p:pic>
      <p:graphicFrame>
        <p:nvGraphicFramePr>
          <p:cNvPr id="168" name="Google Shape;168;p18"/>
          <p:cNvGraphicFramePr/>
          <p:nvPr/>
        </p:nvGraphicFramePr>
        <p:xfrm>
          <a:off x="952500" y="3405300"/>
          <a:ext cx="16383000" cy="4050775"/>
        </p:xfrm>
        <a:graphic>
          <a:graphicData uri="http://schemas.openxmlformats.org/drawingml/2006/table">
            <a:tbl>
              <a:tblPr>
                <a:noFill/>
                <a:tableStyleId>{D556A4FB-D3C1-49BC-94FF-F85064F29DB4}</a:tableStyleId>
              </a:tblPr>
              <a:tblGrid>
                <a:gridCol w="8191500">
                  <a:extLst>
                    <a:ext uri="{9D8B030D-6E8A-4147-A177-3AD203B41FA5}">
                      <a16:colId xmlns:a16="http://schemas.microsoft.com/office/drawing/2014/main" val="20000"/>
                    </a:ext>
                  </a:extLst>
                </a:gridCol>
                <a:gridCol w="8191500">
                  <a:extLst>
                    <a:ext uri="{9D8B030D-6E8A-4147-A177-3AD203B41FA5}">
                      <a16:colId xmlns:a16="http://schemas.microsoft.com/office/drawing/2014/main" val="20001"/>
                    </a:ext>
                  </a:extLst>
                </a:gridCol>
              </a:tblGrid>
              <a:tr h="791225">
                <a:tc>
                  <a:txBody>
                    <a:bodyPr/>
                    <a:lstStyle/>
                    <a:p>
                      <a:pPr marL="0" lvl="0" indent="0" algn="ctr" rtl="0">
                        <a:spcBef>
                          <a:spcPts val="0"/>
                        </a:spcBef>
                        <a:spcAft>
                          <a:spcPts val="0"/>
                        </a:spcAft>
                        <a:buNone/>
                      </a:pPr>
                      <a:r>
                        <a:rPr lang="en-US" sz="3400" b="1">
                          <a:solidFill>
                            <a:srgbClr val="92D050"/>
                          </a:solidFill>
                          <a:latin typeface="Trebuchet MS"/>
                          <a:ea typeface="Trebuchet MS"/>
                          <a:cs typeface="Trebuchet MS"/>
                          <a:sym typeface="Trebuchet MS"/>
                        </a:rPr>
                        <a:t>NAME</a:t>
                      </a:r>
                      <a:endParaRPr sz="3400" b="1">
                        <a:solidFill>
                          <a:srgbClr val="92D050"/>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tc>
                  <a:txBody>
                    <a:bodyPr/>
                    <a:lstStyle/>
                    <a:p>
                      <a:pPr marL="0" lvl="0" indent="0" algn="ctr" rtl="0">
                        <a:spcBef>
                          <a:spcPts val="0"/>
                        </a:spcBef>
                        <a:spcAft>
                          <a:spcPts val="0"/>
                        </a:spcAft>
                        <a:buNone/>
                      </a:pPr>
                      <a:r>
                        <a:rPr lang="en-US" sz="3400" b="1">
                          <a:solidFill>
                            <a:srgbClr val="92D050"/>
                          </a:solidFill>
                          <a:latin typeface="Trebuchet MS"/>
                          <a:ea typeface="Trebuchet MS"/>
                          <a:cs typeface="Trebuchet MS"/>
                          <a:sym typeface="Trebuchet MS"/>
                        </a:rPr>
                        <a:t>WORK DONE</a:t>
                      </a:r>
                      <a:endParaRPr sz="3400" b="1">
                        <a:solidFill>
                          <a:srgbClr val="92D050"/>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extLst>
                  <a:ext uri="{0D108BD9-81ED-4DB2-BD59-A6C34878D82A}">
                    <a16:rowId xmlns:a16="http://schemas.microsoft.com/office/drawing/2014/main" val="10000"/>
                  </a:ext>
                </a:extLst>
              </a:tr>
              <a:tr h="791225">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SIMRAN KHOJA</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DATA CLEANING, CATBOOST</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extLst>
                  <a:ext uri="{0D108BD9-81ED-4DB2-BD59-A6C34878D82A}">
                    <a16:rowId xmlns:a16="http://schemas.microsoft.com/office/drawing/2014/main" val="10001"/>
                  </a:ext>
                </a:extLst>
              </a:tr>
              <a:tr h="822775">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KHUSHI PATEL</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MNB, TFIDF IMPLEMENTATION</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extLst>
                  <a:ext uri="{0D108BD9-81ED-4DB2-BD59-A6C34878D82A}">
                    <a16:rowId xmlns:a16="http://schemas.microsoft.com/office/drawing/2014/main" val="10002"/>
                  </a:ext>
                </a:extLst>
              </a:tr>
              <a:tr h="822775">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AASTHA GAUDANI</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MNB, LDA IMPLEMENTATION</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extLst>
                  <a:ext uri="{0D108BD9-81ED-4DB2-BD59-A6C34878D82A}">
                    <a16:rowId xmlns:a16="http://schemas.microsoft.com/office/drawing/2014/main" val="10003"/>
                  </a:ext>
                </a:extLst>
              </a:tr>
              <a:tr h="822775">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DEVYASH SHAH</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tc>
                  <a:txBody>
                    <a:bodyPr/>
                    <a:lstStyle/>
                    <a:p>
                      <a:pPr marL="0" lvl="0" indent="0" algn="ctr" rtl="0">
                        <a:spcBef>
                          <a:spcPts val="0"/>
                        </a:spcBef>
                        <a:spcAft>
                          <a:spcPts val="0"/>
                        </a:spcAft>
                        <a:buNone/>
                      </a:pPr>
                      <a:r>
                        <a:rPr lang="en-US" sz="3400">
                          <a:solidFill>
                            <a:schemeClr val="lt1"/>
                          </a:solidFill>
                          <a:latin typeface="Trebuchet MS"/>
                          <a:ea typeface="Trebuchet MS"/>
                          <a:cs typeface="Trebuchet MS"/>
                          <a:sym typeface="Trebuchet MS"/>
                        </a:rPr>
                        <a:t>CATBOOST, LDA IMPLEMENTATION</a:t>
                      </a:r>
                      <a:endParaRPr sz="3400">
                        <a:solidFill>
                          <a:schemeClr val="lt1"/>
                        </a:solidFill>
                        <a:latin typeface="Trebuchet MS"/>
                        <a:ea typeface="Trebuchet MS"/>
                        <a:cs typeface="Trebuchet MS"/>
                        <a:sym typeface="Trebuchet MS"/>
                      </a:endParaRPr>
                    </a:p>
                  </a:txBody>
                  <a:tcPr marL="91425" marR="91425" marT="91425" marB="91425" anchor="ctr">
                    <a:lnL w="38100" cap="flat" cmpd="sng">
                      <a:solidFill>
                        <a:srgbClr val="92D050"/>
                      </a:solidFill>
                      <a:prstDash val="solid"/>
                      <a:round/>
                      <a:headEnd type="none" w="sm" len="sm"/>
                      <a:tailEnd type="none" w="sm" len="sm"/>
                    </a:lnL>
                    <a:lnR w="38100" cap="flat" cmpd="sng">
                      <a:solidFill>
                        <a:srgbClr val="92D050"/>
                      </a:solidFill>
                      <a:prstDash val="solid"/>
                      <a:round/>
                      <a:headEnd type="none" w="sm" len="sm"/>
                      <a:tailEnd type="none" w="sm" len="sm"/>
                    </a:lnR>
                    <a:lnT w="38100" cap="flat" cmpd="sng">
                      <a:solidFill>
                        <a:srgbClr val="92D050"/>
                      </a:solidFill>
                      <a:prstDash val="solid"/>
                      <a:round/>
                      <a:headEnd type="none" w="sm" len="sm"/>
                      <a:tailEnd type="none" w="sm" len="sm"/>
                    </a:lnT>
                    <a:lnB w="38100" cap="flat" cmpd="sng">
                      <a:solidFill>
                        <a:srgbClr val="92D05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69" name="Google Shape;169;p18"/>
          <p:cNvGrpSpPr/>
          <p:nvPr/>
        </p:nvGrpSpPr>
        <p:grpSpPr>
          <a:xfrm rot="10800000">
            <a:off x="8227329" y="8162777"/>
            <a:ext cx="10060670" cy="2124226"/>
            <a:chOff x="0" y="0"/>
            <a:chExt cx="11305394" cy="2548256"/>
          </a:xfrm>
        </p:grpSpPr>
        <p:sp>
          <p:nvSpPr>
            <p:cNvPr id="170" name="Google Shape;170;p18"/>
            <p:cNvSpPr/>
            <p:nvPr/>
          </p:nvSpPr>
          <p:spPr>
            <a:xfrm>
              <a:off x="0" y="1"/>
              <a:ext cx="9563100" cy="2548255"/>
            </a:xfrm>
            <a:custGeom>
              <a:avLst/>
              <a:gdLst/>
              <a:ahLst/>
              <a:cxnLst/>
              <a:rect l="l" t="t" r="r" b="b"/>
              <a:pathLst>
                <a:path w="9563100" h="2548255" extrusionOk="0">
                  <a:moveTo>
                    <a:pt x="0" y="0"/>
                  </a:moveTo>
                  <a:lnTo>
                    <a:pt x="9562736" y="0"/>
                  </a:lnTo>
                  <a:lnTo>
                    <a:pt x="8091856" y="2547838"/>
                  </a:lnTo>
                  <a:lnTo>
                    <a:pt x="0" y="2547838"/>
                  </a:lnTo>
                  <a:lnTo>
                    <a:pt x="0"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8"/>
            <p:cNvSpPr/>
            <p:nvPr/>
          </p:nvSpPr>
          <p:spPr>
            <a:xfrm>
              <a:off x="8611724" y="0"/>
              <a:ext cx="2693670" cy="1469390"/>
            </a:xfrm>
            <a:custGeom>
              <a:avLst/>
              <a:gdLst/>
              <a:ahLst/>
              <a:cxnLst/>
              <a:rect l="l" t="t" r="r" b="b"/>
              <a:pathLst>
                <a:path w="2693670" h="1469390" extrusionOk="0">
                  <a:moveTo>
                    <a:pt x="2021578" y="1468788"/>
                  </a:moveTo>
                  <a:lnTo>
                    <a:pt x="673859" y="1468788"/>
                  </a:lnTo>
                  <a:lnTo>
                    <a:pt x="0" y="301537"/>
                  </a:lnTo>
                  <a:lnTo>
                    <a:pt x="174079" y="0"/>
                  </a:lnTo>
                  <a:lnTo>
                    <a:pt x="2521358" y="0"/>
                  </a:lnTo>
                  <a:lnTo>
                    <a:pt x="2693230" y="297713"/>
                  </a:lnTo>
                  <a:lnTo>
                    <a:pt x="2693230" y="305361"/>
                  </a:lnTo>
                  <a:lnTo>
                    <a:pt x="2021578" y="1468788"/>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004550"/>
        </a:solidFill>
        <a:effectLst/>
      </p:bgPr>
    </p:bg>
    <p:spTree>
      <p:nvGrpSpPr>
        <p:cNvPr id="1" name="Shape 175"/>
        <p:cNvGrpSpPr/>
        <p:nvPr/>
      </p:nvGrpSpPr>
      <p:grpSpPr>
        <a:xfrm>
          <a:off x="0" y="0"/>
          <a:ext cx="0" cy="0"/>
          <a:chOff x="0" y="0"/>
          <a:chExt cx="0" cy="0"/>
        </a:xfrm>
      </p:grpSpPr>
      <p:grpSp>
        <p:nvGrpSpPr>
          <p:cNvPr id="176" name="Google Shape;176;p19"/>
          <p:cNvGrpSpPr/>
          <p:nvPr/>
        </p:nvGrpSpPr>
        <p:grpSpPr>
          <a:xfrm>
            <a:off x="0" y="0"/>
            <a:ext cx="11305394" cy="2548256"/>
            <a:chOff x="0" y="0"/>
            <a:chExt cx="11305394" cy="2548256"/>
          </a:xfrm>
        </p:grpSpPr>
        <p:sp>
          <p:nvSpPr>
            <p:cNvPr id="177" name="Google Shape;177;p19"/>
            <p:cNvSpPr/>
            <p:nvPr/>
          </p:nvSpPr>
          <p:spPr>
            <a:xfrm>
              <a:off x="0" y="1"/>
              <a:ext cx="9563100" cy="2548255"/>
            </a:xfrm>
            <a:custGeom>
              <a:avLst/>
              <a:gdLst/>
              <a:ahLst/>
              <a:cxnLst/>
              <a:rect l="l" t="t" r="r" b="b"/>
              <a:pathLst>
                <a:path w="9563100" h="2548255" extrusionOk="0">
                  <a:moveTo>
                    <a:pt x="0" y="0"/>
                  </a:moveTo>
                  <a:lnTo>
                    <a:pt x="9562736" y="0"/>
                  </a:lnTo>
                  <a:lnTo>
                    <a:pt x="8091856" y="2547838"/>
                  </a:lnTo>
                  <a:lnTo>
                    <a:pt x="0" y="2547838"/>
                  </a:lnTo>
                  <a:lnTo>
                    <a:pt x="0"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9"/>
            <p:cNvSpPr/>
            <p:nvPr/>
          </p:nvSpPr>
          <p:spPr>
            <a:xfrm>
              <a:off x="8611724" y="0"/>
              <a:ext cx="2693670" cy="1469390"/>
            </a:xfrm>
            <a:custGeom>
              <a:avLst/>
              <a:gdLst/>
              <a:ahLst/>
              <a:cxnLst/>
              <a:rect l="l" t="t" r="r" b="b"/>
              <a:pathLst>
                <a:path w="2693670" h="1469390" extrusionOk="0">
                  <a:moveTo>
                    <a:pt x="2021578" y="1468788"/>
                  </a:moveTo>
                  <a:lnTo>
                    <a:pt x="673859" y="1468788"/>
                  </a:lnTo>
                  <a:lnTo>
                    <a:pt x="0" y="301537"/>
                  </a:lnTo>
                  <a:lnTo>
                    <a:pt x="174079" y="0"/>
                  </a:lnTo>
                  <a:lnTo>
                    <a:pt x="2521358" y="0"/>
                  </a:lnTo>
                  <a:lnTo>
                    <a:pt x="2693230" y="297713"/>
                  </a:lnTo>
                  <a:lnTo>
                    <a:pt x="2693230" y="305361"/>
                  </a:lnTo>
                  <a:lnTo>
                    <a:pt x="2021578" y="1468788"/>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19"/>
          <p:cNvSpPr txBox="1">
            <a:spLocks noGrp="1"/>
          </p:cNvSpPr>
          <p:nvPr>
            <p:ph type="title"/>
          </p:nvPr>
        </p:nvSpPr>
        <p:spPr>
          <a:xfrm>
            <a:off x="1016000" y="958850"/>
            <a:ext cx="6454800" cy="936154"/>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b="1" dirty="0">
                <a:solidFill>
                  <a:srgbClr val="000000"/>
                </a:solidFill>
              </a:rPr>
              <a:t>REFERENCE</a:t>
            </a:r>
            <a:endParaRPr b="1" dirty="0">
              <a:solidFill>
                <a:srgbClr val="000000"/>
              </a:solidFill>
            </a:endParaRPr>
          </a:p>
        </p:txBody>
      </p:sp>
      <p:pic>
        <p:nvPicPr>
          <p:cNvPr id="180" name="Google Shape;180;p19"/>
          <p:cNvPicPr preferRelativeResize="0"/>
          <p:nvPr/>
        </p:nvPicPr>
        <p:blipFill rotWithShape="1">
          <a:blip r:embed="rId3">
            <a:alphaModFix/>
          </a:blip>
          <a:srcRect/>
          <a:stretch/>
        </p:blipFill>
        <p:spPr>
          <a:xfrm>
            <a:off x="4962495" y="8938270"/>
            <a:ext cx="95250" cy="95249"/>
          </a:xfrm>
          <a:prstGeom prst="rect">
            <a:avLst/>
          </a:prstGeom>
          <a:noFill/>
          <a:ln>
            <a:noFill/>
          </a:ln>
        </p:spPr>
      </p:pic>
      <p:sp>
        <p:nvSpPr>
          <p:cNvPr id="181" name="Google Shape;181;p19"/>
          <p:cNvSpPr txBox="1"/>
          <p:nvPr/>
        </p:nvSpPr>
        <p:spPr>
          <a:xfrm>
            <a:off x="902125" y="3361100"/>
            <a:ext cx="16485300" cy="7248108"/>
          </a:xfrm>
          <a:prstGeom prst="rect">
            <a:avLst/>
          </a:prstGeom>
          <a:noFill/>
          <a:ln>
            <a:noFill/>
          </a:ln>
        </p:spPr>
        <p:txBody>
          <a:bodyPr spcFirstLastPara="1" wrap="square" lIns="91425" tIns="91425" rIns="91425" bIns="91425" anchor="t" anchorCtr="0">
            <a:spAutoFit/>
          </a:bodyPr>
          <a:lstStyle/>
          <a:p>
            <a:pPr marL="457200" lvl="0" indent="-425450" algn="l" rtl="0">
              <a:spcBef>
                <a:spcPts val="0"/>
              </a:spcBef>
              <a:spcAft>
                <a:spcPts val="0"/>
              </a:spcAft>
              <a:buClr>
                <a:srgbClr val="A3E373"/>
              </a:buClr>
              <a:buSzPts val="3100"/>
              <a:buFont typeface="Trebuchet MS"/>
              <a:buChar char="●"/>
            </a:pPr>
            <a:r>
              <a:rPr lang="en-US" sz="2000" dirty="0">
                <a:solidFill>
                  <a:srgbClr val="92D050"/>
                </a:solidFill>
                <a:latin typeface="Trebuchet MS" panose="020B0603020202020204" pitchFamily="34" charset="0"/>
                <a:ea typeface="Trebuchet MS"/>
                <a:cs typeface="Trebuchet MS"/>
                <a:sym typeface="Trebuchet MS"/>
              </a:rPr>
              <a:t>Z. Liu, M. Li, Y. Liu and M. </a:t>
            </a:r>
            <a:r>
              <a:rPr lang="en-US" sz="2000" dirty="0" err="1">
                <a:solidFill>
                  <a:srgbClr val="92D050"/>
                </a:solidFill>
                <a:latin typeface="Trebuchet MS" panose="020B0603020202020204" pitchFamily="34" charset="0"/>
                <a:ea typeface="Trebuchet MS"/>
                <a:cs typeface="Trebuchet MS"/>
                <a:sym typeface="Trebuchet MS"/>
              </a:rPr>
              <a:t>Ponraj</a:t>
            </a:r>
            <a:r>
              <a:rPr lang="en-US" sz="2000" dirty="0">
                <a:solidFill>
                  <a:srgbClr val="92D050"/>
                </a:solidFill>
                <a:latin typeface="Trebuchet MS" panose="020B0603020202020204" pitchFamily="34" charset="0"/>
                <a:ea typeface="Trebuchet MS"/>
                <a:cs typeface="Trebuchet MS"/>
                <a:sym typeface="Trebuchet MS"/>
              </a:rPr>
              <a:t>, "Performance evaluation of Latent Dirichlet Allocation in text mining," 2011 Eighth International Conference on Fuzzy Systems and Knowledge Discovery (FSKD), Shanghai, China, 2011, pp. 2695-2698, </a:t>
            </a:r>
            <a:r>
              <a:rPr lang="en-US" sz="2000" dirty="0" err="1">
                <a:solidFill>
                  <a:srgbClr val="92D050"/>
                </a:solidFill>
                <a:latin typeface="Trebuchet MS" panose="020B0603020202020204" pitchFamily="34" charset="0"/>
                <a:ea typeface="Trebuchet MS"/>
                <a:cs typeface="Trebuchet MS"/>
                <a:sym typeface="Trebuchet MS"/>
              </a:rPr>
              <a:t>doi</a:t>
            </a:r>
            <a:r>
              <a:rPr lang="en-US" sz="2000" dirty="0">
                <a:solidFill>
                  <a:srgbClr val="92D050"/>
                </a:solidFill>
                <a:latin typeface="Trebuchet MS" panose="020B0603020202020204" pitchFamily="34" charset="0"/>
                <a:ea typeface="Trebuchet MS"/>
                <a:cs typeface="Trebuchet MS"/>
                <a:sym typeface="Trebuchet MS"/>
              </a:rPr>
              <a:t>: 10.1109/FSKD.2011.6020066.</a:t>
            </a:r>
          </a:p>
          <a:p>
            <a:pPr marL="457200" lvl="0" indent="-425450" algn="l" rtl="0">
              <a:spcBef>
                <a:spcPts val="0"/>
              </a:spcBef>
              <a:spcAft>
                <a:spcPts val="0"/>
              </a:spcAft>
              <a:buClr>
                <a:srgbClr val="A3E373"/>
              </a:buClr>
              <a:buSzPts val="3100"/>
              <a:buFont typeface="Trebuchet MS"/>
              <a:buChar char="●"/>
            </a:pPr>
            <a:endParaRPr lang="en-US" sz="2000" dirty="0">
              <a:solidFill>
                <a:srgbClr val="92D050"/>
              </a:solidFill>
              <a:latin typeface="Trebuchet MS" panose="020B0603020202020204" pitchFamily="34" charset="0"/>
              <a:ea typeface="Trebuchet MS"/>
              <a:cs typeface="Trebuchet MS"/>
              <a:sym typeface="Trebuchet MS"/>
            </a:endParaRPr>
          </a:p>
          <a:p>
            <a:pPr marL="457200" lvl="0" indent="-425450" algn="l" rtl="0">
              <a:spcBef>
                <a:spcPts val="0"/>
              </a:spcBef>
              <a:spcAft>
                <a:spcPts val="0"/>
              </a:spcAft>
              <a:buClr>
                <a:srgbClr val="A3E373"/>
              </a:buClr>
              <a:buSzPts val="3100"/>
              <a:buFont typeface="Trebuchet MS"/>
              <a:buChar char="●"/>
            </a:pPr>
            <a:r>
              <a:rPr lang="en-US" sz="2000" dirty="0">
                <a:solidFill>
                  <a:srgbClr val="92D050"/>
                </a:solidFill>
                <a:latin typeface="Trebuchet MS" panose="020B0603020202020204" pitchFamily="34" charset="0"/>
                <a:ea typeface="Trebuchet MS"/>
                <a:cs typeface="Trebuchet MS"/>
                <a:sym typeface="Trebuchet MS"/>
              </a:rPr>
              <a:t>Support Vector Machine (SVM) algorithm - </a:t>
            </a:r>
            <a:r>
              <a:rPr lang="en-US" sz="2000" dirty="0" err="1">
                <a:solidFill>
                  <a:srgbClr val="92D050"/>
                </a:solidFill>
                <a:latin typeface="Trebuchet MS" panose="020B0603020202020204" pitchFamily="34" charset="0"/>
                <a:ea typeface="Trebuchet MS"/>
                <a:cs typeface="Trebuchet MS"/>
                <a:sym typeface="Trebuchet MS"/>
              </a:rPr>
              <a:t>javatpoint</a:t>
            </a:r>
            <a:r>
              <a:rPr lang="en-US" sz="2000" dirty="0">
                <a:solidFill>
                  <a:srgbClr val="92D050"/>
                </a:solidFill>
                <a:latin typeface="Trebuchet MS" panose="020B0603020202020204" pitchFamily="34" charset="0"/>
                <a:ea typeface="Trebuchet MS"/>
                <a:cs typeface="Trebuchet MS"/>
                <a:sym typeface="Trebuchet MS"/>
              </a:rPr>
              <a:t>. www.javatpoint.com. (n.d.). Retrieved March 11, 2023, from https://www.javatpoint.com/machine-learning-support-vector-machine-algorithm </a:t>
            </a:r>
            <a:endParaRPr sz="2000" dirty="0">
              <a:solidFill>
                <a:srgbClr val="92D050"/>
              </a:solidFill>
              <a:latin typeface="Trebuchet MS" panose="020B0603020202020204" pitchFamily="34" charset="0"/>
              <a:ea typeface="Trebuchet MS"/>
              <a:cs typeface="Trebuchet MS"/>
              <a:sym typeface="Trebuchet MS"/>
            </a:endParaRPr>
          </a:p>
          <a:p>
            <a:pPr marL="457200" lvl="0" indent="0" algn="l" rtl="0">
              <a:spcBef>
                <a:spcPts val="0"/>
              </a:spcBef>
              <a:spcAft>
                <a:spcPts val="0"/>
              </a:spcAft>
              <a:buNone/>
            </a:pPr>
            <a:endParaRPr sz="2000" dirty="0">
              <a:solidFill>
                <a:srgbClr val="92D050"/>
              </a:solidFill>
              <a:latin typeface="Trebuchet MS" panose="020B0603020202020204" pitchFamily="34" charset="0"/>
              <a:ea typeface="Trebuchet MS"/>
              <a:cs typeface="Trebuchet MS"/>
              <a:sym typeface="Trebuchet MS"/>
            </a:endParaRPr>
          </a:p>
          <a:p>
            <a:pPr marL="457200" lvl="0" indent="-425450" algn="l" rtl="0">
              <a:spcBef>
                <a:spcPts val="0"/>
              </a:spcBef>
              <a:spcAft>
                <a:spcPts val="0"/>
              </a:spcAft>
              <a:buClr>
                <a:srgbClr val="A3E373"/>
              </a:buClr>
              <a:buSzPts val="3100"/>
              <a:buFont typeface="Trebuchet MS"/>
              <a:buChar char="●"/>
            </a:pPr>
            <a:r>
              <a:rPr lang="en-US" sz="2000" dirty="0">
                <a:solidFill>
                  <a:srgbClr val="92D050"/>
                </a:solidFill>
                <a:latin typeface="Trebuchet MS" panose="020B0603020202020204" pitchFamily="34" charset="0"/>
                <a:ea typeface="Trebuchet MS"/>
                <a:cs typeface="Trebuchet MS"/>
                <a:sym typeface="Trebuchet MS"/>
              </a:rPr>
              <a:t>Jain, P. (2021, June 1). Basics of </a:t>
            </a:r>
            <a:r>
              <a:rPr lang="en-US" sz="2000" dirty="0" err="1">
                <a:solidFill>
                  <a:srgbClr val="92D050"/>
                </a:solidFill>
                <a:latin typeface="Trebuchet MS" panose="020B0603020202020204" pitchFamily="34" charset="0"/>
                <a:ea typeface="Trebuchet MS"/>
                <a:cs typeface="Trebuchet MS"/>
                <a:sym typeface="Trebuchet MS"/>
              </a:rPr>
              <a:t>countvectorizer</a:t>
            </a:r>
            <a:r>
              <a:rPr lang="en-US" sz="2000" dirty="0">
                <a:solidFill>
                  <a:srgbClr val="92D050"/>
                </a:solidFill>
                <a:latin typeface="Trebuchet MS" panose="020B0603020202020204" pitchFamily="34" charset="0"/>
                <a:ea typeface="Trebuchet MS"/>
                <a:cs typeface="Trebuchet MS"/>
                <a:sym typeface="Trebuchet MS"/>
              </a:rPr>
              <a:t>. Medium. Retrieved March 11, 2023, from https://towardsdatascience.com/basics-of-countvectorizer-e26677900f9c </a:t>
            </a:r>
            <a:endParaRPr sz="2000" dirty="0">
              <a:solidFill>
                <a:srgbClr val="92D050"/>
              </a:solidFill>
              <a:latin typeface="Trebuchet MS" panose="020B0603020202020204" pitchFamily="34" charset="0"/>
              <a:ea typeface="Trebuchet MS"/>
              <a:cs typeface="Trebuchet MS"/>
              <a:sym typeface="Trebuchet MS"/>
            </a:endParaRPr>
          </a:p>
          <a:p>
            <a:pPr marL="457200" lvl="0" indent="0" algn="l" rtl="0">
              <a:spcBef>
                <a:spcPts val="0"/>
              </a:spcBef>
              <a:spcAft>
                <a:spcPts val="0"/>
              </a:spcAft>
              <a:buNone/>
            </a:pPr>
            <a:endParaRPr sz="2000" dirty="0">
              <a:solidFill>
                <a:srgbClr val="92D050"/>
              </a:solidFill>
              <a:latin typeface="Trebuchet MS" panose="020B0603020202020204" pitchFamily="34" charset="0"/>
              <a:ea typeface="Trebuchet MS"/>
              <a:cs typeface="Trebuchet MS"/>
              <a:sym typeface="Trebuchet MS"/>
            </a:endParaRPr>
          </a:p>
          <a:p>
            <a:pPr marL="457200" lvl="0" indent="-425450" algn="l" rtl="0">
              <a:spcBef>
                <a:spcPts val="0"/>
              </a:spcBef>
              <a:spcAft>
                <a:spcPts val="0"/>
              </a:spcAft>
              <a:buClr>
                <a:srgbClr val="A3E373"/>
              </a:buClr>
              <a:buSzPts val="3100"/>
              <a:buFont typeface="Trebuchet MS"/>
              <a:buChar char="●"/>
            </a:pPr>
            <a:r>
              <a:rPr lang="en-US" sz="2000" dirty="0" err="1">
                <a:solidFill>
                  <a:srgbClr val="92D050"/>
                </a:solidFill>
                <a:latin typeface="Trebuchet MS" panose="020B0603020202020204" pitchFamily="34" charset="0"/>
                <a:ea typeface="Trebuchet MS"/>
                <a:cs typeface="Trebuchet MS"/>
                <a:sym typeface="Trebuchet MS"/>
              </a:rPr>
              <a:t>Sklearn.svm.SVC</a:t>
            </a:r>
            <a:r>
              <a:rPr lang="en-US" sz="2000" dirty="0">
                <a:solidFill>
                  <a:srgbClr val="92D050"/>
                </a:solidFill>
                <a:latin typeface="Trebuchet MS" panose="020B0603020202020204" pitchFamily="34" charset="0"/>
                <a:ea typeface="Trebuchet MS"/>
                <a:cs typeface="Trebuchet MS"/>
                <a:sym typeface="Trebuchet MS"/>
              </a:rPr>
              <a:t>. scikit. (n.d.). Retrieved March 11, 2023, from https://scikit-learn.org/stable/modules/generated/sklearn.svm.SVC.html </a:t>
            </a:r>
          </a:p>
          <a:p>
            <a:pPr marL="457200" lvl="0" indent="0" algn="l" rtl="0">
              <a:spcBef>
                <a:spcPts val="0"/>
              </a:spcBef>
              <a:spcAft>
                <a:spcPts val="0"/>
              </a:spcAft>
              <a:buNone/>
            </a:pPr>
            <a:endParaRPr sz="2000" dirty="0">
              <a:solidFill>
                <a:srgbClr val="92D050"/>
              </a:solidFill>
              <a:latin typeface="Trebuchet MS" panose="020B0603020202020204" pitchFamily="34" charset="0"/>
              <a:ea typeface="Trebuchet MS"/>
              <a:cs typeface="Trebuchet MS"/>
              <a:sym typeface="Trebuchet MS"/>
            </a:endParaRPr>
          </a:p>
          <a:p>
            <a:pPr marL="457200" lvl="0" indent="-425450" algn="l" rtl="0">
              <a:spcBef>
                <a:spcPts val="0"/>
              </a:spcBef>
              <a:spcAft>
                <a:spcPts val="0"/>
              </a:spcAft>
              <a:buClr>
                <a:srgbClr val="A3E373"/>
              </a:buClr>
              <a:buSzPts val="3100"/>
              <a:buFont typeface="Trebuchet MS"/>
              <a:buChar char="●"/>
            </a:pPr>
            <a:r>
              <a:rPr lang="en-US" sz="2000" dirty="0">
                <a:solidFill>
                  <a:srgbClr val="92D050"/>
                </a:solidFill>
                <a:latin typeface="Trebuchet MS" panose="020B0603020202020204" pitchFamily="34" charset="0"/>
                <a:ea typeface="Trebuchet MS"/>
                <a:cs typeface="Trebuchet MS"/>
                <a:sym typeface="Trebuchet MS"/>
              </a:rPr>
              <a:t>Performance evaluation of latent Dirichlet allocation in text mining ... (n.d.). Retrieved March 11, 2023, from </a:t>
            </a:r>
            <a:r>
              <a:rPr lang="en-US" sz="2000" dirty="0">
                <a:solidFill>
                  <a:srgbClr val="92D050"/>
                </a:solidFill>
                <a:latin typeface="Trebuchet MS" panose="020B0603020202020204" pitchFamily="34" charset="0"/>
                <a:ea typeface="Trebuchet MS"/>
                <a:cs typeface="Trebuchet MS"/>
                <a:sym typeface="Trebuchet MS"/>
                <a:hlinkClick r:id="rId4">
                  <a:extLst>
                    <a:ext uri="{A12FA001-AC4F-418D-AE19-62706E023703}">
                      <ahyp:hlinkClr xmlns:ahyp="http://schemas.microsoft.com/office/drawing/2018/hyperlinkcolor" val="tx"/>
                    </a:ext>
                  </a:extLst>
                </a:hlinkClick>
              </a:rPr>
              <a:t>https://ieeexplore.ieee.org/abstract/document/6020066</a:t>
            </a:r>
            <a:endParaRPr lang="en-US" sz="2000" dirty="0">
              <a:solidFill>
                <a:srgbClr val="92D050"/>
              </a:solidFill>
              <a:latin typeface="Trebuchet MS" panose="020B0603020202020204" pitchFamily="34" charset="0"/>
              <a:ea typeface="Trebuchet MS"/>
              <a:cs typeface="Trebuchet MS"/>
              <a:sym typeface="Trebuchet MS"/>
            </a:endParaRPr>
          </a:p>
          <a:p>
            <a:pPr marL="457200" lvl="0" indent="-425450" algn="l" rtl="0">
              <a:spcBef>
                <a:spcPts val="0"/>
              </a:spcBef>
              <a:spcAft>
                <a:spcPts val="0"/>
              </a:spcAft>
              <a:buClr>
                <a:srgbClr val="A3E373"/>
              </a:buClr>
              <a:buSzPts val="3100"/>
              <a:buFont typeface="Trebuchet MS"/>
              <a:buChar char="●"/>
            </a:pPr>
            <a:endParaRPr lang="en-US" sz="2000" dirty="0">
              <a:solidFill>
                <a:srgbClr val="92D050"/>
              </a:solidFill>
              <a:latin typeface="Trebuchet MS" panose="020B0603020202020204" pitchFamily="34" charset="0"/>
              <a:ea typeface="Trebuchet MS"/>
              <a:cs typeface="Trebuchet MS"/>
              <a:sym typeface="Trebuchet MS"/>
            </a:endParaRPr>
          </a:p>
          <a:p>
            <a:pPr marL="457200" indent="-425450">
              <a:buClr>
                <a:srgbClr val="A3E373"/>
              </a:buClr>
              <a:buSzPts val="3100"/>
              <a:buFont typeface="Trebuchet MS"/>
              <a:buChar char="●"/>
            </a:pPr>
            <a:r>
              <a:rPr lang="en-IN" sz="2000" dirty="0" err="1">
                <a:solidFill>
                  <a:srgbClr val="92D050"/>
                </a:solidFill>
                <a:effectLst/>
                <a:latin typeface="Trebuchet MS" panose="020B0603020202020204" pitchFamily="34" charset="0"/>
              </a:rPr>
              <a:t>Sklearn.naive_bayes.multinomialnb</a:t>
            </a:r>
            <a:r>
              <a:rPr lang="en-IN" sz="2000" dirty="0">
                <a:solidFill>
                  <a:srgbClr val="92D050"/>
                </a:solidFill>
                <a:effectLst/>
                <a:latin typeface="Trebuchet MS" panose="020B0603020202020204" pitchFamily="34" charset="0"/>
              </a:rPr>
              <a:t>. scikit. (n.d.). Retrieved April 15, 2023, from https://scikit-learn.org/stable/modules/generated/sklearn.naive_bayes.MultinomialNB.html </a:t>
            </a:r>
          </a:p>
          <a:p>
            <a:pPr marL="457200" indent="-425450">
              <a:buClr>
                <a:srgbClr val="A3E373"/>
              </a:buClr>
              <a:buSzPts val="3100"/>
              <a:buFont typeface="Trebuchet MS"/>
              <a:buChar char="●"/>
            </a:pPr>
            <a:endParaRPr lang="en-IN" sz="2000" dirty="0">
              <a:solidFill>
                <a:srgbClr val="92D050"/>
              </a:solidFill>
              <a:latin typeface="Trebuchet MS" panose="020B0603020202020204" pitchFamily="34" charset="0"/>
            </a:endParaRPr>
          </a:p>
          <a:p>
            <a:pPr marL="457200" indent="-425450">
              <a:buClr>
                <a:srgbClr val="A3E373"/>
              </a:buClr>
              <a:buSzPts val="3100"/>
              <a:buFont typeface="Trebuchet MS"/>
              <a:buChar char="●"/>
            </a:pPr>
            <a:r>
              <a:rPr lang="en-US" sz="2000" dirty="0" err="1">
                <a:solidFill>
                  <a:srgbClr val="92D050"/>
                </a:solidFill>
                <a:effectLst/>
                <a:latin typeface="Trebuchet MS" panose="020B0603020202020204" pitchFamily="34" charset="0"/>
              </a:rPr>
              <a:t>Chepenko</a:t>
            </a:r>
            <a:r>
              <a:rPr lang="en-US" sz="2000" dirty="0">
                <a:solidFill>
                  <a:srgbClr val="92D050"/>
                </a:solidFill>
                <a:effectLst/>
                <a:latin typeface="Trebuchet MS" panose="020B0603020202020204" pitchFamily="34" charset="0"/>
              </a:rPr>
              <a:t>, D. (2022, August 10). Introduction to gradient boosting on decision trees with </a:t>
            </a:r>
            <a:r>
              <a:rPr lang="en-US" sz="2000" dirty="0" err="1">
                <a:solidFill>
                  <a:srgbClr val="92D050"/>
                </a:solidFill>
                <a:effectLst/>
                <a:latin typeface="Trebuchet MS" panose="020B0603020202020204" pitchFamily="34" charset="0"/>
              </a:rPr>
              <a:t>catboost</a:t>
            </a:r>
            <a:r>
              <a:rPr lang="en-US" sz="2000" dirty="0">
                <a:solidFill>
                  <a:srgbClr val="92D050"/>
                </a:solidFill>
                <a:effectLst/>
                <a:latin typeface="Trebuchet MS" panose="020B0603020202020204" pitchFamily="34" charset="0"/>
              </a:rPr>
              <a:t>. Medium. Retrieved April 15, 2023, from https://towardsdatascience.com/introduction-to-gradient-boosting-on-decision-trees-with-catboost-d511a9ccbd14 </a:t>
            </a:r>
          </a:p>
          <a:p>
            <a:pPr marL="457200" indent="-425450">
              <a:buClr>
                <a:srgbClr val="A3E373"/>
              </a:buClr>
              <a:buSzPts val="3100"/>
              <a:buFont typeface="Trebuchet MS"/>
              <a:buChar char="●"/>
            </a:pPr>
            <a:endParaRPr lang="en-IN" sz="2400" dirty="0">
              <a:effectLst/>
              <a:latin typeface="Trebuchet MS" panose="020B0603020202020204" pitchFamily="34" charset="0"/>
            </a:endParaRPr>
          </a:p>
          <a:p>
            <a:pPr marL="457200" indent="-425450">
              <a:buClr>
                <a:srgbClr val="A3E373"/>
              </a:buClr>
              <a:buSzPts val="3100"/>
              <a:buFont typeface="Trebuchet MS"/>
              <a:buChar char="●"/>
            </a:pPr>
            <a:endParaRPr lang="en-IN" sz="2400" dirty="0">
              <a:effectLst/>
              <a:latin typeface="Trebuchet MS" panose="020B0603020202020204" pitchFamily="34" charset="0"/>
            </a:endParaRPr>
          </a:p>
          <a:p>
            <a:pPr marL="457200" lvl="0" indent="-425450" algn="l" rtl="0">
              <a:spcBef>
                <a:spcPts val="0"/>
              </a:spcBef>
              <a:spcAft>
                <a:spcPts val="0"/>
              </a:spcAft>
              <a:buClr>
                <a:srgbClr val="A3E373"/>
              </a:buClr>
              <a:buSzPts val="3100"/>
              <a:buFont typeface="Trebuchet MS"/>
              <a:buChar char="●"/>
            </a:pPr>
            <a:endParaRPr sz="3100" dirty="0">
              <a:solidFill>
                <a:srgbClr val="A3E373"/>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61"/>
        <p:cNvGrpSpPr/>
        <p:nvPr/>
      </p:nvGrpSpPr>
      <p:grpSpPr>
        <a:xfrm>
          <a:off x="0" y="0"/>
          <a:ext cx="0" cy="0"/>
          <a:chOff x="0" y="0"/>
          <a:chExt cx="0" cy="0"/>
        </a:xfrm>
      </p:grpSpPr>
      <p:sp>
        <p:nvSpPr>
          <p:cNvPr id="62" name="Google Shape;62;p8"/>
          <p:cNvSpPr txBox="1">
            <a:spLocks noGrp="1"/>
          </p:cNvSpPr>
          <p:nvPr>
            <p:ph type="ctrTitle"/>
          </p:nvPr>
        </p:nvSpPr>
        <p:spPr>
          <a:xfrm>
            <a:off x="2743200" y="851250"/>
            <a:ext cx="15016800" cy="1346100"/>
          </a:xfrm>
          <a:prstGeom prst="rect">
            <a:avLst/>
          </a:prstGeom>
          <a:noFill/>
          <a:ln>
            <a:noFill/>
          </a:ln>
        </p:spPr>
        <p:txBody>
          <a:bodyPr spcFirstLastPara="1" wrap="square" lIns="0" tIns="37450" rIns="0" bIns="0" anchor="t" anchorCtr="0">
            <a:spAutoFit/>
          </a:bodyPr>
          <a:lstStyle/>
          <a:p>
            <a:pPr marL="12700" marR="5080" lvl="0" indent="0" algn="ctr" rtl="0">
              <a:lnSpc>
                <a:spcPct val="119176"/>
              </a:lnSpc>
              <a:spcBef>
                <a:spcPts val="0"/>
              </a:spcBef>
              <a:spcAft>
                <a:spcPts val="0"/>
              </a:spcAft>
              <a:buNone/>
            </a:pPr>
            <a:r>
              <a:rPr lang="en-US" sz="8500" b="1">
                <a:solidFill>
                  <a:schemeClr val="lt1"/>
                </a:solidFill>
              </a:rPr>
              <a:t>INTRODUCTION</a:t>
            </a:r>
            <a:endParaRPr sz="8500" b="1">
              <a:solidFill>
                <a:schemeClr val="lt1"/>
              </a:solidFill>
            </a:endParaRPr>
          </a:p>
        </p:txBody>
      </p:sp>
      <p:sp>
        <p:nvSpPr>
          <p:cNvPr id="63" name="Google Shape;63;p8"/>
          <p:cNvSpPr txBox="1"/>
          <p:nvPr/>
        </p:nvSpPr>
        <p:spPr>
          <a:xfrm>
            <a:off x="2743200" y="2575075"/>
            <a:ext cx="14644200" cy="56337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4500">
                <a:solidFill>
                  <a:schemeClr val="lt1"/>
                </a:solidFill>
                <a:latin typeface="Calibri"/>
                <a:ea typeface="Calibri"/>
                <a:cs typeface="Calibri"/>
                <a:sym typeface="Calibri"/>
              </a:rPr>
              <a:t>This project aims to perform text category classification on a BBC news dataset using machine learning techniques. The goal is to develop a model that can accurately predict the category of a given article based on its text content. This projects is using variety of machine learning algorithms. Our data consist of 2225 rows and 2 columns. One column consist of the Text and the other column contains the corresponding category of the Text.</a:t>
            </a:r>
            <a:endParaRPr sz="5900">
              <a:solidFill>
                <a:schemeClr val="lt1"/>
              </a:solidFill>
              <a:latin typeface="Trebuchet MS"/>
              <a:ea typeface="Trebuchet MS"/>
              <a:cs typeface="Trebuchet MS"/>
              <a:sym typeface="Trebuchet MS"/>
            </a:endParaRPr>
          </a:p>
        </p:txBody>
      </p:sp>
      <p:sp>
        <p:nvSpPr>
          <p:cNvPr id="64" name="Google Shape;64;p8"/>
          <p:cNvSpPr/>
          <p:nvPr/>
        </p:nvSpPr>
        <p:spPr>
          <a:xfrm>
            <a:off x="-101850" y="0"/>
            <a:ext cx="1004100" cy="10287000"/>
          </a:xfrm>
          <a:prstGeom prst="rect">
            <a:avLst/>
          </a:prstGeom>
          <a:solidFill>
            <a:srgbClr val="A3E3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902250" y="0"/>
            <a:ext cx="1004100" cy="10287000"/>
          </a:xfrm>
          <a:prstGeom prst="rect">
            <a:avLst/>
          </a:prstGeom>
          <a:solidFill>
            <a:srgbClr val="00A18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1906350" y="9428400"/>
            <a:ext cx="16498200" cy="858600"/>
          </a:xfrm>
          <a:prstGeom prst="rect">
            <a:avLst/>
          </a:prstGeom>
          <a:solidFill>
            <a:srgbClr val="A3E3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1000"/>
                                        <p:tgtEl>
                                          <p:spTgt spid="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813200" y="371975"/>
            <a:ext cx="9997800" cy="1356318"/>
          </a:xfrm>
          <a:prstGeom prst="rect">
            <a:avLst/>
          </a:prstGeom>
          <a:noFill/>
          <a:ln>
            <a:noFill/>
          </a:ln>
        </p:spPr>
        <p:txBody>
          <a:bodyPr spcFirstLastPara="1" wrap="square" lIns="0" tIns="37450" rIns="0" bIns="0" anchor="t" anchorCtr="0">
            <a:spAutoFit/>
          </a:bodyPr>
          <a:lstStyle/>
          <a:p>
            <a:pPr marL="12700" marR="5080" lvl="0" indent="0" algn="ctr" rtl="0">
              <a:lnSpc>
                <a:spcPct val="119176"/>
              </a:lnSpc>
              <a:spcBef>
                <a:spcPts val="0"/>
              </a:spcBef>
              <a:spcAft>
                <a:spcPts val="0"/>
              </a:spcAft>
              <a:buNone/>
            </a:pPr>
            <a:r>
              <a:rPr lang="en-US" sz="7200" b="1" dirty="0">
                <a:solidFill>
                  <a:srgbClr val="000000"/>
                </a:solidFill>
              </a:rPr>
              <a:t>PROBLEM</a:t>
            </a:r>
            <a:r>
              <a:rPr lang="en-US" sz="7200" dirty="0">
                <a:solidFill>
                  <a:srgbClr val="000000"/>
                </a:solidFill>
              </a:rPr>
              <a:t> </a:t>
            </a:r>
            <a:r>
              <a:rPr lang="en-US" sz="7200" b="1" dirty="0">
                <a:solidFill>
                  <a:srgbClr val="000000"/>
                </a:solidFill>
              </a:rPr>
              <a:t>STATEMENT</a:t>
            </a:r>
            <a:endParaRPr sz="7200" b="1" dirty="0"/>
          </a:p>
        </p:txBody>
      </p:sp>
      <p:sp>
        <p:nvSpPr>
          <p:cNvPr id="72" name="Google Shape;72;p9"/>
          <p:cNvSpPr txBox="1"/>
          <p:nvPr/>
        </p:nvSpPr>
        <p:spPr>
          <a:xfrm>
            <a:off x="712950" y="2138575"/>
            <a:ext cx="10098000" cy="757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dirty="0">
                <a:solidFill>
                  <a:schemeClr val="dk1"/>
                </a:solidFill>
                <a:latin typeface="Trebuchet MS"/>
                <a:ea typeface="Trebuchet MS"/>
                <a:cs typeface="Trebuchet MS"/>
                <a:sym typeface="Trebuchet MS"/>
              </a:rPr>
              <a:t>Our goal is to develop a machine learning model that can accurately assign a label to each of the text from a predefined set of categories. To achieve our goal we have implemented two models using different methods of feature extraction.</a:t>
            </a:r>
            <a:endParaRPr sz="5400" dirty="0">
              <a:solidFill>
                <a:schemeClr val="dk1"/>
              </a:solidFill>
              <a:latin typeface="Trebuchet MS"/>
              <a:ea typeface="Trebuchet MS"/>
              <a:cs typeface="Trebuchet MS"/>
              <a:sym typeface="Trebuchet MS"/>
            </a:endParaRPr>
          </a:p>
        </p:txBody>
      </p:sp>
      <p:sp>
        <p:nvSpPr>
          <p:cNvPr id="73" name="Google Shape;73;p9"/>
          <p:cNvSpPr/>
          <p:nvPr/>
        </p:nvSpPr>
        <p:spPr>
          <a:xfrm>
            <a:off x="14036950" y="-72750"/>
            <a:ext cx="4251184" cy="5872572"/>
          </a:xfrm>
          <a:custGeom>
            <a:avLst/>
            <a:gdLst/>
            <a:ahLst/>
            <a:cxnLst/>
            <a:rect l="l" t="t" r="r" b="b"/>
            <a:pathLst>
              <a:path w="3900169" h="4570095" extrusionOk="0">
                <a:moveTo>
                  <a:pt x="1319006" y="0"/>
                </a:moveTo>
                <a:lnTo>
                  <a:pt x="3899870" y="0"/>
                </a:lnTo>
                <a:lnTo>
                  <a:pt x="3899870" y="4569862"/>
                </a:lnTo>
                <a:lnTo>
                  <a:pt x="1319191" y="4569862"/>
                </a:lnTo>
                <a:lnTo>
                  <a:pt x="0" y="2285251"/>
                </a:lnTo>
                <a:lnTo>
                  <a:pt x="0" y="2284610"/>
                </a:lnTo>
                <a:lnTo>
                  <a:pt x="1319006" y="0"/>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9"/>
          <p:cNvSpPr/>
          <p:nvPr/>
        </p:nvSpPr>
        <p:spPr>
          <a:xfrm>
            <a:off x="11798421" y="5803479"/>
            <a:ext cx="6489700" cy="4483734"/>
          </a:xfrm>
          <a:custGeom>
            <a:avLst/>
            <a:gdLst/>
            <a:ahLst/>
            <a:cxnLst/>
            <a:rect l="l" t="t" r="r" b="b"/>
            <a:pathLst>
              <a:path w="6489700" h="4483734" extrusionOk="0">
                <a:moveTo>
                  <a:pt x="1846855" y="0"/>
                </a:moveTo>
                <a:lnTo>
                  <a:pt x="5541345" y="0"/>
                </a:lnTo>
                <a:lnTo>
                  <a:pt x="6489576" y="1642402"/>
                </a:lnTo>
                <a:lnTo>
                  <a:pt x="6489576" y="4483520"/>
                </a:lnTo>
                <a:lnTo>
                  <a:pt x="741261" y="4483520"/>
                </a:lnTo>
                <a:lnTo>
                  <a:pt x="0" y="3199783"/>
                </a:lnTo>
                <a:lnTo>
                  <a:pt x="0" y="3198882"/>
                </a:lnTo>
                <a:lnTo>
                  <a:pt x="1846855" y="0"/>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9"/>
          <p:cNvSpPr/>
          <p:nvPr/>
        </p:nvSpPr>
        <p:spPr>
          <a:xfrm>
            <a:off x="12365875" y="2772500"/>
            <a:ext cx="3801745" cy="3260209"/>
          </a:xfrm>
          <a:custGeom>
            <a:avLst/>
            <a:gdLst/>
            <a:ahLst/>
            <a:cxnLst/>
            <a:rect l="l" t="t" r="r" b="b"/>
            <a:pathLst>
              <a:path w="3801745" h="2930525" extrusionOk="0">
                <a:moveTo>
                  <a:pt x="950255" y="0"/>
                </a:moveTo>
                <a:lnTo>
                  <a:pt x="2851165" y="0"/>
                </a:lnTo>
                <a:lnTo>
                  <a:pt x="3801553" y="1646138"/>
                </a:lnTo>
                <a:lnTo>
                  <a:pt x="3060164" y="2930278"/>
                </a:lnTo>
                <a:lnTo>
                  <a:pt x="741360" y="2930278"/>
                </a:lnTo>
                <a:lnTo>
                  <a:pt x="0" y="1646369"/>
                </a:lnTo>
                <a:lnTo>
                  <a:pt x="0" y="1645909"/>
                </a:lnTo>
                <a:lnTo>
                  <a:pt x="950255"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p:tgtEl>
                                          <p:spTgt spid="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5156241" y="406966"/>
            <a:ext cx="7975500" cy="1321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8500">
                <a:solidFill>
                  <a:srgbClr val="000000"/>
                </a:solidFill>
              </a:rPr>
              <a:t>GANTT CHART</a:t>
            </a:r>
            <a:endParaRPr sz="8500"/>
          </a:p>
        </p:txBody>
      </p:sp>
      <p:pic>
        <p:nvPicPr>
          <p:cNvPr id="81" name="Google Shape;81;p10"/>
          <p:cNvPicPr preferRelativeResize="0"/>
          <p:nvPr/>
        </p:nvPicPr>
        <p:blipFill>
          <a:blip r:embed="rId3">
            <a:alphaModFix/>
          </a:blip>
          <a:stretch>
            <a:fillRect/>
          </a:stretch>
        </p:blipFill>
        <p:spPr>
          <a:xfrm>
            <a:off x="152400" y="2345715"/>
            <a:ext cx="17983201" cy="6743700"/>
          </a:xfrm>
          <a:prstGeom prst="rect">
            <a:avLst/>
          </a:prstGeom>
          <a:noFill/>
          <a:ln>
            <a:noFill/>
          </a:ln>
        </p:spPr>
      </p:pic>
      <p:sp>
        <p:nvSpPr>
          <p:cNvPr id="82" name="Google Shape;82;p10"/>
          <p:cNvSpPr/>
          <p:nvPr/>
        </p:nvSpPr>
        <p:spPr>
          <a:xfrm>
            <a:off x="-1257375" y="-557826"/>
            <a:ext cx="2651700" cy="2286000"/>
          </a:xfrm>
          <a:prstGeom prst="hexagon">
            <a:avLst>
              <a:gd name="adj" fmla="val 25000"/>
              <a:gd name="vf" fmla="val 115470"/>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10"/>
          <p:cNvSpPr/>
          <p:nvPr/>
        </p:nvSpPr>
        <p:spPr>
          <a:xfrm>
            <a:off x="16893675" y="-337476"/>
            <a:ext cx="2651700" cy="2286000"/>
          </a:xfrm>
          <a:prstGeom prst="hexagon">
            <a:avLst>
              <a:gd name="adj" fmla="val 25000"/>
              <a:gd name="vf" fmla="val 115470"/>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1"/>
          <p:cNvSpPr txBox="1"/>
          <p:nvPr/>
        </p:nvSpPr>
        <p:spPr>
          <a:xfrm>
            <a:off x="927100" y="419100"/>
            <a:ext cx="16433800" cy="1552092"/>
          </a:xfrm>
          <a:prstGeom prst="rect">
            <a:avLst/>
          </a:prstGeom>
          <a:noFill/>
          <a:ln>
            <a:noFill/>
          </a:ln>
        </p:spPr>
        <p:txBody>
          <a:bodyPr spcFirstLastPara="1" wrap="square" lIns="0" tIns="43175" rIns="0" bIns="0" anchor="t" anchorCtr="0">
            <a:spAutoFit/>
          </a:bodyPr>
          <a:lstStyle/>
          <a:p>
            <a:pPr marL="12700" marR="5080" lvl="0" indent="0" algn="ctr" rtl="0">
              <a:lnSpc>
                <a:spcPct val="119711"/>
              </a:lnSpc>
              <a:spcBef>
                <a:spcPts val="0"/>
              </a:spcBef>
              <a:spcAft>
                <a:spcPts val="0"/>
              </a:spcAft>
              <a:buNone/>
            </a:pPr>
            <a:r>
              <a:rPr lang="en-US" sz="10400">
                <a:solidFill>
                  <a:srgbClr val="A3E373"/>
                </a:solidFill>
                <a:latin typeface="Trebuchet MS"/>
                <a:ea typeface="Trebuchet MS"/>
                <a:cs typeface="Trebuchet MS"/>
                <a:sym typeface="Trebuchet MS"/>
              </a:rPr>
              <a:t>EXISTING BODY OF WORK</a:t>
            </a:r>
            <a:endParaRPr sz="10400">
              <a:solidFill>
                <a:schemeClr val="dk1"/>
              </a:solidFill>
              <a:latin typeface="Trebuchet MS"/>
              <a:ea typeface="Trebuchet MS"/>
              <a:cs typeface="Trebuchet MS"/>
              <a:sym typeface="Trebuchet MS"/>
            </a:endParaRPr>
          </a:p>
        </p:txBody>
      </p:sp>
      <p:grpSp>
        <p:nvGrpSpPr>
          <p:cNvPr id="89" name="Google Shape;89;p11"/>
          <p:cNvGrpSpPr/>
          <p:nvPr/>
        </p:nvGrpSpPr>
        <p:grpSpPr>
          <a:xfrm>
            <a:off x="0" y="6077585"/>
            <a:ext cx="6195422" cy="4209415"/>
            <a:chOff x="0" y="6077995"/>
            <a:chExt cx="6195422" cy="4209415"/>
          </a:xfrm>
        </p:grpSpPr>
        <p:sp>
          <p:nvSpPr>
            <p:cNvPr id="90" name="Google Shape;90;p11"/>
            <p:cNvSpPr/>
            <p:nvPr/>
          </p:nvSpPr>
          <p:spPr>
            <a:xfrm>
              <a:off x="0" y="6077995"/>
              <a:ext cx="2820670" cy="4209415"/>
            </a:xfrm>
            <a:custGeom>
              <a:avLst/>
              <a:gdLst/>
              <a:ahLst/>
              <a:cxnLst/>
              <a:rect l="l" t="t" r="r" b="b"/>
              <a:pathLst>
                <a:path w="2820670" h="4209415" extrusionOk="0">
                  <a:moveTo>
                    <a:pt x="1986088" y="4209004"/>
                  </a:moveTo>
                  <a:lnTo>
                    <a:pt x="0" y="4209004"/>
                  </a:lnTo>
                  <a:lnTo>
                    <a:pt x="0" y="0"/>
                  </a:lnTo>
                  <a:lnTo>
                    <a:pt x="1224306" y="0"/>
                  </a:lnTo>
                  <a:lnTo>
                    <a:pt x="2820107" y="2763649"/>
                  </a:lnTo>
                  <a:lnTo>
                    <a:pt x="2820107" y="2764426"/>
                  </a:lnTo>
                  <a:lnTo>
                    <a:pt x="1986088" y="4209004"/>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1"/>
            <p:cNvSpPr/>
            <p:nvPr/>
          </p:nvSpPr>
          <p:spPr>
            <a:xfrm>
              <a:off x="1671771" y="7004497"/>
              <a:ext cx="3034665" cy="2628265"/>
            </a:xfrm>
            <a:custGeom>
              <a:avLst/>
              <a:gdLst/>
              <a:ahLst/>
              <a:cxnLst/>
              <a:rect l="l" t="t" r="r" b="b"/>
              <a:pathLst>
                <a:path w="3034665" h="2628265" extrusionOk="0">
                  <a:moveTo>
                    <a:pt x="2275817" y="2627916"/>
                  </a:moveTo>
                  <a:lnTo>
                    <a:pt x="758499" y="2627916"/>
                  </a:lnTo>
                  <a:lnTo>
                    <a:pt x="0" y="1314143"/>
                  </a:lnTo>
                  <a:lnTo>
                    <a:pt x="0" y="1313773"/>
                  </a:lnTo>
                  <a:lnTo>
                    <a:pt x="758499" y="0"/>
                  </a:lnTo>
                  <a:lnTo>
                    <a:pt x="2275710" y="0"/>
                  </a:lnTo>
                  <a:lnTo>
                    <a:pt x="3034316" y="1313773"/>
                  </a:lnTo>
                  <a:lnTo>
                    <a:pt x="3034316" y="1314143"/>
                  </a:lnTo>
                  <a:lnTo>
                    <a:pt x="2275817" y="2627916"/>
                  </a:lnTo>
                  <a:close/>
                </a:path>
              </a:pathLst>
            </a:custGeom>
            <a:solidFill>
              <a:srgbClr val="F4F4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1"/>
            <p:cNvSpPr/>
            <p:nvPr/>
          </p:nvSpPr>
          <p:spPr>
            <a:xfrm>
              <a:off x="4053567" y="8956753"/>
              <a:ext cx="2141855" cy="1330325"/>
            </a:xfrm>
            <a:custGeom>
              <a:avLst/>
              <a:gdLst/>
              <a:ahLst/>
              <a:cxnLst/>
              <a:rect l="l" t="t" r="r" b="b"/>
              <a:pathLst>
                <a:path w="2141854" h="1330325" extrusionOk="0">
                  <a:moveTo>
                    <a:pt x="1908919" y="1330246"/>
                  </a:moveTo>
                  <a:lnTo>
                    <a:pt x="232548" y="1330246"/>
                  </a:lnTo>
                  <a:lnTo>
                    <a:pt x="0" y="927456"/>
                  </a:lnTo>
                  <a:lnTo>
                    <a:pt x="0" y="927195"/>
                  </a:lnTo>
                  <a:lnTo>
                    <a:pt x="535310" y="0"/>
                  </a:lnTo>
                  <a:lnTo>
                    <a:pt x="1606082" y="0"/>
                  </a:lnTo>
                  <a:lnTo>
                    <a:pt x="2141467" y="927195"/>
                  </a:lnTo>
                  <a:lnTo>
                    <a:pt x="2141467" y="927456"/>
                  </a:lnTo>
                  <a:lnTo>
                    <a:pt x="1908919" y="1330246"/>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1"/>
          <p:cNvSpPr txBox="1"/>
          <p:nvPr/>
        </p:nvSpPr>
        <p:spPr>
          <a:xfrm>
            <a:off x="6382969" y="2781300"/>
            <a:ext cx="11457121" cy="5860579"/>
          </a:xfrm>
          <a:prstGeom prst="rect">
            <a:avLst/>
          </a:prstGeom>
          <a:noFill/>
          <a:ln>
            <a:noFill/>
          </a:ln>
        </p:spPr>
        <p:txBody>
          <a:bodyPr spcFirstLastPara="1" wrap="square" lIns="0" tIns="43175" rIns="0" bIns="0" anchor="t" anchorCtr="0">
            <a:spAutoFit/>
          </a:bodyPr>
          <a:lstStyle/>
          <a:p>
            <a:pPr marL="0" marR="0" lvl="0" indent="0" algn="l" rtl="0">
              <a:spcBef>
                <a:spcPts val="0"/>
              </a:spcBef>
              <a:spcAft>
                <a:spcPts val="0"/>
              </a:spcAft>
              <a:buNone/>
            </a:pPr>
            <a:r>
              <a:rPr lang="en-US" sz="5400">
                <a:solidFill>
                  <a:srgbClr val="99FF99"/>
                </a:solidFill>
                <a:latin typeface="Trebuchet MS"/>
                <a:ea typeface="Trebuchet MS"/>
                <a:cs typeface="Trebuchet MS"/>
                <a:sym typeface="Trebuchet MS"/>
              </a:rPr>
              <a:t>The base paper proposes an algorithm that is a combination of both LDA and SVM. The results observed from experiments on benchmark dataset showed how proposed model outperformed other models with VSM+SVM and LSI+SVM.</a:t>
            </a:r>
            <a:endParaRPr sz="5400">
              <a:solidFill>
                <a:srgbClr val="99FF99"/>
              </a:solidFill>
              <a:latin typeface="Trebuchet MS"/>
              <a:ea typeface="Trebuchet MS"/>
              <a:cs typeface="Trebuchet MS"/>
              <a:sym typeface="Trebuchet MS"/>
            </a:endParaRPr>
          </a:p>
        </p:txBody>
      </p:sp>
      <p:sp>
        <p:nvSpPr>
          <p:cNvPr id="94" name="Google Shape;94;p11"/>
          <p:cNvSpPr/>
          <p:nvPr/>
        </p:nvSpPr>
        <p:spPr>
          <a:xfrm>
            <a:off x="-1003950" y="2685775"/>
            <a:ext cx="5150775" cy="2974250"/>
          </a:xfrm>
          <a:prstGeom prst="flowChartPreparation">
            <a:avLst/>
          </a:prstGeom>
          <a:solidFill>
            <a:srgbClr val="92D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1000"/>
                                        <p:tgtEl>
                                          <p:spTgt spid="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546323" y="292592"/>
            <a:ext cx="17195400" cy="1321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8500">
                <a:solidFill>
                  <a:srgbClr val="000000"/>
                </a:solidFill>
              </a:rPr>
              <a:t>APPROACH - 1</a:t>
            </a:r>
            <a:endParaRPr sz="8500"/>
          </a:p>
        </p:txBody>
      </p:sp>
      <p:grpSp>
        <p:nvGrpSpPr>
          <p:cNvPr id="100" name="Google Shape;100;p12"/>
          <p:cNvGrpSpPr/>
          <p:nvPr/>
        </p:nvGrpSpPr>
        <p:grpSpPr>
          <a:xfrm>
            <a:off x="0" y="4005516"/>
            <a:ext cx="6541582" cy="6282055"/>
            <a:chOff x="0" y="4005516"/>
            <a:chExt cx="6541582" cy="6282055"/>
          </a:xfrm>
        </p:grpSpPr>
        <p:sp>
          <p:nvSpPr>
            <p:cNvPr id="101" name="Google Shape;101;p12"/>
            <p:cNvSpPr/>
            <p:nvPr/>
          </p:nvSpPr>
          <p:spPr>
            <a:xfrm>
              <a:off x="0" y="4784305"/>
              <a:ext cx="3679825" cy="4318000"/>
            </a:xfrm>
            <a:custGeom>
              <a:avLst/>
              <a:gdLst/>
              <a:ahLst/>
              <a:cxnLst/>
              <a:rect l="l" t="t" r="r" b="b"/>
              <a:pathLst>
                <a:path w="3679825" h="4318000" extrusionOk="0">
                  <a:moveTo>
                    <a:pt x="0" y="0"/>
                  </a:moveTo>
                  <a:lnTo>
                    <a:pt x="2433036" y="0"/>
                  </a:lnTo>
                  <a:lnTo>
                    <a:pt x="3679357" y="2158716"/>
                  </a:lnTo>
                  <a:lnTo>
                    <a:pt x="2433036" y="4317432"/>
                  </a:lnTo>
                  <a:lnTo>
                    <a:pt x="0" y="4317432"/>
                  </a:lnTo>
                  <a:lnTo>
                    <a:pt x="0" y="0"/>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2"/>
            <p:cNvSpPr/>
            <p:nvPr/>
          </p:nvSpPr>
          <p:spPr>
            <a:xfrm>
              <a:off x="3061147" y="7468743"/>
              <a:ext cx="3480435" cy="2818765"/>
            </a:xfrm>
            <a:custGeom>
              <a:avLst/>
              <a:gdLst/>
              <a:ahLst/>
              <a:cxnLst/>
              <a:rect l="l" t="t" r="r" b="b"/>
              <a:pathLst>
                <a:path w="3480434" h="2818765" extrusionOk="0">
                  <a:moveTo>
                    <a:pt x="869924" y="0"/>
                  </a:moveTo>
                  <a:lnTo>
                    <a:pt x="2610139" y="0"/>
                  </a:lnTo>
                  <a:lnTo>
                    <a:pt x="3480063" y="1506770"/>
                  </a:lnTo>
                  <a:lnTo>
                    <a:pt x="3480063" y="1507193"/>
                  </a:lnTo>
                  <a:lnTo>
                    <a:pt x="2723129" y="2818256"/>
                  </a:lnTo>
                  <a:lnTo>
                    <a:pt x="757040" y="2818256"/>
                  </a:lnTo>
                  <a:lnTo>
                    <a:pt x="0" y="1507193"/>
                  </a:lnTo>
                  <a:lnTo>
                    <a:pt x="0" y="1506770"/>
                  </a:lnTo>
                  <a:lnTo>
                    <a:pt x="869924"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2"/>
            <p:cNvSpPr/>
            <p:nvPr/>
          </p:nvSpPr>
          <p:spPr>
            <a:xfrm>
              <a:off x="300951" y="4005516"/>
              <a:ext cx="4277995" cy="6282055"/>
            </a:xfrm>
            <a:custGeom>
              <a:avLst/>
              <a:gdLst/>
              <a:ahLst/>
              <a:cxnLst/>
              <a:rect l="l" t="t" r="r" b="b"/>
              <a:pathLst>
                <a:path w="4277995" h="6282055" extrusionOk="0">
                  <a:moveTo>
                    <a:pt x="3378162" y="5252542"/>
                  </a:moveTo>
                  <a:lnTo>
                    <a:pt x="2533700" y="3789896"/>
                  </a:lnTo>
                  <a:lnTo>
                    <a:pt x="844448" y="3789896"/>
                  </a:lnTo>
                  <a:lnTo>
                    <a:pt x="0" y="5252542"/>
                  </a:lnTo>
                  <a:lnTo>
                    <a:pt x="0" y="5252961"/>
                  </a:lnTo>
                  <a:lnTo>
                    <a:pt x="593902" y="6281483"/>
                  </a:lnTo>
                  <a:lnTo>
                    <a:pt x="2784335" y="6281483"/>
                  </a:lnTo>
                  <a:lnTo>
                    <a:pt x="3378162" y="5252961"/>
                  </a:lnTo>
                  <a:lnTo>
                    <a:pt x="3378162" y="5252542"/>
                  </a:lnTo>
                  <a:close/>
                </a:path>
                <a:path w="4277995" h="6282055" extrusionOk="0">
                  <a:moveTo>
                    <a:pt x="4277499" y="778675"/>
                  </a:moveTo>
                  <a:lnTo>
                    <a:pt x="3827932" y="0"/>
                  </a:lnTo>
                  <a:lnTo>
                    <a:pt x="2928620" y="0"/>
                  </a:lnTo>
                  <a:lnTo>
                    <a:pt x="2479052" y="778675"/>
                  </a:lnTo>
                  <a:lnTo>
                    <a:pt x="2479052" y="778891"/>
                  </a:lnTo>
                  <a:lnTo>
                    <a:pt x="2928683" y="1557566"/>
                  </a:lnTo>
                  <a:lnTo>
                    <a:pt x="3827932" y="1557566"/>
                  </a:lnTo>
                  <a:lnTo>
                    <a:pt x="4277499" y="778891"/>
                  </a:lnTo>
                  <a:lnTo>
                    <a:pt x="4277499" y="778675"/>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 name="Google Shape;104;p12"/>
          <p:cNvSpPr/>
          <p:nvPr/>
        </p:nvSpPr>
        <p:spPr>
          <a:xfrm>
            <a:off x="-609600" y="2247900"/>
            <a:ext cx="2743200" cy="2364828"/>
          </a:xfrm>
          <a:prstGeom prst="hexagon">
            <a:avLst>
              <a:gd name="adj" fmla="val 25000"/>
              <a:gd name="vf" fmla="val 115470"/>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12"/>
          <p:cNvPicPr preferRelativeResize="0"/>
          <p:nvPr/>
        </p:nvPicPr>
        <p:blipFill rotWithShape="1">
          <a:blip r:embed="rId3">
            <a:alphaModFix/>
          </a:blip>
          <a:srcRect/>
          <a:stretch/>
        </p:blipFill>
        <p:spPr>
          <a:xfrm>
            <a:off x="4724399" y="2247901"/>
            <a:ext cx="13262649" cy="704578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1000"/>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546323" y="292592"/>
            <a:ext cx="17195400" cy="1321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8500">
                <a:solidFill>
                  <a:srgbClr val="000000"/>
                </a:solidFill>
              </a:rPr>
              <a:t>APPROACH - 2</a:t>
            </a:r>
            <a:endParaRPr sz="8500"/>
          </a:p>
        </p:txBody>
      </p:sp>
      <p:grpSp>
        <p:nvGrpSpPr>
          <p:cNvPr id="111" name="Google Shape;111;p13"/>
          <p:cNvGrpSpPr/>
          <p:nvPr/>
        </p:nvGrpSpPr>
        <p:grpSpPr>
          <a:xfrm>
            <a:off x="0" y="4005516"/>
            <a:ext cx="6541582" cy="6282055"/>
            <a:chOff x="0" y="4005516"/>
            <a:chExt cx="6541582" cy="6282055"/>
          </a:xfrm>
        </p:grpSpPr>
        <p:sp>
          <p:nvSpPr>
            <p:cNvPr id="112" name="Google Shape;112;p13"/>
            <p:cNvSpPr/>
            <p:nvPr/>
          </p:nvSpPr>
          <p:spPr>
            <a:xfrm>
              <a:off x="0" y="4784305"/>
              <a:ext cx="3679825" cy="4318000"/>
            </a:xfrm>
            <a:custGeom>
              <a:avLst/>
              <a:gdLst/>
              <a:ahLst/>
              <a:cxnLst/>
              <a:rect l="l" t="t" r="r" b="b"/>
              <a:pathLst>
                <a:path w="3679825" h="4318000" extrusionOk="0">
                  <a:moveTo>
                    <a:pt x="0" y="0"/>
                  </a:moveTo>
                  <a:lnTo>
                    <a:pt x="2433036" y="0"/>
                  </a:lnTo>
                  <a:lnTo>
                    <a:pt x="3679357" y="2158716"/>
                  </a:lnTo>
                  <a:lnTo>
                    <a:pt x="2433036" y="4317432"/>
                  </a:lnTo>
                  <a:lnTo>
                    <a:pt x="0" y="4317432"/>
                  </a:lnTo>
                  <a:lnTo>
                    <a:pt x="0" y="0"/>
                  </a:lnTo>
                  <a:close/>
                </a:path>
              </a:pathLst>
            </a:custGeom>
            <a:solidFill>
              <a:srgbClr val="0045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3"/>
            <p:cNvSpPr/>
            <p:nvPr/>
          </p:nvSpPr>
          <p:spPr>
            <a:xfrm>
              <a:off x="3061147" y="7468743"/>
              <a:ext cx="3480435" cy="2818765"/>
            </a:xfrm>
            <a:custGeom>
              <a:avLst/>
              <a:gdLst/>
              <a:ahLst/>
              <a:cxnLst/>
              <a:rect l="l" t="t" r="r" b="b"/>
              <a:pathLst>
                <a:path w="3480434" h="2818765" extrusionOk="0">
                  <a:moveTo>
                    <a:pt x="869924" y="0"/>
                  </a:moveTo>
                  <a:lnTo>
                    <a:pt x="2610139" y="0"/>
                  </a:lnTo>
                  <a:lnTo>
                    <a:pt x="3480063" y="1506770"/>
                  </a:lnTo>
                  <a:lnTo>
                    <a:pt x="3480063" y="1507193"/>
                  </a:lnTo>
                  <a:lnTo>
                    <a:pt x="2723129" y="2818256"/>
                  </a:lnTo>
                  <a:lnTo>
                    <a:pt x="757040" y="2818256"/>
                  </a:lnTo>
                  <a:lnTo>
                    <a:pt x="0" y="1507193"/>
                  </a:lnTo>
                  <a:lnTo>
                    <a:pt x="0" y="1506770"/>
                  </a:lnTo>
                  <a:lnTo>
                    <a:pt x="869924"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3"/>
            <p:cNvSpPr/>
            <p:nvPr/>
          </p:nvSpPr>
          <p:spPr>
            <a:xfrm>
              <a:off x="300951" y="4005516"/>
              <a:ext cx="4277995" cy="6282055"/>
            </a:xfrm>
            <a:custGeom>
              <a:avLst/>
              <a:gdLst/>
              <a:ahLst/>
              <a:cxnLst/>
              <a:rect l="l" t="t" r="r" b="b"/>
              <a:pathLst>
                <a:path w="4277995" h="6282055" extrusionOk="0">
                  <a:moveTo>
                    <a:pt x="3378162" y="5252542"/>
                  </a:moveTo>
                  <a:lnTo>
                    <a:pt x="2533700" y="3789896"/>
                  </a:lnTo>
                  <a:lnTo>
                    <a:pt x="844448" y="3789896"/>
                  </a:lnTo>
                  <a:lnTo>
                    <a:pt x="0" y="5252542"/>
                  </a:lnTo>
                  <a:lnTo>
                    <a:pt x="0" y="5252961"/>
                  </a:lnTo>
                  <a:lnTo>
                    <a:pt x="593902" y="6281483"/>
                  </a:lnTo>
                  <a:lnTo>
                    <a:pt x="2784335" y="6281483"/>
                  </a:lnTo>
                  <a:lnTo>
                    <a:pt x="3378162" y="5252961"/>
                  </a:lnTo>
                  <a:lnTo>
                    <a:pt x="3378162" y="5252542"/>
                  </a:lnTo>
                  <a:close/>
                </a:path>
                <a:path w="4277995" h="6282055" extrusionOk="0">
                  <a:moveTo>
                    <a:pt x="4277499" y="778675"/>
                  </a:moveTo>
                  <a:lnTo>
                    <a:pt x="3827932" y="0"/>
                  </a:lnTo>
                  <a:lnTo>
                    <a:pt x="2928620" y="0"/>
                  </a:lnTo>
                  <a:lnTo>
                    <a:pt x="2479052" y="778675"/>
                  </a:lnTo>
                  <a:lnTo>
                    <a:pt x="2479052" y="778891"/>
                  </a:lnTo>
                  <a:lnTo>
                    <a:pt x="2928683" y="1557566"/>
                  </a:lnTo>
                  <a:lnTo>
                    <a:pt x="3827932" y="1557566"/>
                  </a:lnTo>
                  <a:lnTo>
                    <a:pt x="4277499" y="778891"/>
                  </a:lnTo>
                  <a:lnTo>
                    <a:pt x="4277499" y="778675"/>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5" name="Google Shape;115;p13"/>
          <p:cNvSpPr/>
          <p:nvPr/>
        </p:nvSpPr>
        <p:spPr>
          <a:xfrm>
            <a:off x="-609600" y="2247900"/>
            <a:ext cx="2743200" cy="2364828"/>
          </a:xfrm>
          <a:prstGeom prst="hexagon">
            <a:avLst>
              <a:gd name="adj" fmla="val 25000"/>
              <a:gd name="vf" fmla="val 115470"/>
            </a:avLst>
          </a:prstGeom>
          <a:solidFill>
            <a:srgbClr val="17365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6" name="Google Shape;116;p13"/>
          <p:cNvPicPr preferRelativeResize="0"/>
          <p:nvPr/>
        </p:nvPicPr>
        <p:blipFill rotWithShape="1">
          <a:blip r:embed="rId3">
            <a:alphaModFix/>
          </a:blip>
          <a:srcRect/>
          <a:stretch/>
        </p:blipFill>
        <p:spPr>
          <a:xfrm>
            <a:off x="4787076" y="2181971"/>
            <a:ext cx="13106400" cy="696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1000"/>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4550"/>
        </a:solidFill>
        <a:effectLst/>
      </p:bgPr>
    </p:bg>
    <p:spTree>
      <p:nvGrpSpPr>
        <p:cNvPr id="1" name="Shape 120"/>
        <p:cNvGrpSpPr/>
        <p:nvPr/>
      </p:nvGrpSpPr>
      <p:grpSpPr>
        <a:xfrm>
          <a:off x="0" y="0"/>
          <a:ext cx="0" cy="0"/>
          <a:chOff x="0" y="0"/>
          <a:chExt cx="0" cy="0"/>
        </a:xfrm>
      </p:grpSpPr>
      <p:grpSp>
        <p:nvGrpSpPr>
          <p:cNvPr id="121" name="Google Shape;121;p14"/>
          <p:cNvGrpSpPr/>
          <p:nvPr/>
        </p:nvGrpSpPr>
        <p:grpSpPr>
          <a:xfrm>
            <a:off x="0" y="0"/>
            <a:ext cx="11305394" cy="2548256"/>
            <a:chOff x="0" y="0"/>
            <a:chExt cx="11305394" cy="2548256"/>
          </a:xfrm>
        </p:grpSpPr>
        <p:sp>
          <p:nvSpPr>
            <p:cNvPr id="122" name="Google Shape;122;p14"/>
            <p:cNvSpPr/>
            <p:nvPr/>
          </p:nvSpPr>
          <p:spPr>
            <a:xfrm>
              <a:off x="0" y="1"/>
              <a:ext cx="9563100" cy="2548255"/>
            </a:xfrm>
            <a:custGeom>
              <a:avLst/>
              <a:gdLst/>
              <a:ahLst/>
              <a:cxnLst/>
              <a:rect l="l" t="t" r="r" b="b"/>
              <a:pathLst>
                <a:path w="9563100" h="2548255" extrusionOk="0">
                  <a:moveTo>
                    <a:pt x="0" y="0"/>
                  </a:moveTo>
                  <a:lnTo>
                    <a:pt x="9562736" y="0"/>
                  </a:lnTo>
                  <a:lnTo>
                    <a:pt x="8091856" y="2547838"/>
                  </a:lnTo>
                  <a:lnTo>
                    <a:pt x="0" y="2547838"/>
                  </a:lnTo>
                  <a:lnTo>
                    <a:pt x="0"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4"/>
            <p:cNvSpPr/>
            <p:nvPr/>
          </p:nvSpPr>
          <p:spPr>
            <a:xfrm>
              <a:off x="8611724" y="0"/>
              <a:ext cx="2693670" cy="1469390"/>
            </a:xfrm>
            <a:custGeom>
              <a:avLst/>
              <a:gdLst/>
              <a:ahLst/>
              <a:cxnLst/>
              <a:rect l="l" t="t" r="r" b="b"/>
              <a:pathLst>
                <a:path w="2693670" h="1469390" extrusionOk="0">
                  <a:moveTo>
                    <a:pt x="2021578" y="1468788"/>
                  </a:moveTo>
                  <a:lnTo>
                    <a:pt x="673859" y="1468788"/>
                  </a:lnTo>
                  <a:lnTo>
                    <a:pt x="0" y="301537"/>
                  </a:lnTo>
                  <a:lnTo>
                    <a:pt x="174079" y="0"/>
                  </a:lnTo>
                  <a:lnTo>
                    <a:pt x="2521358" y="0"/>
                  </a:lnTo>
                  <a:lnTo>
                    <a:pt x="2693230" y="297713"/>
                  </a:lnTo>
                  <a:lnTo>
                    <a:pt x="2693230" y="305361"/>
                  </a:lnTo>
                  <a:lnTo>
                    <a:pt x="2021578" y="1468788"/>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4" name="Google Shape;124;p14"/>
          <p:cNvSpPr txBox="1">
            <a:spLocks noGrp="1"/>
          </p:cNvSpPr>
          <p:nvPr>
            <p:ph type="title"/>
          </p:nvPr>
        </p:nvSpPr>
        <p:spPr>
          <a:xfrm>
            <a:off x="390325" y="804225"/>
            <a:ext cx="6454800" cy="9363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b="1">
                <a:solidFill>
                  <a:srgbClr val="000000"/>
                </a:solidFill>
              </a:rPr>
              <a:t>FINAL</a:t>
            </a:r>
            <a:r>
              <a:rPr lang="en-US">
                <a:solidFill>
                  <a:srgbClr val="000000"/>
                </a:solidFill>
              </a:rPr>
              <a:t> </a:t>
            </a:r>
            <a:r>
              <a:rPr lang="en-US" b="1">
                <a:solidFill>
                  <a:srgbClr val="000000"/>
                </a:solidFill>
              </a:rPr>
              <a:t>RESULTS</a:t>
            </a:r>
            <a:endParaRPr b="1">
              <a:solidFill>
                <a:srgbClr val="000000"/>
              </a:solidFill>
            </a:endParaRPr>
          </a:p>
        </p:txBody>
      </p:sp>
      <p:pic>
        <p:nvPicPr>
          <p:cNvPr id="125" name="Google Shape;125;p14"/>
          <p:cNvPicPr preferRelativeResize="0"/>
          <p:nvPr/>
        </p:nvPicPr>
        <p:blipFill rotWithShape="1">
          <a:blip r:embed="rId3">
            <a:alphaModFix/>
          </a:blip>
          <a:srcRect/>
          <a:stretch/>
        </p:blipFill>
        <p:spPr>
          <a:xfrm>
            <a:off x="4962495" y="8938270"/>
            <a:ext cx="95250" cy="95249"/>
          </a:xfrm>
          <a:prstGeom prst="rect">
            <a:avLst/>
          </a:prstGeom>
          <a:noFill/>
          <a:ln>
            <a:noFill/>
          </a:ln>
        </p:spPr>
      </p:pic>
      <p:pic>
        <p:nvPicPr>
          <p:cNvPr id="126" name="Google Shape;126;p14"/>
          <p:cNvPicPr preferRelativeResize="0"/>
          <p:nvPr/>
        </p:nvPicPr>
        <p:blipFill rotWithShape="1">
          <a:blip r:embed="rId4">
            <a:alphaModFix/>
          </a:blip>
          <a:srcRect t="2789"/>
          <a:stretch/>
        </p:blipFill>
        <p:spPr>
          <a:xfrm>
            <a:off x="3550600" y="4232575"/>
            <a:ext cx="11186799" cy="5628125"/>
          </a:xfrm>
          <a:prstGeom prst="rect">
            <a:avLst/>
          </a:prstGeom>
          <a:noFill/>
          <a:ln w="38100" cap="flat" cmpd="sng">
            <a:solidFill>
              <a:srgbClr val="92D050"/>
            </a:solidFill>
            <a:prstDash val="solid"/>
            <a:round/>
            <a:headEnd type="none" w="sm" len="sm"/>
            <a:tailEnd type="none" w="sm" len="sm"/>
          </a:ln>
        </p:spPr>
      </p:pic>
      <p:sp>
        <p:nvSpPr>
          <p:cNvPr id="127" name="Google Shape;127;p14"/>
          <p:cNvSpPr txBox="1"/>
          <p:nvPr/>
        </p:nvSpPr>
        <p:spPr>
          <a:xfrm>
            <a:off x="4603950" y="3004913"/>
            <a:ext cx="90801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a:solidFill>
                  <a:schemeClr val="lt1"/>
                </a:solidFill>
                <a:latin typeface="Trebuchet MS"/>
                <a:ea typeface="Trebuchet MS"/>
                <a:cs typeface="Trebuchet MS"/>
                <a:sym typeface="Trebuchet MS"/>
              </a:rPr>
              <a:t>OVERFITTING EXPLANATION</a:t>
            </a:r>
            <a:endParaRPr sz="48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 calcmode="lin" valueType="num">
                                      <p:cBhvr additive="base">
                                        <p:cTn id="7" dur="1000"/>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04550"/>
        </a:solidFill>
        <a:effectLst/>
      </p:bgPr>
    </p:bg>
    <p:spTree>
      <p:nvGrpSpPr>
        <p:cNvPr id="1" name="Shape 131"/>
        <p:cNvGrpSpPr/>
        <p:nvPr/>
      </p:nvGrpSpPr>
      <p:grpSpPr>
        <a:xfrm>
          <a:off x="0" y="0"/>
          <a:ext cx="0" cy="0"/>
          <a:chOff x="0" y="0"/>
          <a:chExt cx="0" cy="0"/>
        </a:xfrm>
      </p:grpSpPr>
      <p:sp>
        <p:nvSpPr>
          <p:cNvPr id="2" name="Google Shape;64;p8">
            <a:extLst>
              <a:ext uri="{FF2B5EF4-FFF2-40B4-BE49-F238E27FC236}">
                <a16:creationId xmlns:a16="http://schemas.microsoft.com/office/drawing/2014/main" id="{C33306EE-EEC2-5E25-E53C-79DF6B6EF9ED}"/>
              </a:ext>
            </a:extLst>
          </p:cNvPr>
          <p:cNvSpPr/>
          <p:nvPr/>
        </p:nvSpPr>
        <p:spPr>
          <a:xfrm>
            <a:off x="-101850" y="0"/>
            <a:ext cx="1004100" cy="10287000"/>
          </a:xfrm>
          <a:prstGeom prst="rect">
            <a:avLst/>
          </a:prstGeom>
          <a:solidFill>
            <a:srgbClr val="A3E3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5;p8">
            <a:extLst>
              <a:ext uri="{FF2B5EF4-FFF2-40B4-BE49-F238E27FC236}">
                <a16:creationId xmlns:a16="http://schemas.microsoft.com/office/drawing/2014/main" id="{F466AE8F-3725-0E81-4B5E-A8A84492DBF0}"/>
              </a:ext>
            </a:extLst>
          </p:cNvPr>
          <p:cNvSpPr/>
          <p:nvPr/>
        </p:nvSpPr>
        <p:spPr>
          <a:xfrm>
            <a:off x="902250" y="0"/>
            <a:ext cx="1004100" cy="10287000"/>
          </a:xfrm>
          <a:prstGeom prst="rect">
            <a:avLst/>
          </a:prstGeom>
          <a:solidFill>
            <a:srgbClr val="00A18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5"/>
          <p:cNvGrpSpPr/>
          <p:nvPr/>
        </p:nvGrpSpPr>
        <p:grpSpPr>
          <a:xfrm>
            <a:off x="0" y="0"/>
            <a:ext cx="10752560" cy="2037076"/>
            <a:chOff x="0" y="0"/>
            <a:chExt cx="11305394" cy="2548256"/>
          </a:xfrm>
        </p:grpSpPr>
        <p:sp>
          <p:nvSpPr>
            <p:cNvPr id="133" name="Google Shape;133;p15"/>
            <p:cNvSpPr/>
            <p:nvPr/>
          </p:nvSpPr>
          <p:spPr>
            <a:xfrm>
              <a:off x="0" y="1"/>
              <a:ext cx="9563100" cy="2548255"/>
            </a:xfrm>
            <a:custGeom>
              <a:avLst/>
              <a:gdLst/>
              <a:ahLst/>
              <a:cxnLst/>
              <a:rect l="l" t="t" r="r" b="b"/>
              <a:pathLst>
                <a:path w="9563100" h="2548255" extrusionOk="0">
                  <a:moveTo>
                    <a:pt x="0" y="0"/>
                  </a:moveTo>
                  <a:lnTo>
                    <a:pt x="9562736" y="0"/>
                  </a:lnTo>
                  <a:lnTo>
                    <a:pt x="8091856" y="2547838"/>
                  </a:lnTo>
                  <a:lnTo>
                    <a:pt x="0" y="2547838"/>
                  </a:lnTo>
                  <a:lnTo>
                    <a:pt x="0" y="0"/>
                  </a:lnTo>
                  <a:close/>
                </a:path>
              </a:pathLst>
            </a:custGeom>
            <a:solidFill>
              <a:srgbClr val="A3E3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5"/>
            <p:cNvSpPr/>
            <p:nvPr/>
          </p:nvSpPr>
          <p:spPr>
            <a:xfrm>
              <a:off x="8611724" y="0"/>
              <a:ext cx="2693670" cy="1469390"/>
            </a:xfrm>
            <a:custGeom>
              <a:avLst/>
              <a:gdLst/>
              <a:ahLst/>
              <a:cxnLst/>
              <a:rect l="l" t="t" r="r" b="b"/>
              <a:pathLst>
                <a:path w="2693670" h="1469390" extrusionOk="0">
                  <a:moveTo>
                    <a:pt x="2021578" y="1468788"/>
                  </a:moveTo>
                  <a:lnTo>
                    <a:pt x="673859" y="1468788"/>
                  </a:lnTo>
                  <a:lnTo>
                    <a:pt x="0" y="301537"/>
                  </a:lnTo>
                  <a:lnTo>
                    <a:pt x="174079" y="0"/>
                  </a:lnTo>
                  <a:lnTo>
                    <a:pt x="2521358" y="0"/>
                  </a:lnTo>
                  <a:lnTo>
                    <a:pt x="2693230" y="297713"/>
                  </a:lnTo>
                  <a:lnTo>
                    <a:pt x="2693230" y="305361"/>
                  </a:lnTo>
                  <a:lnTo>
                    <a:pt x="2021578" y="1468788"/>
                  </a:lnTo>
                  <a:close/>
                </a:path>
              </a:pathLst>
            </a:custGeom>
            <a:solidFill>
              <a:srgbClr val="00A1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5" name="Google Shape;135;p15"/>
          <p:cNvPicPr preferRelativeResize="0"/>
          <p:nvPr/>
        </p:nvPicPr>
        <p:blipFill>
          <a:blip r:embed="rId3">
            <a:alphaModFix/>
          </a:blip>
          <a:stretch>
            <a:fillRect/>
          </a:stretch>
        </p:blipFill>
        <p:spPr>
          <a:xfrm>
            <a:off x="5073950" y="2831626"/>
            <a:ext cx="8140081" cy="6698775"/>
          </a:xfrm>
          <a:prstGeom prst="rect">
            <a:avLst/>
          </a:prstGeom>
          <a:noFill/>
          <a:ln w="38100" cap="flat" cmpd="sng">
            <a:solidFill>
              <a:srgbClr val="92D050"/>
            </a:solidFill>
            <a:prstDash val="solid"/>
            <a:round/>
            <a:headEnd type="none" w="sm" len="sm"/>
            <a:tailEnd type="none" w="sm" len="sm"/>
          </a:ln>
        </p:spPr>
      </p:pic>
      <p:sp>
        <p:nvSpPr>
          <p:cNvPr id="136" name="Google Shape;136;p15"/>
          <p:cNvSpPr txBox="1"/>
          <p:nvPr/>
        </p:nvSpPr>
        <p:spPr>
          <a:xfrm>
            <a:off x="451050" y="556838"/>
            <a:ext cx="678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a:latin typeface="Trebuchet MS"/>
                <a:ea typeface="Trebuchet MS"/>
                <a:cs typeface="Trebuchet MS"/>
                <a:sym typeface="Trebuchet MS"/>
              </a:rPr>
              <a:t>LOSS PER ITERATION</a:t>
            </a:r>
            <a:endParaRPr sz="4800" b="1">
              <a:latin typeface="Trebuchet MS"/>
              <a:ea typeface="Trebuchet MS"/>
              <a:cs typeface="Trebuchet MS"/>
              <a:sym typeface="Trebuchet MS"/>
            </a:endParaRPr>
          </a:p>
        </p:txBody>
      </p:sp>
      <p:sp>
        <p:nvSpPr>
          <p:cNvPr id="4" name="Google Shape;64;p8">
            <a:extLst>
              <a:ext uri="{FF2B5EF4-FFF2-40B4-BE49-F238E27FC236}">
                <a16:creationId xmlns:a16="http://schemas.microsoft.com/office/drawing/2014/main" id="{5A62E5F0-A388-D5E9-883A-6C991A161CAC}"/>
              </a:ext>
            </a:extLst>
          </p:cNvPr>
          <p:cNvSpPr/>
          <p:nvPr/>
        </p:nvSpPr>
        <p:spPr>
          <a:xfrm>
            <a:off x="16279800" y="0"/>
            <a:ext cx="1004100" cy="10287000"/>
          </a:xfrm>
          <a:prstGeom prst="rect">
            <a:avLst/>
          </a:prstGeom>
          <a:solidFill>
            <a:srgbClr val="A3E3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5;p8">
            <a:extLst>
              <a:ext uri="{FF2B5EF4-FFF2-40B4-BE49-F238E27FC236}">
                <a16:creationId xmlns:a16="http://schemas.microsoft.com/office/drawing/2014/main" id="{52BDD177-AEAE-00A2-DA9B-51E4FFE0721B}"/>
              </a:ext>
            </a:extLst>
          </p:cNvPr>
          <p:cNvSpPr/>
          <p:nvPr/>
        </p:nvSpPr>
        <p:spPr>
          <a:xfrm>
            <a:off x="17283900" y="0"/>
            <a:ext cx="1004100" cy="10287000"/>
          </a:xfrm>
          <a:prstGeom prst="rect">
            <a:avLst/>
          </a:prstGeom>
          <a:solidFill>
            <a:srgbClr val="00A18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base">
                                        <p:cTn id="7" dur="1000"/>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575</Words>
  <Application>Microsoft Office PowerPoint</Application>
  <PresentationFormat>Custom</PresentationFormat>
  <Paragraphs>60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TEXT CLASSIFICATION</vt:lpstr>
      <vt:lpstr>INTRODUCTION</vt:lpstr>
      <vt:lpstr>PROBLEM STATEMENT</vt:lpstr>
      <vt:lpstr>GANTT CHART</vt:lpstr>
      <vt:lpstr>PowerPoint Presentation</vt:lpstr>
      <vt:lpstr>APPROACH - 1</vt:lpstr>
      <vt:lpstr>APPROACH - 2</vt:lpstr>
      <vt:lpstr>FINAL RESULTS</vt:lpstr>
      <vt:lpstr>PowerPoint Presentation</vt:lpstr>
      <vt:lpstr>PowerPoint Presentation</vt:lpstr>
      <vt:lpstr>CONCLUSION</vt:lpstr>
      <vt:lpstr>WORK DONE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dc:title>
  <cp:lastModifiedBy>Khushi Patel</cp:lastModifiedBy>
  <cp:revision>3</cp:revision>
  <dcterms:modified xsi:type="dcterms:W3CDTF">2023-04-15T17:52:27Z</dcterms:modified>
</cp:coreProperties>
</file>