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8" r:id="rId2"/>
    <p:sldId id="257" r:id="rId3"/>
    <p:sldId id="258" r:id="rId4"/>
    <p:sldId id="280" r:id="rId5"/>
    <p:sldId id="294" r:id="rId6"/>
    <p:sldId id="284" r:id="rId7"/>
    <p:sldId id="285" r:id="rId8"/>
    <p:sldId id="276" r:id="rId9"/>
    <p:sldId id="286" r:id="rId10"/>
    <p:sldId id="288" r:id="rId11"/>
    <p:sldId id="287" r:id="rId12"/>
    <p:sldId id="270" r:id="rId13"/>
    <p:sldId id="292" r:id="rId14"/>
    <p:sldId id="293" r:id="rId15"/>
    <p:sldId id="289" r:id="rId16"/>
    <p:sldId id="291" r:id="rId17"/>
    <p:sldId id="290" r:id="rId18"/>
    <p:sldId id="271" r:id="rId19"/>
    <p:sldId id="272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3" autoAdjust="0"/>
    <p:restoredTop sz="94638" autoAdjust="0"/>
  </p:normalViewPr>
  <p:slideViewPr>
    <p:cSldViewPr>
      <p:cViewPr>
        <p:scale>
          <a:sx n="100" d="100"/>
          <a:sy n="100" d="100"/>
        </p:scale>
        <p:origin x="-28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2DE-6ECB-4FDA-B46B-3CA2376FF0CC}" type="datetimeFigureOut">
              <a:rPr lang="ru-RU" smtClean="0"/>
              <a:pPr/>
              <a:t>27.10.2008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6E9C-1997-41B2-AA77-084427052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2DE-6ECB-4FDA-B46B-3CA2376FF0CC}" type="datetimeFigureOut">
              <a:rPr lang="ru-RU" smtClean="0"/>
              <a:pPr/>
              <a:t>27.10.2008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6E9C-1997-41B2-AA77-084427052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2DE-6ECB-4FDA-B46B-3CA2376FF0CC}" type="datetimeFigureOut">
              <a:rPr lang="ru-RU" smtClean="0"/>
              <a:pPr/>
              <a:t>27.10.2008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6E9C-1997-41B2-AA77-084427052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2DE-6ECB-4FDA-B46B-3CA2376FF0CC}" type="datetimeFigureOut">
              <a:rPr lang="ru-RU" smtClean="0"/>
              <a:pPr/>
              <a:t>27.10.2008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6E9C-1997-41B2-AA77-084427052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2DE-6ECB-4FDA-B46B-3CA2376FF0CC}" type="datetimeFigureOut">
              <a:rPr lang="ru-RU" smtClean="0"/>
              <a:pPr/>
              <a:t>27.10.2008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6E9C-1997-41B2-AA77-084427052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2DE-6ECB-4FDA-B46B-3CA2376FF0CC}" type="datetimeFigureOut">
              <a:rPr lang="ru-RU" smtClean="0"/>
              <a:pPr/>
              <a:t>27.10.2008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6E9C-1997-41B2-AA77-084427052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2DE-6ECB-4FDA-B46B-3CA2376FF0CC}" type="datetimeFigureOut">
              <a:rPr lang="ru-RU" smtClean="0"/>
              <a:pPr/>
              <a:t>27.10.2008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6E9C-1997-41B2-AA77-084427052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2DE-6ECB-4FDA-B46B-3CA2376FF0CC}" type="datetimeFigureOut">
              <a:rPr lang="ru-RU" smtClean="0"/>
              <a:pPr/>
              <a:t>27.10.2008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6E9C-1997-41B2-AA77-084427052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2DE-6ECB-4FDA-B46B-3CA2376FF0CC}" type="datetimeFigureOut">
              <a:rPr lang="ru-RU" smtClean="0"/>
              <a:pPr/>
              <a:t>27.10.2008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6E9C-1997-41B2-AA77-084427052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2DE-6ECB-4FDA-B46B-3CA2376FF0CC}" type="datetimeFigureOut">
              <a:rPr lang="ru-RU" smtClean="0"/>
              <a:pPr/>
              <a:t>27.10.2008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6E9C-1997-41B2-AA77-084427052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32DE-6ECB-4FDA-B46B-3CA2376FF0CC}" type="datetimeFigureOut">
              <a:rPr lang="ru-RU" smtClean="0"/>
              <a:pPr/>
              <a:t>27.10.2008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2ED6E9C-1997-41B2-AA77-0844270528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0532DE-6ECB-4FDA-B46B-3CA2376FF0CC}" type="datetimeFigureOut">
              <a:rPr lang="ru-RU" smtClean="0"/>
              <a:pPr/>
              <a:t>27.10.2008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ED6E9C-1997-41B2-AA77-084427052826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file:///C:\Documents%20and%20Settings\1\&#1056;&#1072;&#1073;&#1086;&#1095;&#1080;&#1081;%20&#1089;&#1090;&#1086;&#1083;\&#1050;&#1086;&#1083;&#1099;&#1073;&#1077;&#1083;&#1100;&#1085;&#1072;&#1103;%20&#1084;&#1077;&#1076;&#1074;&#1077;&#1076;&#1080;&#1094;&#1099;.mp3" TargetMode="External"/><Relationship Id="rId7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gif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 descr="C:\Documents and Settings\1\Рабочий стол\Тамара Ивановна\тамара ивановна\Big_small_Medveditc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 bwMode="auto">
          <a:xfrm>
            <a:off x="845370" y="0"/>
            <a:ext cx="8155786" cy="6715148"/>
          </a:xfrm>
          <a:prstGeom prst="rect">
            <a:avLst/>
          </a:prstGeom>
          <a:noFill/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652838" y="3186113"/>
          <a:ext cx="1838325" cy="485775"/>
        </p:xfrm>
        <a:graphic>
          <a:graphicData uri="http://schemas.openxmlformats.org/presentationml/2006/ole">
            <p:oleObj spid="_x0000_s1026" name="Пакет" r:id="rId6" imgW="1838160" imgH="485640" progId="Package">
              <p:embed/>
            </p:oleObj>
          </a:graphicData>
        </a:graphic>
      </p:graphicFrame>
      <p:pic>
        <p:nvPicPr>
          <p:cNvPr id="6" name="Колыбельная медведицы.mp3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7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5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7554" y="642918"/>
            <a:ext cx="3614734" cy="1143000"/>
          </a:xfrm>
        </p:spPr>
        <p:txBody>
          <a:bodyPr>
            <a:normAutofit/>
          </a:bodyPr>
          <a:lstStyle/>
          <a:p>
            <a:r>
              <a:rPr lang="ru-RU" sz="6000" b="1" i="1" u="sng" dirty="0" smtClean="0">
                <a:solidFill>
                  <a:srgbClr val="0070C0"/>
                </a:solidFill>
              </a:rPr>
              <a:t>Автор: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sz="4800" dirty="0" smtClean="0"/>
              <a:t>в его груди билось благородное сердце рыцаря</a:t>
            </a:r>
          </a:p>
          <a:p>
            <a:pPr>
              <a:buFontTx/>
              <a:buChar char="-"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4000504"/>
            <a:ext cx="7429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/>
              <a:t>- он видел себя безымянным рыцарем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25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166" y="357166"/>
            <a:ext cx="6686568" cy="1143008"/>
          </a:xfrm>
        </p:spPr>
        <p:txBody>
          <a:bodyPr>
            <a:normAutofit/>
          </a:bodyPr>
          <a:lstStyle/>
          <a:p>
            <a:r>
              <a:rPr lang="ru-RU" sz="6000" b="1" i="1" u="sng" dirty="0" smtClean="0">
                <a:solidFill>
                  <a:srgbClr val="0070C0"/>
                </a:solidFill>
              </a:rPr>
              <a:t>Словарная работа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643050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5400" b="1" dirty="0" smtClean="0"/>
              <a:t>                Рыцарь</a:t>
            </a:r>
            <a:endParaRPr lang="ru-RU" sz="5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3143248"/>
            <a:ext cx="81439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/>
              <a:t>1.В феодальной Европе – военный человек          </a:t>
            </a:r>
            <a:br>
              <a:rPr lang="ru-RU" sz="4800" dirty="0" smtClean="0"/>
            </a:br>
            <a:r>
              <a:rPr lang="ru-RU" sz="4800" dirty="0" smtClean="0"/>
              <a:t>2. Перен.- Самоотверженный, благородный человек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C:\Documents and Settings\1\Рабочий стол\Тамара Ивановна\тамара ивановна\3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2695247" cy="3857652"/>
          </a:xfrm>
          <a:prstGeom prst="rect">
            <a:avLst/>
          </a:prstGeom>
          <a:noFill/>
        </p:spPr>
      </p:pic>
      <p:pic>
        <p:nvPicPr>
          <p:cNvPr id="2051" name="Picture 3" descr="C:\Documents and Settings\1\Рабочий стол\Тамара Ивановна\тамара ивановна\4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071546"/>
            <a:ext cx="2426688" cy="3857651"/>
          </a:xfrm>
          <a:prstGeom prst="rect">
            <a:avLst/>
          </a:prstGeom>
          <a:noFill/>
        </p:spPr>
      </p:pic>
      <p:pic>
        <p:nvPicPr>
          <p:cNvPr id="2053" name="Picture 5" descr="C:\Documents and Settings\1\Рабочий стол\Тамара Ивановна\тамара ивановна\5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1026897"/>
            <a:ext cx="2357454" cy="38308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Наше творчество</a:t>
            </a:r>
            <a:endParaRPr lang="ru-RU" sz="6000" dirty="0"/>
          </a:p>
        </p:txBody>
      </p:sp>
      <p:pic>
        <p:nvPicPr>
          <p:cNvPr id="14338" name="Picture 2" descr="C:\Documents and Settings\1\Мои документы\Мои рисунки\img01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963871" y="1750718"/>
            <a:ext cx="3318888" cy="4389437"/>
          </a:xfrm>
          <a:prstGeom prst="rect">
            <a:avLst/>
          </a:prstGeom>
          <a:noFill/>
        </p:spPr>
      </p:pic>
      <p:pic>
        <p:nvPicPr>
          <p:cNvPr id="14339" name="Picture 3" descr="C:\Documents and Settings\1\Мои документы\Мои рисунки\img0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500694" y="2071678"/>
            <a:ext cx="2822564" cy="37938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  </a:t>
            </a:r>
            <a:r>
              <a:rPr lang="ru-RU" sz="6000" dirty="0" smtClean="0"/>
              <a:t>Наше творчество</a:t>
            </a:r>
            <a:endParaRPr lang="ru-RU" sz="6000" dirty="0"/>
          </a:p>
        </p:txBody>
      </p:sp>
      <p:pic>
        <p:nvPicPr>
          <p:cNvPr id="15362" name="Picture 2" descr="C:\Documents and Settings\1\Мои документы\Мои рисунки\img01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857364"/>
            <a:ext cx="3690496" cy="4071966"/>
          </a:xfrm>
          <a:prstGeom prst="rect">
            <a:avLst/>
          </a:prstGeom>
          <a:noFill/>
        </p:spPr>
      </p:pic>
      <p:pic>
        <p:nvPicPr>
          <p:cNvPr id="15363" name="Picture 3" descr="C:\Documents and Settings\1\Мои документы\Мои рисунки\img0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4742438" y="1686927"/>
            <a:ext cx="3869348" cy="4495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>
            <a:normAutofit fontScale="90000"/>
          </a:bodyPr>
          <a:lstStyle/>
          <a:p>
            <a:r>
              <a:rPr lang="ru-RU" b="1" i="1" u="sng" dirty="0" smtClean="0">
                <a:solidFill>
                  <a:srgbClr val="0070C0"/>
                </a:solidFill>
              </a:rPr>
              <a:t>Глаголы, характеризующие поведение «тюфяка» на реке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395445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                        </a:t>
            </a:r>
            <a:r>
              <a:rPr lang="ru-RU" sz="4000" dirty="0" smtClean="0"/>
              <a:t>- шагнул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00364" y="2786058"/>
            <a:ext cx="40005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- дошел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8926" y="3500438"/>
            <a:ext cx="40005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- схватил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00364" y="4286256"/>
            <a:ext cx="30003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- поплелся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Autofit/>
          </a:bodyPr>
          <a:lstStyle/>
          <a:p>
            <a:r>
              <a:rPr lang="ru-RU" sz="4800" b="1" i="1" u="sng" dirty="0" smtClean="0">
                <a:solidFill>
                  <a:srgbClr val="0070C0"/>
                </a:solidFill>
              </a:rPr>
              <a:t>Глаголы, характеризующие действия героя до случая на реке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5720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000" dirty="0" smtClean="0"/>
              <a:t>  -раскачивался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2571744"/>
            <a:ext cx="54292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- ходил вразвалку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3286124"/>
            <a:ext cx="21407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- плелся 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3929066"/>
            <a:ext cx="7715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- с грохотом скатывался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4714884"/>
            <a:ext cx="49292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-</a:t>
            </a:r>
            <a:r>
              <a:rPr lang="ru-RU" dirty="0" smtClean="0"/>
              <a:t> </a:t>
            </a:r>
            <a:r>
              <a:rPr lang="ru-RU" sz="4000" dirty="0" smtClean="0"/>
              <a:t>неуклюже</a:t>
            </a:r>
            <a:r>
              <a:rPr lang="ru-RU" dirty="0" smtClean="0"/>
              <a:t> </a:t>
            </a:r>
            <a:r>
              <a:rPr lang="ru-RU" sz="4000" dirty="0" smtClean="0"/>
              <a:t>сползал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28596" y="5357826"/>
            <a:ext cx="4163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/>
              <a:t>- тяжело спрыгнул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0"/>
                            </p:stCondLst>
                            <p:childTnLst>
                              <p:par>
                                <p:cTn id="30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0"/>
                            </p:stCondLst>
                            <p:childTnLst>
                              <p:par>
                                <p:cTn id="3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3042" y="714356"/>
            <a:ext cx="6472254" cy="1143000"/>
          </a:xfrm>
        </p:spPr>
        <p:txBody>
          <a:bodyPr>
            <a:normAutofit/>
          </a:bodyPr>
          <a:lstStyle/>
          <a:p>
            <a:r>
              <a:rPr lang="ru-RU" sz="6000" b="1" i="1" u="sng" dirty="0" smtClean="0">
                <a:solidFill>
                  <a:srgbClr val="0070C0"/>
                </a:solidFill>
              </a:rPr>
              <a:t>Словарная работа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6000" dirty="0" smtClean="0"/>
              <a:t>                               Антитеза</a:t>
            </a:r>
            <a:endParaRPr lang="ru-RU" sz="6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00100" y="3214686"/>
            <a:ext cx="78581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( греческое слово </a:t>
            </a:r>
            <a:r>
              <a:rPr lang="en-US" sz="4000" dirty="0" smtClean="0"/>
              <a:t> antithesis –</a:t>
            </a:r>
            <a:r>
              <a:rPr lang="ru-RU" sz="4000" dirty="0" smtClean="0"/>
              <a:t> противоречие, противоположение) - противопоставление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8325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 «Вот он идёт, мальчишка, человечек, а вглядишься – уже готовый, сформировавшийся человек!»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                    Ю.Яковлев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>
            <a:normAutofit/>
          </a:bodyPr>
          <a:lstStyle/>
          <a:p>
            <a:r>
              <a:rPr lang="ru-RU" b="1" i="1" u="sng" dirty="0" smtClean="0"/>
              <a:t>Домашнее задание: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Написать мини-сочинение «Какие уроки я получил, читая рассказ Ю.Яковлева «Рыцарь Вася»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3" cy="1643050"/>
          </a:xfrm>
        </p:spPr>
        <p:txBody>
          <a:bodyPr>
            <a:noAutofit/>
          </a:bodyPr>
          <a:lstStyle/>
          <a:p>
            <a:r>
              <a:rPr lang="ru-RU" sz="3200" dirty="0" smtClean="0"/>
              <a:t>Юрий Яковлевич Яковлев</a:t>
            </a:r>
            <a:endParaRPr lang="ru-RU" sz="3200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457200" y="1714488"/>
            <a:ext cx="3471858" cy="4411675"/>
          </a:xfrm>
        </p:spPr>
        <p:txBody>
          <a:bodyPr>
            <a:normAutofit/>
          </a:bodyPr>
          <a:lstStyle/>
          <a:p>
            <a:r>
              <a:rPr lang="ru-RU" sz="1800" smtClean="0"/>
              <a:t>Родился </a:t>
            </a:r>
            <a:r>
              <a:rPr lang="ru-RU" sz="1800" smtClean="0"/>
              <a:t>26 </a:t>
            </a:r>
            <a:r>
              <a:rPr lang="ru-RU" sz="1800" dirty="0" smtClean="0"/>
              <a:t>июня 1922 года в Ленинграде.</a:t>
            </a:r>
          </a:p>
          <a:p>
            <a:r>
              <a:rPr lang="ru-RU" sz="1800" dirty="0" smtClean="0"/>
              <a:t>1940 год- призван в армию.</a:t>
            </a:r>
          </a:p>
          <a:p>
            <a:r>
              <a:rPr lang="ru-RU" sz="1800" dirty="0" smtClean="0"/>
              <a:t>1960 год-первый рассказ «Станция мальчики».</a:t>
            </a:r>
          </a:p>
          <a:p>
            <a:r>
              <a:rPr lang="ru-RU" sz="1800" dirty="0" smtClean="0"/>
              <a:t>1972 </a:t>
            </a:r>
            <a:r>
              <a:rPr lang="ru-RU" sz="1800" dirty="0" err="1" smtClean="0"/>
              <a:t>год-награжден</a:t>
            </a:r>
            <a:r>
              <a:rPr lang="ru-RU" sz="1800" dirty="0" smtClean="0"/>
              <a:t> орденом Трудового </a:t>
            </a:r>
            <a:r>
              <a:rPr lang="ru-RU" sz="1800" dirty="0"/>
              <a:t>К</a:t>
            </a:r>
            <a:r>
              <a:rPr lang="ru-RU" sz="1800" dirty="0" smtClean="0"/>
              <a:t>расного знамени.</a:t>
            </a:r>
          </a:p>
          <a:p>
            <a:r>
              <a:rPr lang="ru-RU" sz="1800" dirty="0"/>
              <a:t> </a:t>
            </a:r>
            <a:endParaRPr lang="ru-RU" sz="1800" dirty="0" smtClean="0"/>
          </a:p>
          <a:p>
            <a:r>
              <a:rPr lang="ru-RU" sz="2000" b="1" i="1" dirty="0" smtClean="0"/>
              <a:t>«Быть добрым хорошо и радостно. Добро приносит человеку то удовлетворение, какого не знает никогда злой; быть добрым – счастье.»</a:t>
            </a:r>
            <a:endParaRPr lang="ru-RU" sz="2000" b="1" i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5416549" y="944208"/>
            <a:ext cx="3458747" cy="484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3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3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57290" y="129507"/>
            <a:ext cx="5357850" cy="637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714356"/>
            <a:ext cx="7772400" cy="3571900"/>
          </a:xfrm>
        </p:spPr>
        <p:txBody>
          <a:bodyPr>
            <a:normAutofit fontScale="90000"/>
          </a:bodyPr>
          <a:lstStyle/>
          <a:p>
            <a:r>
              <a:rPr lang="ru-RU" sz="7200" dirty="0" smtClean="0"/>
              <a:t> «Быть человеком»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>
                <a:solidFill>
                  <a:schemeClr val="accent5">
                    <a:lumMod val="75000"/>
                  </a:schemeClr>
                </a:solidFill>
              </a:rPr>
              <a:t> (урок - размышление по рассказу Ю.Яковлева «Рыцарь Вася»)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3143248"/>
            <a:ext cx="8001056" cy="3929090"/>
          </a:xfrm>
        </p:spPr>
        <p:txBody>
          <a:bodyPr>
            <a:norm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Цели урока: Выявить личностное восприятие текста; создать условия для формирования правильного нравственного выбора.</a:t>
            </a:r>
            <a:br>
              <a:rPr lang="ru-RU" dirty="0" smtClean="0"/>
            </a:br>
            <a:r>
              <a:rPr lang="ru-RU" dirty="0" smtClean="0"/>
              <a:t>Воспитывать любовь к ближнему, мужество, благородство, доброту, взаимопонимание.</a:t>
            </a:r>
            <a:br>
              <a:rPr lang="ru-RU" dirty="0" smtClean="0"/>
            </a:br>
            <a:r>
              <a:rPr lang="ru-RU" dirty="0" smtClean="0"/>
              <a:t>Развивать связную речь учащихся, пополнить словарный запас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относились к Васе окружающие?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800" dirty="0" smtClean="0"/>
              <a:t>  </a:t>
            </a:r>
            <a:r>
              <a:rPr lang="ru-RU" sz="4800" dirty="0" smtClean="0">
                <a:solidFill>
                  <a:schemeClr val="tx2"/>
                </a:solidFill>
              </a:rPr>
              <a:t>Приятели:</a:t>
            </a:r>
            <a:endParaRPr lang="ru-RU" sz="4800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3108" y="2786058"/>
            <a:ext cx="29766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b="1" dirty="0" smtClean="0"/>
              <a:t>Тюфяк</a:t>
            </a:r>
            <a:endParaRPr lang="ru-RU" sz="6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52" y="3786190"/>
            <a:ext cx="73581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/>
              <a:t>за медлительность</a:t>
            </a:r>
            <a:endParaRPr lang="ru-RU" sz="4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85852" y="4643446"/>
            <a:ext cx="72152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/>
              <a:t>неповоротливость</a:t>
            </a:r>
            <a:endParaRPr lang="ru-RU" sz="4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57290" y="5500702"/>
            <a:ext cx="65008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/>
              <a:t>неловкость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0"/>
                            </p:stCondLst>
                            <p:childTnLst>
                              <p:par>
                                <p:cTn id="31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1000132"/>
          </a:xfrm>
        </p:spPr>
        <p:txBody>
          <a:bodyPr>
            <a:noAutofit/>
          </a:bodyPr>
          <a:lstStyle/>
          <a:p>
            <a:r>
              <a:rPr lang="ru-RU" sz="8800" b="1" dirty="0" smtClean="0"/>
              <a:t>Мама</a:t>
            </a:r>
            <a:endParaRPr lang="ru-RU" sz="8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41154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sz="4800" dirty="0" smtClean="0"/>
              <a:t>«Слон в фарфоровой лавке»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800" b="1" dirty="0" smtClean="0"/>
              <a:t>Друг</a:t>
            </a:r>
            <a:endParaRPr lang="ru-RU" sz="8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800" dirty="0" smtClean="0"/>
              <a:t>      «На такого толстого никакие доспехи не налезут»</a:t>
            </a:r>
            <a:br>
              <a:rPr lang="ru-RU" sz="4800" dirty="0" smtClean="0"/>
            </a:br>
            <a:r>
              <a:rPr lang="ru-RU" sz="4800" dirty="0" smtClean="0"/>
              <a:t>(</a:t>
            </a:r>
            <a:r>
              <a:rPr lang="ru-RU" sz="4800" i="1" dirty="0" smtClean="0"/>
              <a:t>Толстяк</a:t>
            </a:r>
            <a:r>
              <a:rPr lang="ru-RU" sz="4800" dirty="0" smtClean="0"/>
              <a:t>)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3116"/>
            <a:ext cx="8686800" cy="378621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                 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 </a:t>
            </a:r>
            <a:br>
              <a:rPr lang="ru-RU" b="1" dirty="0" smtClean="0"/>
            </a:br>
            <a:r>
              <a:rPr lang="ru-RU" b="1" dirty="0" smtClean="0"/>
              <a:t>Окружающие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600" dirty="0" smtClean="0">
                <a:solidFill>
                  <a:schemeClr val="tx1"/>
                </a:solidFill>
              </a:rPr>
              <a:t>                                           </a:t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b="1" dirty="0" smtClean="0">
                <a:solidFill>
                  <a:schemeClr val="tx1"/>
                </a:solidFill>
              </a:rPr>
              <a:t>Тюфяк   «Слон в фарфоровой лавке»   Толстяк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3100" dirty="0" smtClean="0">
                <a:solidFill>
                  <a:schemeClr val="tx1"/>
                </a:solidFill>
              </a:rPr>
              <a:t>(приятели)                          (мама)                         (друг)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sz="3100" dirty="0"/>
          </a:p>
        </p:txBody>
      </p:sp>
      <p:sp>
        <p:nvSpPr>
          <p:cNvPr id="9" name="Стрелка вверх 8"/>
          <p:cNvSpPr/>
          <p:nvPr/>
        </p:nvSpPr>
        <p:spPr>
          <a:xfrm rot="10800000">
            <a:off x="4572000" y="2500306"/>
            <a:ext cx="500066" cy="11430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верх 9"/>
          <p:cNvSpPr/>
          <p:nvPr/>
        </p:nvSpPr>
        <p:spPr>
          <a:xfrm rot="8020168">
            <a:off x="6806025" y="2276911"/>
            <a:ext cx="479853" cy="16417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верх 10"/>
          <p:cNvSpPr/>
          <p:nvPr/>
        </p:nvSpPr>
        <p:spPr>
          <a:xfrm rot="12793904">
            <a:off x="2345236" y="2380322"/>
            <a:ext cx="504170" cy="14095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5984" y="285728"/>
            <a:ext cx="4471990" cy="1347046"/>
          </a:xfrm>
        </p:spPr>
        <p:txBody>
          <a:bodyPr>
            <a:normAutofit/>
          </a:bodyPr>
          <a:lstStyle/>
          <a:p>
            <a:r>
              <a:rPr lang="ru-RU" sz="6000" b="1" i="1" u="sng" dirty="0" smtClean="0">
                <a:solidFill>
                  <a:srgbClr val="0070C0"/>
                </a:solidFill>
              </a:rPr>
              <a:t>Сам Вася: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500306"/>
            <a:ext cx="8472518" cy="43576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 </a:t>
            </a:r>
            <a:endParaRPr lang="ru-RU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4414" y="2285992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- сердился на самого себя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42976" y="1643050"/>
            <a:ext cx="735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- привык к судьбе неудачника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 rot="10800000" flipV="1">
            <a:off x="1214414" y="2950076"/>
            <a:ext cx="7643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- не ждал от жизни никаких неожиданностей</a:t>
            </a: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42976" y="4214818"/>
            <a:ext cx="7500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- мечтал защищать слабых и обиженных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5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5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0"/>
                            </p:stCondLst>
                            <p:childTnLst>
                              <p:par>
                                <p:cTn id="22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5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324</TotalTime>
  <Words>227</Words>
  <Application>Microsoft Office PowerPoint</Application>
  <PresentationFormat>Экран (4:3)</PresentationFormat>
  <Paragraphs>51</Paragraphs>
  <Slides>19</Slides>
  <Notes>0</Notes>
  <HiddenSlides>0</HiddenSlides>
  <MMClips>1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Поток</vt:lpstr>
      <vt:lpstr>Пакет</vt:lpstr>
      <vt:lpstr>Слайд 1</vt:lpstr>
      <vt:lpstr>Юрий Яковлевич Яковлев</vt:lpstr>
      <vt:lpstr>Слайд 3</vt:lpstr>
      <vt:lpstr> «Быть человеком»  (урок - размышление по рассказу Ю.Яковлева «Рыцарь Вася») </vt:lpstr>
      <vt:lpstr>Как относились к Васе окружающие?</vt:lpstr>
      <vt:lpstr>Мама</vt:lpstr>
      <vt:lpstr>Друг</vt:lpstr>
      <vt:lpstr>                          Окружающие                                                 Тюфяк   «Слон в фарфоровой лавке»   Толстяк (приятели)                          (мама)                         (друг)  </vt:lpstr>
      <vt:lpstr>Сам Вася:</vt:lpstr>
      <vt:lpstr>Автор:</vt:lpstr>
      <vt:lpstr>Словарная работа</vt:lpstr>
      <vt:lpstr>Слайд 12</vt:lpstr>
      <vt:lpstr>Наше творчество</vt:lpstr>
      <vt:lpstr>  Наше творчество</vt:lpstr>
      <vt:lpstr>Глаголы, характеризующие поведение «тюфяка» на реке</vt:lpstr>
      <vt:lpstr>Глаголы, характеризующие действия героя до случая на реке</vt:lpstr>
      <vt:lpstr>Словарная работа</vt:lpstr>
      <vt:lpstr> «Вот он идёт, мальчишка, человечек, а вглядишься – уже готовый, сформировавшийся человек!»                            Ю.Яковлев</vt:lpstr>
      <vt:lpstr>Домашнее задание:  Написать мини-сочинение «Какие уроки я получил, читая рассказ Ю.Яковлева «Рыцарь Вася»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35</cp:revision>
  <dcterms:created xsi:type="dcterms:W3CDTF">2008-10-21T18:15:40Z</dcterms:created>
  <dcterms:modified xsi:type="dcterms:W3CDTF">2008-10-27T17:23:30Z</dcterms:modified>
</cp:coreProperties>
</file>