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75" r:id="rId20"/>
    <p:sldId id="276" r:id="rId21"/>
    <p:sldId id="277" r:id="rId22"/>
    <p:sldId id="292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3399FF"/>
    <a:srgbClr val="FF00FF"/>
    <a:srgbClr val="9999FF"/>
    <a:srgbClr val="0099FF"/>
    <a:srgbClr val="FF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94660"/>
  </p:normalViewPr>
  <p:slideViewPr>
    <p:cSldViewPr>
      <p:cViewPr>
        <p:scale>
          <a:sx n="66" d="100"/>
          <a:sy n="66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972C1-CF0B-42E7-930A-0FFE31C00C96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3192B-7D05-48EE-80F2-62E761464C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86C71-BCEA-4D36-BFB8-60FBD23C8C1B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3860-F6CB-4D81-8637-46E1069E6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BE8D9-6451-4459-B6B7-8725B5595E67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6D2B0-0C95-4EBA-917F-356801590F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E6AB6-3DB4-4970-A23D-386C36F716DD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9726-7C02-4FC9-9E2B-3512AB5963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79526-970F-4A09-8516-683FB361180C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E8D10-192E-40F6-8A4E-BF105F1484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C06F4-681B-4B3A-BF43-17C8A99089CE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73E0-294C-489A-A04E-93C422171C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8815-A113-4D69-9043-D2A3EFBBAAE1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85B2-AEEB-459B-80F2-34CE17D938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94B76-1963-4427-A768-8D5610A1B301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E8343-6D63-4323-9B14-C5770784BD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9D02-0A36-49D5-8931-DE47C2BC4219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8644-4EDA-48A8-86CC-5DC9B0A2DA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F9326-8AB1-4270-BE43-7619EB3BF58E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2584-32DA-49FC-9F4E-6EA5AA0800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1455C-44F2-48FA-ACA1-D0944E62A479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FFC7-631B-449A-8E9D-CEAF7455BE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9A9955-E698-4939-8B77-E7EF0A4DF82A}" type="datetimeFigureOut">
              <a:rPr lang="ru-RU"/>
              <a:pPr>
                <a:defRPr/>
              </a:pPr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ED17A4-CC44-49B8-AA56-92895B9E5A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rmontov.inf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FFFF99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WordArt 4"/>
          <p:cNvSpPr>
            <a:spLocks noChangeArrowheads="1" noChangeShapeType="1" noTextEdit="1"/>
          </p:cNvSpPr>
          <p:nvPr/>
        </p:nvSpPr>
        <p:spPr bwMode="auto">
          <a:xfrm>
            <a:off x="395288" y="260350"/>
            <a:ext cx="8064500" cy="1873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М.Ю.ЛЕРМОНТОВ: </a:t>
            </a:r>
          </a:p>
          <a:p>
            <a:pPr algn="ctr"/>
            <a:r>
              <a:rPr lang="ru-RU" sz="3600" b="1" kern="10">
                <a:ln w="19050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 СТРАНИЦЫ ЖИЗНИ</a:t>
            </a:r>
          </a:p>
        </p:txBody>
      </p:sp>
      <p:pic>
        <p:nvPicPr>
          <p:cNvPr id="13315" name="Picture 6" descr="lermontov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060575"/>
            <a:ext cx="349885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5643563" y="0"/>
            <a:ext cx="3500437" cy="1071563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algn="ctr" eaLnBrk="1" hangingPunct="1"/>
            <a:r>
              <a:rPr lang="ru-RU" sz="3600" i="1" smtClean="0">
                <a:solidFill>
                  <a:srgbClr val="C00000"/>
                </a:solidFill>
              </a:rPr>
              <a:t>Таланты поэта</a:t>
            </a:r>
          </a:p>
        </p:txBody>
      </p:sp>
      <p:sp>
        <p:nvSpPr>
          <p:cNvPr id="22530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5643563" cy="6858000"/>
          </a:xfrm>
          <a:blipFill dpi="0" rotWithShape="1">
            <a:blip r:embed="rId2"/>
            <a:srcRect/>
            <a:tile tx="0" ty="0" sx="100000" sy="100000" flip="none" algn="tl"/>
          </a:blipFill>
        </p:spPr>
      </p:sp>
      <p:sp>
        <p:nvSpPr>
          <p:cNvPr id="22531" name="Текст 3"/>
          <p:cNvSpPr>
            <a:spLocks noGrp="1"/>
          </p:cNvSpPr>
          <p:nvPr>
            <p:ph type="body" sz="half" idx="2"/>
          </p:nvPr>
        </p:nvSpPr>
        <p:spPr>
          <a:xfrm>
            <a:off x="5643563" y="1071563"/>
            <a:ext cx="3500437" cy="5786437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ru-RU" sz="3600" smtClean="0"/>
              <a:t>Природа одарила Лермонтова разнообразными талантами. Он обладал редкой музыкальностью- виртуозно играл пьесы на скрипке, рояле.</a:t>
            </a:r>
          </a:p>
        </p:txBody>
      </p:sp>
      <p:pic>
        <p:nvPicPr>
          <p:cNvPr id="4098" name="Picture 2" descr="F:\Лермонтов\дом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5595918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5721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i="1" dirty="0" smtClean="0">
                <a:solidFill>
                  <a:srgbClr val="C00000"/>
                </a:solidFill>
              </a:rPr>
              <a:t>Рисунок Лермонтова М.Ю.</a:t>
            </a:r>
            <a:endParaRPr lang="ru-RU" sz="3200" i="1" dirty="0">
              <a:solidFill>
                <a:srgbClr val="C00000"/>
              </a:solidFill>
            </a:endParaRPr>
          </a:p>
        </p:txBody>
      </p:sp>
      <p:sp>
        <p:nvSpPr>
          <p:cNvPr id="23554" name="Текст 3"/>
          <p:cNvSpPr>
            <a:spLocks noGrp="1"/>
          </p:cNvSpPr>
          <p:nvPr>
            <p:ph type="body" sz="half" idx="2"/>
          </p:nvPr>
        </p:nvSpPr>
        <p:spPr>
          <a:xfrm>
            <a:off x="0" y="5300663"/>
            <a:ext cx="9144000" cy="1557337"/>
          </a:xfrm>
          <a:solidFill>
            <a:srgbClr val="6699FF"/>
          </a:solidFill>
        </p:spPr>
        <p:txBody>
          <a:bodyPr/>
          <a:lstStyle/>
          <a:p>
            <a:pPr eaLnBrk="1" hangingPunct="1"/>
            <a:r>
              <a:rPr lang="ru-RU" sz="2400" smtClean="0"/>
              <a:t>Он рисовал и писал картины маслом, легко решал сложные математические задачи. Был великолепно образован, начитан, слыл сильным шахматистом, владел несколькими иностранными языками.</a:t>
            </a:r>
          </a:p>
        </p:txBody>
      </p:sp>
      <p:pic>
        <p:nvPicPr>
          <p:cNvPr id="23555" name="Picture 2" descr="F:\Лермонтов\конь. рис. лерм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0"/>
            <a:ext cx="5929313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0" y="0"/>
            <a:ext cx="4857750" cy="1357313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i="1" dirty="0" smtClean="0">
                <a:solidFill>
                  <a:srgbClr val="C00000"/>
                </a:solidFill>
              </a:rPr>
              <a:t>Учёба в Москве</a:t>
            </a:r>
            <a:endParaRPr lang="ru-RU" sz="44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286250" cy="6858000"/>
          </a:xfrm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6250" y="1357313"/>
            <a:ext cx="4857750" cy="5500687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/>
              <a:t>В </a:t>
            </a:r>
            <a:r>
              <a:rPr lang="ru-RU" sz="3000" dirty="0" smtClean="0"/>
              <a:t>1828г. Лермонтов поселился с бабушкой в Москве  и поступил в университетский Благородный пансион. Здесь учениками составлялись рукописные журналы; в одном из них- «Утренней Заре»- Лермонтов был главным сотрудником и поместил свою первую поэму «Индианка».</a:t>
            </a:r>
            <a:endParaRPr lang="ru-RU" sz="3000" dirty="0"/>
          </a:p>
        </p:txBody>
      </p:sp>
      <p:pic>
        <p:nvPicPr>
          <p:cNvPr id="27650" name="Picture 2" descr="F:\Лермонтов\lermontov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4214810" cy="5000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75" y="0"/>
            <a:ext cx="5000625" cy="1785938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5400" i="1" dirty="0" smtClean="0">
                <a:solidFill>
                  <a:srgbClr val="C00000"/>
                </a:solidFill>
              </a:rPr>
              <a:t>Кумиры поэта</a:t>
            </a:r>
            <a:endParaRPr lang="ru-RU" sz="54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143375" cy="6858000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43375" y="1785938"/>
            <a:ext cx="5000625" cy="5072062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600" dirty="0" smtClean="0"/>
              <a:t>Из русских писателей на него влияет сильнее всего Пушкин, пред которым он преклонялся всю жизнь, а из иностранных- Шиллером.</a:t>
            </a:r>
            <a:endParaRPr lang="ru-RU" sz="3600" dirty="0"/>
          </a:p>
        </p:txBody>
      </p:sp>
      <p:pic>
        <p:nvPicPr>
          <p:cNvPr id="25604" name="Рисунок 4" descr="http://vseportrety.ru/pushkin-rz224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813"/>
            <a:ext cx="407193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857750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smtClean="0"/>
              <a:t>В Московском университете Лермонтов пробыл  менее двух лет. Профессора, помня его дерзкие выходки, «срезали» его на публичных экзаменах. Он  не захотел остаться на второй год на том же курсе и переехал в Петербург вместе с бабушкой</a:t>
            </a:r>
            <a:r>
              <a:rPr lang="ru-RU" smtClean="0"/>
              <a:t>. 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857750" y="0"/>
            <a:ext cx="4286250" cy="6858000"/>
          </a:xfr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26627" name="Текст 3"/>
          <p:cNvSpPr>
            <a:spLocks noGrp="1"/>
          </p:cNvSpPr>
          <p:nvPr>
            <p:ph type="body" sz="half" idx="2"/>
          </p:nvPr>
        </p:nvSpPr>
        <p:spPr>
          <a:xfrm>
            <a:off x="6858000" y="1143000"/>
            <a:ext cx="1785938" cy="121443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8674" name="Picture 2" descr="F:\Лермонтов\lermontov_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0"/>
            <a:ext cx="4286249" cy="66437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75" y="0"/>
            <a:ext cx="4429125" cy="15001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600" i="1" dirty="0" smtClean="0">
                <a:solidFill>
                  <a:srgbClr val="C00000"/>
                </a:solidFill>
              </a:rPr>
              <a:t>Смерть отца Лермонтова</a:t>
            </a:r>
            <a:endParaRPr lang="ru-RU" sz="36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-214313" y="0"/>
            <a:ext cx="4929188" cy="6858000"/>
          </a:xfrm>
          <a:solidFill>
            <a:schemeClr val="bg1">
              <a:lumMod val="95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14875" y="1500188"/>
            <a:ext cx="4429125" cy="53578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600" dirty="0" smtClean="0"/>
              <a:t>В 1830г. умирает его отец. Впоследствии , в часы  горестных воспоминаний , поэт оплакал его в стихотворении: «Ужасная судьба отца и сына». </a:t>
            </a:r>
            <a:endParaRPr lang="ru-RU" sz="3600" dirty="0"/>
          </a:p>
        </p:txBody>
      </p:sp>
      <p:pic>
        <p:nvPicPr>
          <p:cNvPr id="29698" name="Picture 2" descr="F:\Лермонтов\piter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071546"/>
            <a:ext cx="4929222" cy="4357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7215188" y="2000250"/>
            <a:ext cx="1214437" cy="785813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13" y="0"/>
            <a:ext cx="4929187" cy="6858000"/>
          </a:xfrm>
          <a:solidFill>
            <a:schemeClr val="accent4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214813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/>
              <a:t>1832-1834г</a:t>
            </a:r>
            <a:r>
              <a:rPr lang="ru-RU" sz="3200" smtClean="0"/>
              <a:t>.- годы учёбы в школе гвардейских подпрапорщиков. По собственному выражению поэта, это было «два страшных года». Несмотря ни на что, творчество Лермонтов не бросает. В этот период поэт работает над романом «Вадим».</a:t>
            </a:r>
          </a:p>
        </p:txBody>
      </p:sp>
      <p:pic>
        <p:nvPicPr>
          <p:cNvPr id="31746" name="Picture 2" descr="F:\Лермонтов\школа гвардейских прапорщиков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857232"/>
            <a:ext cx="4929190" cy="4071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xfrm>
            <a:off x="6858000" y="1571625"/>
            <a:ext cx="1785938" cy="785813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857750" y="0"/>
            <a:ext cx="4286250" cy="6858000"/>
          </a:xfr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85775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000" dirty="0" smtClean="0"/>
              <a:t>По окончании службы юнкер Лермонтов произведён в корнеты Гусарского полка, стоящего в царском Селе. Много времени проводит  в Петербурге, легко входит в высшее общество, очаровывает дам. Однако отношение к обществу у поэта двоякое. В 1835г. написан «Маскарад», в котором автор резко  критикует современные нравы.</a:t>
            </a:r>
            <a:endParaRPr lang="ru-RU" sz="3000" dirty="0"/>
          </a:p>
        </p:txBody>
      </p:sp>
      <p:pic>
        <p:nvPicPr>
          <p:cNvPr id="32770" name="Picture 2" descr="F:\Лермонтов\lermontov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928670"/>
            <a:ext cx="3857620" cy="5143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286250" y="1285875"/>
            <a:ext cx="857250" cy="121443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/>
              <a:t>Варвара Лопухина и Михаил Лермонтов любили друг друга, но против брака выступал отец девушки. В 1835г. девушка вышла замуж за статского советника, богатого помещика Н.Ф.Бахметьева. Образ Варвары  Александровны не раз находил своё отражение в творчестве поэта.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0"/>
            <a:ext cx="3929090" cy="4714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632450" y="4024313"/>
            <a:ext cx="316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Акварель М.Ю.Лермонтова.</a:t>
            </a:r>
          </a:p>
          <a:p>
            <a:r>
              <a:rPr lang="ru-RU"/>
              <a:t>135-1838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688" y="0"/>
            <a:ext cx="5929312" cy="1000125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C00000"/>
                </a:solidFill>
              </a:rPr>
              <a:t>«Погиб поэт…»</a:t>
            </a:r>
            <a:endParaRPr lang="ru-RU" sz="40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3214688" cy="6858000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14688" y="1000125"/>
            <a:ext cx="5929312" cy="585787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smtClean="0"/>
              <a:t>В 1837г. Лермонтов узнаёт о гибели Пушкина и пишет стихотворение </a:t>
            </a:r>
            <a:r>
              <a:rPr lang="ru-RU" sz="2800" b="1" smtClean="0"/>
              <a:t>«Смерть поэта</a:t>
            </a:r>
            <a:r>
              <a:rPr lang="ru-RU" sz="2800" smtClean="0"/>
              <a:t>». Отношение к этому произведению было неоднозначное: простой народ был в восторге, высший же свет счел стихотворение призывом к революции. Против автора завели дело, Лермонтова арестовали. Под арестом  поэт продолжает писать. Возможно, именно так были написаны стихотворения «Узник», «Молитва». </a:t>
            </a:r>
          </a:p>
        </p:txBody>
      </p:sp>
      <p:pic>
        <p:nvPicPr>
          <p:cNvPr id="31748" name="Рисунок 4" descr="http://vseportrety.ru/pushkin-rz224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63"/>
            <a:ext cx="3214688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Текст 5"/>
          <p:cNvSpPr>
            <a:spLocks noGrp="1"/>
          </p:cNvSpPr>
          <p:nvPr>
            <p:ph type="body" sz="half" idx="2"/>
          </p:nvPr>
        </p:nvSpPr>
        <p:spPr>
          <a:xfrm>
            <a:off x="0" y="4643438"/>
            <a:ext cx="9144000" cy="2214562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algn="ctr" eaLnBrk="1" hangingPunct="1"/>
            <a:r>
              <a:rPr lang="ru-RU" sz="4800" b="1" smtClean="0">
                <a:solidFill>
                  <a:srgbClr val="C00000"/>
                </a:solidFill>
              </a:rPr>
              <a:t>(1814 – 1841) гг.</a:t>
            </a:r>
            <a:endParaRPr lang="ru-RU" sz="4800" smtClean="0">
              <a:solidFill>
                <a:srgbClr val="C00000"/>
              </a:solidFill>
            </a:endParaRPr>
          </a:p>
        </p:txBody>
      </p:sp>
      <p:pic>
        <p:nvPicPr>
          <p:cNvPr id="14339" name="Picture 2" descr="F:\Лермонтов\lermonto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0"/>
            <a:ext cx="5072062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6143625" y="2071688"/>
            <a:ext cx="1135063" cy="1214437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dirty="0" smtClean="0"/>
              <a:t>Высочайшим повелением Лермонтов  был переведён в Нижегородский драгунский полк, действовавший тогда на Кавказе. По дороге на любимый  Кавказ, поэт задержался в Москве, которая готовилась к празднованию 25-летия Бородинского сражения. Так появилось «Бородино».</a:t>
            </a:r>
            <a:endParaRPr lang="ru-RU" sz="2800" dirty="0"/>
          </a:p>
        </p:txBody>
      </p:sp>
      <p:pic>
        <p:nvPicPr>
          <p:cNvPr id="22530" name="Picture 2" descr="F:\Лермонтов\кавказ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0"/>
            <a:ext cx="5929354" cy="442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6215063" y="1143000"/>
            <a:ext cx="1063625" cy="1071563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ru-RU" sz="3200" smtClean="0"/>
              <a:t>В 1837г. Лермонтов пишет «Песнь про купца Калашникова», поэма «Тамбовская казначейша». Также поэт начинает работу над произведением «Герой нашего времени».</a:t>
            </a:r>
          </a:p>
        </p:txBody>
      </p:sp>
      <p:pic>
        <p:nvPicPr>
          <p:cNvPr id="23554" name="Picture 2" descr="F:\Лермонтов\kavkaz_vid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642918"/>
            <a:ext cx="6143668" cy="4071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1" name="Picture 7" descr="image7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492375"/>
            <a:ext cx="2303462" cy="3132138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187450" y="5661025"/>
            <a:ext cx="1641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600"/>
              <a:t>Б.М. Кустодиев</a:t>
            </a:r>
          </a:p>
        </p:txBody>
      </p:sp>
      <p:pic>
        <p:nvPicPr>
          <p:cNvPr id="47114" name="Picture 10" descr="image7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333375"/>
            <a:ext cx="2519363" cy="2444750"/>
          </a:xfrm>
          <a:prstGeom prst="rect">
            <a:avLst/>
          </a:prstGeom>
          <a:noFill/>
        </p:spPr>
      </p:pic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7092950" y="2852738"/>
            <a:ext cx="157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600"/>
              <a:t>В.М. Васнецов</a:t>
            </a:r>
          </a:p>
        </p:txBody>
      </p:sp>
      <p:pic>
        <p:nvPicPr>
          <p:cNvPr id="47117" name="Picture 13" descr="image7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3068638"/>
            <a:ext cx="2627312" cy="2846387"/>
          </a:xfrm>
          <a:prstGeom prst="rect">
            <a:avLst/>
          </a:prstGeom>
          <a:noFill/>
        </p:spPr>
      </p:pic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95288" y="120650"/>
            <a:ext cx="5616575" cy="1890713"/>
          </a:xfrm>
          <a:prstGeom prst="rect">
            <a:avLst/>
          </a:prstGeom>
          <a:gradFill rotWithShape="1">
            <a:gsLst>
              <a:gs pos="0">
                <a:srgbClr val="FFFFCC">
                  <a:gamma/>
                  <a:shade val="91373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91373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>
                <a:solidFill>
                  <a:srgbClr val="0033CC"/>
                </a:solidFill>
              </a:rPr>
              <a:t>“ПЕСНЯ ПРО</a:t>
            </a:r>
            <a:r>
              <a:rPr lang="ru-RU" sz="2000">
                <a:solidFill>
                  <a:srgbClr val="0033CC"/>
                </a:solidFill>
              </a:rPr>
              <a:t> </a:t>
            </a:r>
            <a:r>
              <a:rPr lang="ru-RU">
                <a:solidFill>
                  <a:srgbClr val="0033CC"/>
                </a:solidFill>
              </a:rPr>
              <a:t>ЦАРЯ ИВАНА ВАСИЛЬЕВИЧА, МОЛОДОГО ОПРИЧНИКА И УДАЛОГО КУПЦА КАЛАШНИКОВА </a:t>
            </a:r>
            <a:r>
              <a:rPr lang="ru-RU" sz="2000">
                <a:solidFill>
                  <a:srgbClr val="0033CC"/>
                </a:solidFill>
              </a:rPr>
              <a:t>”</a:t>
            </a:r>
            <a:r>
              <a:rPr lang="ru-RU" sz="2000"/>
              <a:t> – поэма об историческом прошлом Руси, поэма, показывающая нам картины быта XVI века, когда на Руси царствовал Иоанн IV, прозванный Грозным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219700" y="5949950"/>
            <a:ext cx="1471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/>
              <a:t>И.Я. Билибин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>
          <a:xfrm>
            <a:off x="6500813" y="1857375"/>
            <a:ext cx="777875" cy="20002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i="1" dirty="0" smtClean="0">
                <a:solidFill>
                  <a:srgbClr val="C00000"/>
                </a:solidFill>
              </a:rPr>
              <a:t>Рисунки М.Ю.Лермонтова, посвящённые Кавказу</a:t>
            </a:r>
            <a:endParaRPr lang="ru-RU" sz="4800" i="1" dirty="0">
              <a:solidFill>
                <a:srgbClr val="C00000"/>
              </a:solidFill>
            </a:endParaRPr>
          </a:p>
        </p:txBody>
      </p:sp>
      <p:pic>
        <p:nvPicPr>
          <p:cNvPr id="24578" name="Picture 2" descr="F:\Лермонтов\картина лерм о кавказ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643306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79" name="Picture 3" descr="F:\Лермонтов\крестовая гор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0"/>
            <a:ext cx="4214810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>
          <a:xfrm>
            <a:off x="571500" y="785813"/>
            <a:ext cx="857250" cy="171450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143375" cy="6858000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71938" y="0"/>
            <a:ext cx="5072062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600" dirty="0" smtClean="0"/>
              <a:t>В феврале 1840г. Лермонтов становится участником дуэли с сыном французского посла. Формально причиной были некие резкости, а также остроты, которые во время разговора позволил себе Михаил Юрьевич. Лермонтов был легко ранен.</a:t>
            </a:r>
            <a:endParaRPr lang="ru-RU" sz="3600" dirty="0"/>
          </a:p>
        </p:txBody>
      </p:sp>
      <p:pic>
        <p:nvPicPr>
          <p:cNvPr id="25602" name="Picture 2" descr="F:\Лермонтов\lermontov_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3571868" cy="4643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0" y="0"/>
            <a:ext cx="2857500" cy="485775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600" i="1" dirty="0" smtClean="0">
                <a:solidFill>
                  <a:srgbClr val="FF0000"/>
                </a:solidFill>
              </a:rPr>
              <a:t>И вновь я на Кавказе…</a:t>
            </a:r>
            <a:br>
              <a:rPr lang="ru-RU" sz="3600" i="1" dirty="0" smtClean="0">
                <a:solidFill>
                  <a:srgbClr val="FF0000"/>
                </a:solidFill>
              </a:rPr>
            </a:br>
            <a:r>
              <a:rPr lang="ru-RU" sz="3600" i="1" dirty="0" smtClean="0">
                <a:solidFill>
                  <a:srgbClr val="FF0000"/>
                </a:solidFill>
              </a:rPr>
              <a:t/>
            </a:r>
            <a:br>
              <a:rPr lang="ru-RU" sz="3600" i="1" dirty="0" smtClean="0">
                <a:solidFill>
                  <a:srgbClr val="FF0000"/>
                </a:solidFill>
              </a:rPr>
            </a:br>
            <a:r>
              <a:rPr lang="ru-RU" sz="3600" i="1" dirty="0" smtClean="0">
                <a:solidFill>
                  <a:srgbClr val="FF0000"/>
                </a:solidFill>
              </a:rPr>
              <a:t/>
            </a:r>
            <a:br>
              <a:rPr lang="ru-RU" sz="3600" i="1" dirty="0" smtClean="0">
                <a:solidFill>
                  <a:srgbClr val="FF0000"/>
                </a:solidFill>
              </a:rPr>
            </a:br>
            <a:r>
              <a:rPr lang="ru-RU" sz="3600" i="1" dirty="0" smtClean="0">
                <a:solidFill>
                  <a:srgbClr val="FF0000"/>
                </a:solidFill>
              </a:rPr>
              <a:t/>
            </a:r>
            <a:br>
              <a:rPr lang="ru-RU" sz="3600" i="1" dirty="0" smtClean="0">
                <a:solidFill>
                  <a:srgbClr val="FF0000"/>
                </a:solidFill>
              </a:rPr>
            </a:br>
            <a:r>
              <a:rPr lang="ru-RU" sz="3600" i="1" dirty="0" smtClean="0">
                <a:solidFill>
                  <a:srgbClr val="FF0000"/>
                </a:solidFill>
              </a:rPr>
              <a:t/>
            </a:r>
            <a:br>
              <a:rPr lang="ru-RU" sz="3600" i="1" dirty="0" smtClean="0">
                <a:solidFill>
                  <a:srgbClr val="FF0000"/>
                </a:solidFill>
              </a:rPr>
            </a:br>
            <a:r>
              <a:rPr lang="ru-RU" sz="3600" i="1" dirty="0" smtClean="0">
                <a:solidFill>
                  <a:srgbClr val="FF0000"/>
                </a:solidFill>
              </a:rPr>
              <a:t/>
            </a:r>
            <a:br>
              <a:rPr lang="ru-RU" sz="3600" i="1" dirty="0" smtClean="0">
                <a:solidFill>
                  <a:srgbClr val="FF0000"/>
                </a:solidFill>
              </a:rPr>
            </a:br>
            <a:endParaRPr lang="ru-RU" sz="3600" i="1" dirty="0">
              <a:solidFill>
                <a:srgbClr val="FF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286500" cy="4757738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700" dirty="0" smtClean="0"/>
              <a:t>За дуэль Лермонтова отправляют на Кавказ в </a:t>
            </a:r>
            <a:r>
              <a:rPr lang="ru-RU" sz="2700" dirty="0" err="1" smtClean="0"/>
              <a:t>Тенгинский</a:t>
            </a:r>
            <a:r>
              <a:rPr lang="ru-RU" sz="2700" dirty="0" smtClean="0"/>
              <a:t>  пехотный полк. По дороге в ссылку Лермонтов снова задержался в Москве, где присутствовал на  именинном обеде у Гоголя. Имениннику и его друзьям поэт читал отрывок из своей новой поэмы «Мцыри».</a:t>
            </a:r>
            <a:endParaRPr lang="ru-RU" sz="2700" dirty="0"/>
          </a:p>
        </p:txBody>
      </p:sp>
      <p:pic>
        <p:nvPicPr>
          <p:cNvPr id="26626" name="Picture 2" descr="F:\Лермонтов\комнат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5929322" cy="471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Заголовок 1"/>
          <p:cNvSpPr>
            <a:spLocks noGrp="1"/>
          </p:cNvSpPr>
          <p:nvPr>
            <p:ph type="title"/>
          </p:nvPr>
        </p:nvSpPr>
        <p:spPr>
          <a:xfrm>
            <a:off x="285750" y="1643063"/>
            <a:ext cx="1143000" cy="500062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/>
              <a:t>На Кавказе Лермонтов участвует в боевых действиях. Сражение на речке </a:t>
            </a:r>
            <a:r>
              <a:rPr lang="ru-RU" sz="3200" dirty="0" err="1" smtClean="0"/>
              <a:t>Валерик</a:t>
            </a:r>
            <a:r>
              <a:rPr lang="ru-RU" sz="3200" dirty="0" smtClean="0"/>
              <a:t>, было описано им в стихотворении «Я вам  пишу случайно, право…»</a:t>
            </a:r>
            <a:endParaRPr lang="ru-RU" sz="3200" dirty="0"/>
          </a:p>
        </p:txBody>
      </p:sp>
      <p:pic>
        <p:nvPicPr>
          <p:cNvPr id="27651" name="Picture 3" descr="H:\Лерм\img6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4727575"/>
          </a:xfrm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>
          <a:xfrm>
            <a:off x="500063" y="785813"/>
            <a:ext cx="1571625" cy="1357312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786313" cy="6858000"/>
          </a:xfr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86313" y="0"/>
            <a:ext cx="4357687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/>
              <a:t>В начале 1841г. Лермонтов приезжает в Петербург. Вскоре  в город приходит рапорт от командира отдельного кавказского корпуса о том, что Лермонтова следовало бы приставить к награде за мужество. Император в награде отказал и лично вычеркнул имя поэта из списков.</a:t>
            </a:r>
            <a:endParaRPr lang="ru-RU" sz="3200" dirty="0"/>
          </a:p>
        </p:txBody>
      </p:sp>
      <p:pic>
        <p:nvPicPr>
          <p:cNvPr id="28674" name="Picture 2" descr="F:\Лермонтов\lermontov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432300" cy="4714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000500"/>
            <a:ext cx="9144000" cy="285750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/>
              <a:t>Возвращаясь на Кавказ, поэт задерживается в Пятигорске, так как заболевает по дороге и получает остаться на водах для лечения. Здесь он пишет стихотворения «Сон», «Утёс», «Листок», «Пророк» и другие.</a:t>
            </a:r>
            <a:endParaRPr lang="ru-RU" sz="3200" dirty="0"/>
          </a:p>
        </p:txBody>
      </p:sp>
      <p:pic>
        <p:nvPicPr>
          <p:cNvPr id="39939" name="Picture 1" descr="D:\Documents and Settings\Администратор\Рабочий стол\1251706050_f_153961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85750"/>
            <a:ext cx="5000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Заголовок 1"/>
          <p:cNvSpPr>
            <a:spLocks noGrp="1"/>
          </p:cNvSpPr>
          <p:nvPr>
            <p:ph type="title"/>
          </p:nvPr>
        </p:nvSpPr>
        <p:spPr>
          <a:xfrm>
            <a:off x="2786063" y="1857375"/>
            <a:ext cx="1285875" cy="171450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0962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686300"/>
          </a:xfrm>
          <a:blipFill dpi="0" rotWithShape="1">
            <a:blip r:embed="rId2"/>
            <a:srcRect/>
            <a:tile tx="0" ty="0" sx="100000" sy="100000" flip="none" algn="tl"/>
          </a:blipFill>
        </p:spPr>
      </p:sp>
      <p:sp>
        <p:nvSpPr>
          <p:cNvPr id="40963" name="Текст 3"/>
          <p:cNvSpPr>
            <a:spLocks noGrp="1"/>
          </p:cNvSpPr>
          <p:nvPr>
            <p:ph type="body" sz="half" idx="2"/>
          </p:nvPr>
        </p:nvSpPr>
        <p:spPr>
          <a:xfrm>
            <a:off x="0" y="4643438"/>
            <a:ext cx="9144000" cy="2214562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ru-RU" sz="2800" smtClean="0"/>
              <a:t>В Пятигорске происходит ссора между Лермонтовым и его товарищем по юнкерской школе Н.С.Мартыновым.</a:t>
            </a:r>
          </a:p>
          <a:p>
            <a:pPr eaLnBrk="1" hangingPunct="1"/>
            <a:r>
              <a:rPr lang="ru-RU" sz="2800" smtClean="0"/>
              <a:t>15 июля </a:t>
            </a:r>
            <a:r>
              <a:rPr lang="ru-RU" sz="2800" b="1" smtClean="0"/>
              <a:t>1841</a:t>
            </a:r>
            <a:r>
              <a:rPr lang="ru-RU" sz="2800" smtClean="0"/>
              <a:t>г. состоялась </a:t>
            </a:r>
            <a:r>
              <a:rPr lang="ru-RU" sz="2800" u="sng" smtClean="0"/>
              <a:t>дуэль</a:t>
            </a:r>
            <a:r>
              <a:rPr lang="ru-RU" sz="2800" smtClean="0"/>
              <a:t> , в которой Лермонтов погиб.</a:t>
            </a:r>
          </a:p>
        </p:txBody>
      </p:sp>
      <p:pic>
        <p:nvPicPr>
          <p:cNvPr id="30722" name="Picture 2" descr="F:\Лермонтов\kavkaz_1_5.jp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1357290" y="142852"/>
            <a:ext cx="6215106" cy="4357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75" y="0"/>
            <a:ext cx="5572125" cy="1214438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C00000"/>
                </a:solidFill>
              </a:rPr>
              <a:t>Отец Лермонтова-</a:t>
            </a:r>
            <a:endParaRPr lang="ru-RU" sz="40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3571875" cy="6858000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00438" y="1143000"/>
            <a:ext cx="5643562" cy="571500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dirty="0" smtClean="0"/>
              <a:t>Юрий Петрович, был пехотный капитан в отставке. По словам близко знавших его людей, это был замечательный красавец, с доброй и отзывчивой душой, но крайне легкомысленный и несдержанный. Поместье его находилось по соседству с имением, принадлежавшим Елизавете Алексеевне Арсеньевой, урождённой Столыпиной.</a:t>
            </a:r>
            <a:endParaRPr lang="ru-RU" sz="2800" dirty="0"/>
          </a:p>
        </p:txBody>
      </p:sp>
      <p:pic>
        <p:nvPicPr>
          <p:cNvPr id="2050" name="Picture 2" descr="F:\Лермонтов\lermontov_u_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571868" cy="5857892"/>
          </a:xfrm>
          <a:prstGeom prst="ellipse">
            <a:avLst/>
          </a:prstGeom>
          <a:ln w="190500" cap="rnd">
            <a:solidFill>
              <a:srgbClr val="00B05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Заголовок 1"/>
          <p:cNvSpPr>
            <a:spLocks noGrp="1"/>
          </p:cNvSpPr>
          <p:nvPr>
            <p:ph type="title"/>
          </p:nvPr>
        </p:nvSpPr>
        <p:spPr>
          <a:xfrm>
            <a:off x="2786063" y="2500313"/>
            <a:ext cx="571500" cy="1214437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smtClean="0"/>
              <a:t>Весною 1842г. Прах Лермонтова был перевезён в «Тарханы» и погребён в семейном склепе Арсеньевых.</a:t>
            </a:r>
          </a:p>
        </p:txBody>
      </p:sp>
      <p:pic>
        <p:nvPicPr>
          <p:cNvPr id="61441" name="Picture 1" descr="H:\Лерм\Часовня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5786" y="0"/>
            <a:ext cx="7786742" cy="4727575"/>
          </a:xfrm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Заголовок 1"/>
          <p:cNvSpPr>
            <a:spLocks noGrp="1"/>
          </p:cNvSpPr>
          <p:nvPr>
            <p:ph type="title"/>
          </p:nvPr>
        </p:nvSpPr>
        <p:spPr>
          <a:xfrm>
            <a:off x="4429125" y="4800600"/>
            <a:ext cx="500063" cy="566738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0688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5500688"/>
            <a:ext cx="9144000" cy="135731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u-RU" sz="4800" i="1" smtClean="0">
                <a:solidFill>
                  <a:srgbClr val="C00000"/>
                </a:solidFill>
              </a:rPr>
              <a:t>Семейный склеп  Арсеньевых</a:t>
            </a:r>
          </a:p>
        </p:txBody>
      </p:sp>
      <p:pic>
        <p:nvPicPr>
          <p:cNvPr id="32770" name="Picture 2" descr="F:\Лермонтов\часовня.jpg"/>
          <p:cNvPicPr>
            <a:picLocks noChangeAspect="1" noChangeArrowheads="1"/>
          </p:cNvPicPr>
          <p:nvPr/>
        </p:nvPicPr>
        <p:blipFill>
          <a:blip r:embed="rId2">
            <a:lum bright="-10000" contrast="-10000"/>
          </a:blip>
          <a:srcRect/>
          <a:stretch>
            <a:fillRect/>
          </a:stretch>
        </p:blipFill>
        <p:spPr bwMode="auto">
          <a:xfrm>
            <a:off x="2643174" y="0"/>
            <a:ext cx="4214842" cy="5429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Заголовок 1"/>
          <p:cNvSpPr>
            <a:spLocks noGrp="1"/>
          </p:cNvSpPr>
          <p:nvPr>
            <p:ph type="title"/>
          </p:nvPr>
        </p:nvSpPr>
        <p:spPr>
          <a:xfrm>
            <a:off x="2786063" y="2500313"/>
            <a:ext cx="1071562" cy="1071562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  <a:solidFill>
            <a:schemeClr val="tx2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i="1" dirty="0" smtClean="0">
                <a:solidFill>
                  <a:srgbClr val="C00000"/>
                </a:solidFill>
              </a:rPr>
              <a:t>Памятник М.Ю.Лермонтову в Тарханах</a:t>
            </a:r>
            <a:endParaRPr lang="ru-RU" sz="4800" i="1" dirty="0">
              <a:solidFill>
                <a:srgbClr val="C00000"/>
              </a:solidFill>
            </a:endParaRPr>
          </a:p>
        </p:txBody>
      </p:sp>
      <p:pic>
        <p:nvPicPr>
          <p:cNvPr id="59393" name="Picture 1" descr="H:\Лерм\osen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85728"/>
            <a:ext cx="3038475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>
            <a:spLocks noGrp="1"/>
          </p:cNvSpPr>
          <p:nvPr>
            <p:ph type="title"/>
          </p:nvPr>
        </p:nvSpPr>
        <p:spPr>
          <a:xfrm>
            <a:off x="5072063" y="5143500"/>
            <a:ext cx="4071937" cy="17145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ru-RU" sz="4400" smtClean="0"/>
              <a:t>С.С.Наровчатов.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85938" y="571500"/>
            <a:ext cx="3214687" cy="4114800"/>
          </a:xfr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72063" y="0"/>
            <a:ext cx="4071937" cy="5143500"/>
          </a:xfrm>
          <a:blipFill>
            <a:blip r:embed="rId2"/>
            <a:tile tx="0" ty="0" sx="100000" sy="100000" flip="none" algn="tl"/>
          </a:blipFill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600" i="1" dirty="0" smtClean="0">
                <a:solidFill>
                  <a:srgbClr val="FF0000"/>
                </a:solidFill>
              </a:rPr>
              <a:t>«Каждый заново для себя открывает Лермонтова. Гений его настолько всеобъемлющ и многосторонен, что эти открытия будут продолжаться без конца.»</a:t>
            </a:r>
            <a:endParaRPr lang="ru-RU" sz="3600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F:\Лермонтов\lermontov_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072066" cy="6857999"/>
          </a:xfrm>
          <a:prstGeom prst="roundRect">
            <a:avLst>
              <a:gd name="adj" fmla="val 11111"/>
            </a:avLst>
          </a:prstGeom>
          <a:ln w="190500" cap="rnd">
            <a:solidFill>
              <a:srgbClr val="7030A0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b="1"/>
              <a:t>Список используемых источников:</a:t>
            </a:r>
          </a:p>
          <a:p>
            <a:pPr marL="342900" indent="-342900"/>
            <a:endParaRPr lang="ru-RU" b="1"/>
          </a:p>
          <a:p>
            <a:pPr marL="342900" indent="-342900">
              <a:buFontTx/>
              <a:buAutoNum type="arabicParenR"/>
            </a:pPr>
            <a:r>
              <a:rPr lang="en-US">
                <a:hlinkClick r:id="rId2"/>
              </a:rPr>
              <a:t>www.lermontov.info</a:t>
            </a:r>
            <a:r>
              <a:rPr lang="en-US"/>
              <a:t> </a:t>
            </a:r>
            <a:r>
              <a:rPr lang="ru-RU"/>
              <a:t>(биография, портреты, воспоминания)</a:t>
            </a:r>
          </a:p>
          <a:p>
            <a:pPr marL="342900" indent="-342900">
              <a:buFontTx/>
              <a:buAutoNum type="arabicParenR"/>
            </a:pPr>
            <a:r>
              <a:rPr lang="en-US"/>
              <a:t>Vivatfomenko.narod.ru/lib/lermontov-pictures.html</a:t>
            </a:r>
            <a:endParaRPr lang="ru-RU"/>
          </a:p>
          <a:p>
            <a:pPr marL="342900" indent="-342900">
              <a:buFontTx/>
              <a:buAutoNum type="arabicParenR"/>
            </a:pPr>
            <a:r>
              <a:rPr lang="ru-RU"/>
              <a:t>И.В.Золотарева, О.Б.Беломестных,М.С.Корнева Поурочные разработки по литературе. 9 класс. М.»Вако», 2004 г.</a:t>
            </a:r>
            <a:endParaRPr lang="en-US"/>
          </a:p>
          <a:p>
            <a:pPr marL="342900" indent="-342900">
              <a:buFontTx/>
              <a:buAutoNum type="arabicParenR"/>
            </a:pPr>
            <a:r>
              <a:rPr lang="ru-RU"/>
              <a:t>Ушакова О.Д. Великие художники: Справочник школьника. – СПб.: Издательский Дом “Литера”, 2005 </a:t>
            </a:r>
          </a:p>
        </p:txBody>
      </p:sp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0" y="0"/>
            <a:ext cx="23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Calibri" pitchFamily="34" charset="0"/>
              </a:rPr>
              <a:t> </a:t>
            </a: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0" y="0"/>
            <a:ext cx="23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0"/>
            <a:ext cx="5143500" cy="142875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C00000"/>
                </a:solidFill>
              </a:rPr>
              <a:t>Мария Михайловна</a:t>
            </a:r>
            <a:endParaRPr lang="ru-RU" sz="40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000500" cy="6858000"/>
          </a:xfrm>
          <a:solidFill>
            <a:schemeClr val="accent6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714750" y="1428750"/>
            <a:ext cx="5429250" cy="542925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dirty="0" smtClean="0"/>
              <a:t>Красота и столичный лоск Юрия Петровича пленили единственную дочь Арсеньевой, нервную и романтически-настроенную Марию. Несмотря на протесты своей гордой матери, она вскоре стала женой небогатого «армейского офицера». Семейное счастье продолжалось недолго. Постоянно болея, мать Лермонтова умерла весною 1817г., оставив в воспоминаниях сына много  смутных, но дорогих ему образов. </a:t>
            </a:r>
            <a:endParaRPr lang="ru-RU" sz="2600" dirty="0"/>
          </a:p>
        </p:txBody>
      </p:sp>
      <p:pic>
        <p:nvPicPr>
          <p:cNvPr id="16388" name="Picture 2" descr="F:\Лермонтов\мам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813"/>
            <a:ext cx="378618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715000" cy="100012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FF0000"/>
                </a:solidFill>
              </a:rPr>
              <a:t>Бабушка Лермонтова-</a:t>
            </a:r>
            <a:endParaRPr lang="ru-RU" sz="4000" i="1" dirty="0">
              <a:solidFill>
                <a:srgbClr val="FF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0" y="1000125"/>
            <a:ext cx="5715000" cy="58578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dirty="0" smtClean="0"/>
              <a:t>Елизавета Алексеевна Арсеньева, перенесла на внука всю свою  любовь к умершей дочери и страстно к нему привязалась, но тем хуже стала относиться к зятю. Распри между ними приняли такой обострённый характер, что уже на 9-й день после смерти жены вынужден был покинуть сына. Он лишь изредка появлялся в доме Арсеньевой, каждый раз пугая своим намерением забрать сына. До самой смерти его длилась эта взаимная вражда, и ребёнку она причинила очень много страданий.</a:t>
            </a:r>
            <a:endParaRPr lang="ru-RU" sz="2600" dirty="0"/>
          </a:p>
        </p:txBody>
      </p:sp>
      <p:pic>
        <p:nvPicPr>
          <p:cNvPr id="17412" name="Picture 2" descr="F:\Лермонтов\бабушк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448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563" y="0"/>
            <a:ext cx="4643437" cy="5643563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/>
              <a:t>Арсеньева переехала вместе с внуком в имение «Тарханы», Пензенской губернии. Это село раньше называлось Никольским,  его жители занимались не только земледелием ,но и продажей шкурок домашних животных. Таких скупщиков называли  «ТАРХАНАМИ» . Здесь и прошло детство поэта. 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5643563"/>
            <a:ext cx="9144000" cy="1214437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5400" i="1" dirty="0" smtClean="0">
                <a:solidFill>
                  <a:srgbClr val="C00000"/>
                </a:solidFill>
              </a:rPr>
              <a:t>Имение «Тарханы»</a:t>
            </a:r>
            <a:endParaRPr lang="ru-RU" sz="5400" i="1" dirty="0">
              <a:solidFill>
                <a:srgbClr val="C00000"/>
              </a:solidFill>
            </a:endParaRPr>
          </a:p>
        </p:txBody>
      </p:sp>
      <p:pic>
        <p:nvPicPr>
          <p:cNvPr id="3073" name="Picture 1" descr="H:\Лерм\Барский дом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500563" cy="5643563"/>
          </a:xfrm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81525"/>
            <a:ext cx="9144000" cy="70485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C00000"/>
                </a:solidFill>
              </a:rPr>
              <a:t>Скромные пейзажи имения</a:t>
            </a:r>
            <a:endParaRPr lang="ru-RU" sz="4000" i="1" dirty="0">
              <a:solidFill>
                <a:srgbClr val="C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5286375"/>
            <a:ext cx="9144000" cy="1571625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 smtClean="0"/>
              <a:t>Самые первые, а потому и самые прочные впечатления- это скромный прелестный пейзаж Пензенской губернии., первые воспоминания- русские песни, народные игры и хороводы, неторопливые рассказы об Иване Грозном, о Разине и Пугачёве.  </a:t>
            </a:r>
            <a:endParaRPr lang="ru-RU" sz="2400" dirty="0"/>
          </a:p>
        </p:txBody>
      </p:sp>
      <p:pic>
        <p:nvPicPr>
          <p:cNvPr id="2051" name="Picture 3" descr="H:\Лерм\osen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28"/>
            <a:ext cx="6096000" cy="421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14875"/>
            <a:ext cx="9144000" cy="652463"/>
          </a:xfrm>
          <a:solidFill>
            <a:schemeClr val="accent6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i="1" dirty="0" smtClean="0">
                <a:solidFill>
                  <a:srgbClr val="C00000"/>
                </a:solidFill>
              </a:rPr>
              <a:t>Поездка на Кавказ</a:t>
            </a:r>
            <a:endParaRPr lang="ru-RU" sz="4400" i="1" dirty="0">
              <a:solidFill>
                <a:srgbClr val="C00000"/>
              </a:solidFill>
            </a:endParaRPr>
          </a:p>
        </p:txBody>
      </p:sp>
      <p:sp>
        <p:nvSpPr>
          <p:cNvPr id="2048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490662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600" dirty="0" smtClean="0"/>
              <a:t>В детстве Лермонтов часто болел. Когда ему было 10 лет, его повезли на Кавказ, на воды.</a:t>
            </a:r>
            <a:endParaRPr lang="ru-RU" sz="3600" dirty="0"/>
          </a:p>
        </p:txBody>
      </p:sp>
      <p:pic>
        <p:nvPicPr>
          <p:cNvPr id="1026" name="Picture 2" descr="F:\Лермонтов\kavkaz_vid_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714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0" y="0"/>
            <a:ext cx="4857750" cy="1214438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000" i="1" dirty="0" smtClean="0">
                <a:solidFill>
                  <a:srgbClr val="C00000"/>
                </a:solidFill>
              </a:rPr>
              <a:t>Первое чувство любви</a:t>
            </a:r>
            <a:endParaRPr lang="ru-RU" sz="4000" i="1" dirty="0">
              <a:solidFill>
                <a:srgbClr val="C00000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4286250" cy="6858000"/>
          </a:xfr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6250" y="1214438"/>
            <a:ext cx="4857750" cy="5643562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dirty="0" smtClean="0"/>
              <a:t>На Кавказе он встретил девочку лет 9-ти и в первый раз узнал чувство любви, оставившее  память на всю жизнь и неразрывно слившееся с первыми подавляющими впечатлениями Кавказа, который он считает своей поэтической родиной.</a:t>
            </a:r>
            <a:endParaRPr lang="ru-RU" sz="3200" dirty="0"/>
          </a:p>
        </p:txBody>
      </p:sp>
      <p:pic>
        <p:nvPicPr>
          <p:cNvPr id="3074" name="Picture 2" descr="F:\Лермонтов\lermontov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60325"/>
            <a:ext cx="4286248" cy="5214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1206</Words>
  <Application>Microsoft Office PowerPoint</Application>
  <PresentationFormat>Экран (4:3)</PresentationFormat>
  <Paragraphs>63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Impact</vt:lpstr>
      <vt:lpstr>Тема Office</vt:lpstr>
      <vt:lpstr>Презентация PowerPoint</vt:lpstr>
      <vt:lpstr>Презентация PowerPoint</vt:lpstr>
      <vt:lpstr>Отец Лермонтова-</vt:lpstr>
      <vt:lpstr>Мария Михайловна</vt:lpstr>
      <vt:lpstr>Бабушка Лермонтова-</vt:lpstr>
      <vt:lpstr>Арсеньева переехала вместе с внуком в имение «Тарханы», Пензенской губернии. Это село раньше называлось Никольским,  его жители занимались не только земледелием ,но и продажей шкурок домашних животных. Таких скупщиков называли  «ТАРХАНАМИ» . Здесь и прошло детство поэта. </vt:lpstr>
      <vt:lpstr>Скромные пейзажи имения</vt:lpstr>
      <vt:lpstr>Поездка на Кавказ</vt:lpstr>
      <vt:lpstr>Первое чувство любви</vt:lpstr>
      <vt:lpstr>Таланты поэта</vt:lpstr>
      <vt:lpstr>Рисунок Лермонтова М.Ю.</vt:lpstr>
      <vt:lpstr>Учёба в Москве</vt:lpstr>
      <vt:lpstr>Кумиры поэта</vt:lpstr>
      <vt:lpstr>В Московском университете Лермонтов пробыл  менее двух лет. Профессора, помня его дерзкие выходки, «срезали» его на публичных экзаменах. Он  не захотел остаться на второй год на том же курсе и переехал в Петербург вместе с бабушкой.    </vt:lpstr>
      <vt:lpstr>Смерть отца Лермонтова</vt:lpstr>
      <vt:lpstr>Презентация PowerPoint</vt:lpstr>
      <vt:lpstr>Презентация PowerPoint</vt:lpstr>
      <vt:lpstr>Презентация PowerPoint</vt:lpstr>
      <vt:lpstr>«Погиб поэт…»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 вновь я на Кавказе…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С.С.Наровчатов.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777</dc:creator>
  <cp:lastModifiedBy>Admin</cp:lastModifiedBy>
  <cp:revision>70</cp:revision>
  <dcterms:created xsi:type="dcterms:W3CDTF">2009-10-01T05:36:27Z</dcterms:created>
  <dcterms:modified xsi:type="dcterms:W3CDTF">2021-09-16T12:05:46Z</dcterms:modified>
</cp:coreProperties>
</file>