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69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4923-040C-4C9B-ADEA-6C3357CC6C26}" type="datetimeFigureOut">
              <a:rPr lang="ru-RU" smtClean="0"/>
              <a:pPr/>
              <a:t>30.01.2010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2E43-510E-41E1-AB4B-DB81D634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4923-040C-4C9B-ADEA-6C3357CC6C26}" type="datetimeFigureOut">
              <a:rPr lang="ru-RU" smtClean="0"/>
              <a:pPr/>
              <a:t>30.01.2010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2E43-510E-41E1-AB4B-DB81D634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4923-040C-4C9B-ADEA-6C3357CC6C26}" type="datetimeFigureOut">
              <a:rPr lang="ru-RU" smtClean="0"/>
              <a:pPr/>
              <a:t>30.01.2010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2E43-510E-41E1-AB4B-DB81D634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4923-040C-4C9B-ADEA-6C3357CC6C26}" type="datetimeFigureOut">
              <a:rPr lang="ru-RU" smtClean="0"/>
              <a:pPr/>
              <a:t>30.01.2010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2E43-510E-41E1-AB4B-DB81D634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4923-040C-4C9B-ADEA-6C3357CC6C26}" type="datetimeFigureOut">
              <a:rPr lang="ru-RU" smtClean="0"/>
              <a:pPr/>
              <a:t>30.01.2010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2E43-510E-41E1-AB4B-DB81D634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4923-040C-4C9B-ADEA-6C3357CC6C26}" type="datetimeFigureOut">
              <a:rPr lang="ru-RU" smtClean="0"/>
              <a:pPr/>
              <a:t>30.01.2010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2E43-510E-41E1-AB4B-DB81D634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4923-040C-4C9B-ADEA-6C3357CC6C26}" type="datetimeFigureOut">
              <a:rPr lang="ru-RU" smtClean="0"/>
              <a:pPr/>
              <a:t>30.01.2010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2E43-510E-41E1-AB4B-DB81D634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4923-040C-4C9B-ADEA-6C3357CC6C26}" type="datetimeFigureOut">
              <a:rPr lang="ru-RU" smtClean="0"/>
              <a:pPr/>
              <a:t>30.01.2010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2E43-510E-41E1-AB4B-DB81D634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4923-040C-4C9B-ADEA-6C3357CC6C26}" type="datetimeFigureOut">
              <a:rPr lang="ru-RU" smtClean="0"/>
              <a:pPr/>
              <a:t>30.01.2010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2E43-510E-41E1-AB4B-DB81D634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4923-040C-4C9B-ADEA-6C3357CC6C26}" type="datetimeFigureOut">
              <a:rPr lang="ru-RU" smtClean="0"/>
              <a:pPr/>
              <a:t>30.01.2010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2E43-510E-41E1-AB4B-DB81D634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4923-040C-4C9B-ADEA-6C3357CC6C26}" type="datetimeFigureOut">
              <a:rPr lang="ru-RU" smtClean="0"/>
              <a:pPr/>
              <a:t>30.01.2010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2E43-510E-41E1-AB4B-DB81D634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4923-040C-4C9B-ADEA-6C3357CC6C26}" type="datetimeFigureOut">
              <a:rPr lang="ru-RU" smtClean="0"/>
              <a:pPr/>
              <a:t>30.01.2010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2E43-510E-41E1-AB4B-DB81D634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Рисунок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5"/>
            <a:ext cx="9144000" cy="684907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57686" y="1142985"/>
            <a:ext cx="4100514" cy="4786346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cross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ru-RU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ru-RU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ru-RU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ru-RU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ru-RU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ru-RU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ru-RU" sz="4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Рассказ</a:t>
            </a:r>
            <a:br>
              <a:rPr lang="ru-RU" sz="4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4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«После бала</a:t>
            </a:r>
            <a:r>
              <a:rPr lang="ru-RU" sz="4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»</a:t>
            </a:r>
            <a:br>
              <a:rPr lang="ru-RU" sz="4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32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История создания</a:t>
            </a:r>
            <a:endParaRPr lang="ru-RU" sz="3200" b="1" i="1" dirty="0">
              <a:ln w="1905"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Рисунок 6" descr="100124286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000108"/>
            <a:ext cx="3286148" cy="497851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789329" y="1000108"/>
            <a:ext cx="525849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ru-RU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Лев Николаевич </a:t>
            </a:r>
          </a:p>
          <a:p>
            <a:pPr algn="ctr"/>
            <a:r>
              <a:rPr lang="ru-RU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Толстой</a:t>
            </a:r>
            <a:endParaRPr lang="ru-RU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6" descr="Рисунок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75" y="0"/>
            <a:ext cx="9167875" cy="6858000"/>
          </a:xfrm>
          <a:prstGeom prst="rect">
            <a:avLst/>
          </a:prstGeom>
        </p:spPr>
      </p:pic>
      <p:pic>
        <p:nvPicPr>
          <p:cNvPr id="8" name="Содержимое 7" descr="rep_tolstoy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1472" y="1928802"/>
            <a:ext cx="4143404" cy="2786439"/>
          </a:xfrm>
        </p:spPr>
      </p:pic>
      <p:sp>
        <p:nvSpPr>
          <p:cNvPr id="6" name="TextBox 5"/>
          <p:cNvSpPr txBox="1"/>
          <p:nvPr/>
        </p:nvSpPr>
        <p:spPr>
          <a:xfrm>
            <a:off x="428597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 1890 году Толстой пришел </a:t>
            </a:r>
            <a:r>
              <a:rPr lang="ru-RU" dirty="0" smtClean="0"/>
              <a:t>к полному отрицанию своей предшествующей </a:t>
            </a:r>
            <a:endParaRPr lang="ru-RU" dirty="0" smtClean="0"/>
          </a:p>
          <a:p>
            <a:r>
              <a:rPr lang="ru-RU" dirty="0" smtClean="0"/>
              <a:t>литературной деятельности</a:t>
            </a:r>
            <a:r>
              <a:rPr lang="ru-RU" dirty="0" smtClean="0"/>
              <a:t>, занялся физическим трудом, пахал, шил сапоги, </a:t>
            </a:r>
            <a:endParaRPr lang="ru-RU" dirty="0" smtClean="0"/>
          </a:p>
          <a:p>
            <a:r>
              <a:rPr lang="ru-RU" dirty="0" smtClean="0"/>
              <a:t>перешел </a:t>
            </a:r>
            <a:r>
              <a:rPr lang="ru-RU" dirty="0" smtClean="0"/>
              <a:t>на вегетарианскую пищу.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4714884"/>
            <a:ext cx="5138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Тяготясь </a:t>
            </a:r>
            <a:r>
              <a:rPr lang="ru-RU" dirty="0" smtClean="0"/>
              <a:t>барским укладом жизни в </a:t>
            </a:r>
            <a:r>
              <a:rPr lang="ru-RU" dirty="0" smtClean="0"/>
              <a:t>усадьбе </a:t>
            </a:r>
          </a:p>
          <a:p>
            <a:r>
              <a:rPr lang="ru-RU" dirty="0" smtClean="0"/>
              <a:t>Толстой </a:t>
            </a:r>
            <a:r>
              <a:rPr lang="ru-RU" dirty="0" smtClean="0"/>
              <a:t>10 ноября 1910 </a:t>
            </a:r>
            <a:r>
              <a:rPr lang="ru-RU" dirty="0" smtClean="0"/>
              <a:t>тайно </a:t>
            </a:r>
            <a:r>
              <a:rPr lang="ru-RU" dirty="0" smtClean="0"/>
              <a:t>покинул Ясную </a:t>
            </a:r>
            <a:endParaRPr lang="ru-RU" dirty="0" smtClean="0"/>
          </a:p>
          <a:p>
            <a:r>
              <a:rPr lang="ru-RU" dirty="0" smtClean="0"/>
              <a:t>Поляну</a:t>
            </a:r>
            <a:r>
              <a:rPr lang="ru-RU" dirty="0" smtClean="0"/>
              <a:t>. Здоровье 82-летнего писателя </a:t>
            </a:r>
            <a:endParaRPr lang="ru-RU" dirty="0" smtClean="0"/>
          </a:p>
          <a:p>
            <a:r>
              <a:rPr lang="ru-RU" dirty="0" smtClean="0"/>
              <a:t>не </a:t>
            </a:r>
            <a:r>
              <a:rPr lang="ru-RU" dirty="0" smtClean="0"/>
              <a:t>выдержало </a:t>
            </a:r>
            <a:r>
              <a:rPr lang="ru-RU" dirty="0" smtClean="0"/>
              <a:t>путешествия. Он </a:t>
            </a:r>
            <a:r>
              <a:rPr lang="ru-RU" dirty="0" smtClean="0"/>
              <a:t>простудился и, </a:t>
            </a:r>
            <a:endParaRPr lang="ru-RU" dirty="0" smtClean="0"/>
          </a:p>
          <a:p>
            <a:r>
              <a:rPr lang="ru-RU" dirty="0" smtClean="0"/>
              <a:t>заболев</a:t>
            </a:r>
            <a:r>
              <a:rPr lang="ru-RU" dirty="0" smtClean="0"/>
              <a:t>, 20 ноября скончался в пути на станции </a:t>
            </a:r>
            <a:endParaRPr lang="ru-RU" dirty="0" smtClean="0"/>
          </a:p>
          <a:p>
            <a:r>
              <a:rPr lang="ru-RU" dirty="0" err="1" smtClean="0"/>
              <a:t>Астапово</a:t>
            </a:r>
            <a:r>
              <a:rPr lang="ru-RU" dirty="0" smtClean="0"/>
              <a:t> </a:t>
            </a:r>
            <a:r>
              <a:rPr lang="ru-RU" dirty="0" err="1" smtClean="0"/>
              <a:t>Рязанско-Уральской</a:t>
            </a:r>
            <a:r>
              <a:rPr lang="ru-RU" dirty="0" smtClean="0"/>
              <a:t> </a:t>
            </a:r>
            <a:r>
              <a:rPr lang="ru-RU" dirty="0" smtClean="0"/>
              <a:t>железной дороги.</a:t>
            </a:r>
            <a:endParaRPr lang="ru-RU" dirty="0"/>
          </a:p>
        </p:txBody>
      </p:sp>
      <p:pic>
        <p:nvPicPr>
          <p:cNvPr id="9" name="Рисунок 8" descr="tolstoy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694" y="1714488"/>
            <a:ext cx="3065896" cy="480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6" descr="Рисунок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00034" y="571480"/>
            <a:ext cx="635796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600" b="1" dirty="0" smtClean="0">
                <a:solidFill>
                  <a:srgbClr val="C00000"/>
                </a:solidFill>
              </a:rPr>
              <a:t> Что </a:t>
            </a:r>
            <a:r>
              <a:rPr lang="ru-RU" sz="2600" b="1" dirty="0" smtClean="0">
                <a:solidFill>
                  <a:srgbClr val="C00000"/>
                </a:solidFill>
              </a:rPr>
              <a:t>такое рассказ? </a:t>
            </a:r>
          </a:p>
          <a:p>
            <a:pPr>
              <a:buFont typeface="Wingdings" pitchFamily="2" charset="2"/>
              <a:buNone/>
            </a:pP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</a:rPr>
              <a:t>(Рассказ – это эпический жанр. </a:t>
            </a:r>
          </a:p>
          <a:p>
            <a:pPr>
              <a:buFont typeface="Wingdings" pitchFamily="2" charset="2"/>
              <a:buNone/>
            </a:pP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</a:rPr>
              <a:t>Основу рассказа обычно</a:t>
            </a:r>
          </a:p>
          <a:p>
            <a:pPr>
              <a:buFont typeface="Wingdings" pitchFamily="2" charset="2"/>
              <a:buNone/>
            </a:pP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</a:rPr>
              <a:t>составляет </a:t>
            </a: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</a:rPr>
              <a:t>одно событие или </a:t>
            </a:r>
          </a:p>
          <a:p>
            <a:pPr>
              <a:buFont typeface="Wingdings" pitchFamily="2" charset="2"/>
              <a:buNone/>
            </a:pP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</a:rPr>
              <a:t>происшествие, хотя могут быть и более</a:t>
            </a:r>
          </a:p>
          <a:p>
            <a:pPr>
              <a:buFont typeface="Wingdings" pitchFamily="2" charset="2"/>
              <a:buNone/>
            </a:pP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</a:rPr>
              <a:t>объемные </a:t>
            </a: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</a:rPr>
              <a:t>темы, охватывающие длительные </a:t>
            </a: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</a:rPr>
              <a:t>отрезки </a:t>
            </a: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</a:rPr>
              <a:t>времени, даже </a:t>
            </a:r>
            <a:endParaRPr lang="ru-RU" sz="2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</a:rPr>
              <a:t>всю </a:t>
            </a: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</a:rPr>
              <a:t>жизнь героя.)</a:t>
            </a:r>
          </a:p>
          <a:p>
            <a:pPr>
              <a:buFont typeface="Wingdings" pitchFamily="2" charset="2"/>
              <a:buNone/>
            </a:pPr>
            <a:endParaRPr lang="ru-RU" sz="2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600" b="1" dirty="0" smtClean="0">
                <a:solidFill>
                  <a:srgbClr val="C00000"/>
                </a:solidFill>
              </a:rPr>
              <a:t> Сколько </a:t>
            </a:r>
            <a:r>
              <a:rPr lang="ru-RU" sz="2600" b="1" dirty="0" smtClean="0">
                <a:solidFill>
                  <a:srgbClr val="C00000"/>
                </a:solidFill>
              </a:rPr>
              <a:t>сюжетных линий в рассказе? </a:t>
            </a:r>
          </a:p>
          <a:p>
            <a:pPr>
              <a:buFont typeface="Wingdings" pitchFamily="2" charset="2"/>
              <a:buNone/>
            </a:pP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</a:rPr>
              <a:t> (Как правило, одна сюжетная </a:t>
            </a: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</a:rPr>
              <a:t>линия.)</a:t>
            </a:r>
            <a:endParaRPr lang="ru-RU" sz="2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 descr="tolstoy_kramsko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40" y="642918"/>
            <a:ext cx="2194040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6" descr="Рисунок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75" y="0"/>
            <a:ext cx="9167875" cy="6858000"/>
          </a:xfrm>
          <a:prstGeom prst="rect">
            <a:avLst/>
          </a:prstGeom>
        </p:spPr>
      </p:pic>
      <p:pic>
        <p:nvPicPr>
          <p:cNvPr id="8" name="Содержимое 7" descr="image001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00628" y="1785926"/>
            <a:ext cx="3678437" cy="4525963"/>
          </a:xfrm>
        </p:spPr>
      </p:pic>
      <p:sp>
        <p:nvSpPr>
          <p:cNvPr id="6" name="Прямоугольник 5"/>
          <p:cNvSpPr/>
          <p:nvPr/>
        </p:nvSpPr>
        <p:spPr>
          <a:xfrm>
            <a:off x="357158" y="857232"/>
            <a:ext cx="8384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История создания рассказа</a:t>
            </a:r>
            <a:endParaRPr lang="ru-R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2214554"/>
            <a:ext cx="41168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Рассказ написан в 1903 году.</a:t>
            </a:r>
          </a:p>
          <a:p>
            <a:r>
              <a:rPr lang="ru-RU" sz="2000" b="1" dirty="0" smtClean="0"/>
              <a:t>Лев Николаевич Толстой пишет о </a:t>
            </a:r>
          </a:p>
          <a:p>
            <a:r>
              <a:rPr lang="ru-RU" sz="2000" b="1" dirty="0" smtClean="0"/>
              <a:t>сороковых годах</a:t>
            </a:r>
          </a:p>
          <a:p>
            <a:r>
              <a:rPr lang="en-US" sz="2000" b="1" dirty="0" smtClean="0"/>
              <a:t>XIX</a:t>
            </a:r>
            <a:r>
              <a:rPr lang="ru-RU" sz="2000" b="1" dirty="0" smtClean="0"/>
              <a:t> века, о времени правления </a:t>
            </a:r>
          </a:p>
          <a:p>
            <a:r>
              <a:rPr lang="ru-RU" sz="2000" b="1" dirty="0" smtClean="0"/>
              <a:t>Николая </a:t>
            </a:r>
            <a:r>
              <a:rPr lang="en-US" sz="2000" b="1" dirty="0" smtClean="0"/>
              <a:t>I</a:t>
            </a:r>
            <a:r>
              <a:rPr lang="ru-RU" sz="2000" b="1" dirty="0" smtClean="0"/>
              <a:t>, </a:t>
            </a:r>
          </a:p>
          <a:p>
            <a:r>
              <a:rPr lang="ru-RU" sz="2000" b="1" dirty="0" smtClean="0"/>
              <a:t>прозванного Николаем </a:t>
            </a:r>
            <a:r>
              <a:rPr lang="ru-RU" sz="2000" b="1" dirty="0" err="1" smtClean="0"/>
              <a:t>Палкиным</a:t>
            </a:r>
            <a:r>
              <a:rPr lang="ru-RU" sz="2000" b="1" dirty="0" smtClean="0"/>
              <a:t>.</a:t>
            </a:r>
          </a:p>
          <a:p>
            <a:endParaRPr lang="ru-RU" sz="2000" b="1" dirty="0" smtClean="0"/>
          </a:p>
          <a:p>
            <a:endParaRPr lang="ru-RU" sz="2000" b="1" dirty="0" smtClean="0"/>
          </a:p>
          <a:p>
            <a:r>
              <a:rPr lang="ru-RU" sz="2000" b="1" dirty="0" smtClean="0"/>
              <a:t>Вступлени</a:t>
            </a:r>
            <a:r>
              <a:rPr lang="ru-RU" sz="2000" b="1" dirty="0" smtClean="0"/>
              <a:t>е</a:t>
            </a:r>
            <a:r>
              <a:rPr lang="ru-RU" sz="2000" b="1" dirty="0" smtClean="0"/>
              <a:t> Николая </a:t>
            </a:r>
            <a:r>
              <a:rPr lang="en-US" sz="2000" b="1" dirty="0" smtClean="0"/>
              <a:t>I </a:t>
            </a:r>
            <a:r>
              <a:rPr lang="ru-RU" sz="2000" b="1" dirty="0" smtClean="0"/>
              <a:t> на престол</a:t>
            </a:r>
          </a:p>
          <a:p>
            <a:r>
              <a:rPr lang="ru-RU" sz="2000" b="1" dirty="0" smtClean="0"/>
              <a:t>с</a:t>
            </a:r>
            <a:r>
              <a:rPr lang="ru-RU" sz="2000" b="1" dirty="0" smtClean="0"/>
              <a:t>вязано с таким историческим </a:t>
            </a:r>
          </a:p>
          <a:p>
            <a:r>
              <a:rPr lang="ru-RU" sz="2000" b="1" dirty="0" smtClean="0"/>
              <a:t>событием </a:t>
            </a:r>
          </a:p>
          <a:p>
            <a:r>
              <a:rPr lang="ru-RU" sz="2000" b="1" dirty="0" smtClean="0"/>
              <a:t>как </a:t>
            </a:r>
            <a:r>
              <a:rPr lang="ru-RU" sz="2000" b="1" dirty="0" smtClean="0"/>
              <a:t> </a:t>
            </a:r>
            <a:r>
              <a:rPr lang="ru-RU" sz="2000" b="1" dirty="0" smtClean="0"/>
              <a:t>Восстание Декабристов.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6" descr="Рисунок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8596" y="1857364"/>
            <a:ext cx="7929618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</a:rPr>
              <a:t>Толстой обращается к событиям семидесятилетней давности, чтобы показать, что за это время почти ничего не изменилось: в армии царят произвол и жестокость, на каждом шагу нарушаются справедливость 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</a:rPr>
              <a:t>и человечность</a:t>
            </a:r>
            <a:r>
              <a:rPr lang="ru-RU" sz="2400" b="1" dirty="0" smtClean="0">
                <a:solidFill>
                  <a:schemeClr val="bg2">
                    <a:lumMod val="10000"/>
                  </a:schemeClr>
                </a:solidFill>
              </a:rPr>
              <a:t>. Более всего его волновало, что «образованные люди убеждены, что это необходимо «для хорошей, правильной жизни». Он восклицает: «Какое страшное нравственное искалечение должно происходить в умах и сердцах таких людей!»</a:t>
            </a:r>
            <a:endParaRPr lang="ru-RU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428604"/>
            <a:ext cx="807249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b="1" dirty="0" smtClean="0">
                <a:solidFill>
                  <a:schemeClr val="accent2"/>
                </a:solidFill>
              </a:rPr>
              <a:t>Почему </a:t>
            </a:r>
            <a:r>
              <a:rPr lang="ru-RU" sz="2400" b="1" dirty="0" smtClean="0">
                <a:solidFill>
                  <a:schemeClr val="accent2"/>
                </a:solidFill>
              </a:rPr>
              <a:t>Лев Николаевич </a:t>
            </a:r>
            <a:r>
              <a:rPr lang="ru-RU" sz="2400" b="1" dirty="0" smtClean="0">
                <a:solidFill>
                  <a:schemeClr val="accent2"/>
                </a:solidFill>
              </a:rPr>
              <a:t>Толстой </a:t>
            </a:r>
            <a:r>
              <a:rPr lang="ru-RU" sz="2400" b="1" dirty="0" smtClean="0">
                <a:solidFill>
                  <a:schemeClr val="accent2"/>
                </a:solidFill>
              </a:rPr>
              <a:t>в преклонном </a:t>
            </a:r>
            <a:r>
              <a:rPr lang="ru-RU" sz="2400" b="1" dirty="0" smtClean="0">
                <a:solidFill>
                  <a:schemeClr val="accent2"/>
                </a:solidFill>
              </a:rPr>
              <a:t>возрасте вернулся </a:t>
            </a:r>
            <a:r>
              <a:rPr lang="ru-RU" sz="2400" b="1" dirty="0" smtClean="0">
                <a:solidFill>
                  <a:schemeClr val="accent2"/>
                </a:solidFill>
              </a:rPr>
              <a:t>к </a:t>
            </a:r>
            <a:r>
              <a:rPr lang="ru-RU" sz="2400" b="1" dirty="0" smtClean="0">
                <a:solidFill>
                  <a:schemeClr val="accent2"/>
                </a:solidFill>
              </a:rPr>
              <a:t>воспоминаниям своей молодости</a:t>
            </a:r>
            <a:r>
              <a:rPr lang="ru-RU" sz="2400" b="1" dirty="0" smtClean="0">
                <a:solidFill>
                  <a:schemeClr val="accent2"/>
                </a:solidFill>
              </a:rPr>
              <a:t>, </a:t>
            </a:r>
            <a:r>
              <a:rPr lang="ru-RU" sz="2400" b="1" dirty="0" smtClean="0">
                <a:solidFill>
                  <a:schemeClr val="accent2"/>
                </a:solidFill>
              </a:rPr>
              <a:t>положив их  в основу сюжета </a:t>
            </a:r>
            <a:r>
              <a:rPr lang="ru-RU" sz="2400" b="1" dirty="0" smtClean="0">
                <a:solidFill>
                  <a:schemeClr val="accent2"/>
                </a:solidFill>
              </a:rPr>
              <a:t> рассказа  «</a:t>
            </a:r>
            <a:r>
              <a:rPr lang="ru-RU" sz="2400" b="1" dirty="0" smtClean="0">
                <a:solidFill>
                  <a:schemeClr val="accent2"/>
                </a:solidFill>
              </a:rPr>
              <a:t>После бала»?</a:t>
            </a:r>
            <a:endParaRPr lang="ru-RU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6" descr="Рисунок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67875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57158" y="1000106"/>
            <a:ext cx="5286412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solidFill>
                  <a:schemeClr val="accent2"/>
                </a:solidFill>
              </a:rPr>
              <a:t>Первоначально рассказ </a:t>
            </a:r>
            <a:r>
              <a:rPr lang="ru-RU" sz="2400" b="1" dirty="0" smtClean="0">
                <a:solidFill>
                  <a:schemeClr val="accent2"/>
                </a:solidFill>
              </a:rPr>
              <a:t>имел </a:t>
            </a:r>
          </a:p>
          <a:p>
            <a:pPr>
              <a:lnSpc>
                <a:spcPct val="80000"/>
              </a:lnSpc>
            </a:pPr>
            <a:r>
              <a:rPr lang="ru-RU" sz="2400" b="1" dirty="0" smtClean="0">
                <a:solidFill>
                  <a:schemeClr val="accent2"/>
                </a:solidFill>
              </a:rPr>
              <a:t>несколько черновых названий: </a:t>
            </a:r>
            <a:r>
              <a:rPr lang="ru-RU" sz="2400" b="1" i="1" dirty="0" smtClean="0">
                <a:solidFill>
                  <a:schemeClr val="accent2"/>
                </a:solidFill>
              </a:rPr>
              <a:t>«Рассказ о бале и сквозь строй»,</a:t>
            </a:r>
            <a:r>
              <a:rPr lang="ru-RU" sz="2400" b="1" dirty="0" smtClean="0">
                <a:solidFill>
                  <a:schemeClr val="accent2"/>
                </a:solidFill>
              </a:rPr>
              <a:t> </a:t>
            </a:r>
            <a:r>
              <a:rPr lang="ru-RU" sz="2400" b="1" i="1" dirty="0" smtClean="0">
                <a:solidFill>
                  <a:schemeClr val="accent2"/>
                </a:solidFill>
              </a:rPr>
              <a:t>«Дочь и отец», «А вы говорите…».</a:t>
            </a:r>
            <a:r>
              <a:rPr lang="ru-RU" sz="2400" b="1" dirty="0" smtClean="0">
                <a:solidFill>
                  <a:schemeClr val="accent2"/>
                </a:solidFill>
              </a:rPr>
              <a:t> </a:t>
            </a:r>
            <a:endParaRPr lang="ru-RU" sz="2400" b="1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b="1" dirty="0" smtClean="0">
                <a:solidFill>
                  <a:schemeClr val="accent2"/>
                </a:solidFill>
              </a:rPr>
              <a:t>Как вы думаете, почему </a:t>
            </a:r>
            <a:r>
              <a:rPr lang="ru-RU" sz="2400" b="1" dirty="0" smtClean="0">
                <a:solidFill>
                  <a:schemeClr val="accent2"/>
                </a:solidFill>
              </a:rPr>
              <a:t>писатель остановился на названии </a:t>
            </a:r>
            <a:r>
              <a:rPr lang="ru-RU" sz="2400" b="1" i="1" dirty="0" smtClean="0">
                <a:solidFill>
                  <a:schemeClr val="accent2"/>
                </a:solidFill>
              </a:rPr>
              <a:t>«После бала»?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400" b="1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</a:rPr>
              <a:t>Вспомним 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</a:rPr>
              <a:t>слова героя рассказа, Ивана Васильевича: «Вся жизнь переменилась от одной ночи, или, скорее, утра». Главное в рассказе то, что произошло рано утром, после бала: повествователь увидел, как истязают  солдата, причем командовал казнью отец его возлюбленной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Рисунок 8" descr="[LI8RK_8-01]_[IL_08]-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1214422"/>
            <a:ext cx="3466312" cy="4714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6" descr="Рисунок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14348" y="571480"/>
            <a:ext cx="76321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Какие события описаны в рассказе?</a:t>
            </a:r>
            <a:endParaRPr lang="ru-RU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9" name="Рисунок 8" descr="[LI8RK_8-02]_[IL_01]-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242974"/>
            <a:ext cx="2857520" cy="4114828"/>
          </a:xfrm>
          <a:prstGeom prst="rect">
            <a:avLst/>
          </a:prstGeom>
        </p:spPr>
      </p:pic>
      <p:pic>
        <p:nvPicPr>
          <p:cNvPr id="10" name="Рисунок 9" descr="t2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8" y="1571612"/>
            <a:ext cx="4064028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6" descr="Рисунок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6787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72" y="1357298"/>
            <a:ext cx="8370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2"/>
                </a:solidFill>
              </a:rPr>
              <a:t>Какие социально-нравственные проблемы поднимает Толстой в своем рассказе«После Бала»?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428868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  Главная идея рассказа Толстого – страстный протест против лицемерия и насилия, против унижения достоинства человека.</a:t>
            </a:r>
          </a:p>
          <a:p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   В 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судьбе скромного и непритязательного порядочного человека, </a:t>
            </a:r>
            <a:b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изображенного Толстым, отразилось явление, значение которого </a:t>
            </a:r>
            <a:b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открывается не сразу, но, по сути дела, очень велико и не уменьшается, 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а 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возрастает в ходе человеческой истории. Потрясение, пережитое 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Иваном 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Васильевичем, освободило его от 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узкой  сословной нравственности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, с ее узаконенной бесчеловечностью по отношению </a:t>
            </a:r>
            <a:b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к низшим: ему стали внятны мольба татарина о милосердии, сострадание 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и 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гнев, звучащие в словах кузнеца; сам того не сознавая, он 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разделяет 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высшие человеческие законы нравственности.</a:t>
            </a:r>
            <a:endParaRPr lang="ru-RU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6" descr="Рисунок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Содержимое 6" descr="img (1)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57950" y="1285860"/>
            <a:ext cx="2303876" cy="3214710"/>
          </a:xfrm>
        </p:spPr>
      </p:pic>
      <p:sp>
        <p:nvSpPr>
          <p:cNvPr id="6" name="TextBox 5"/>
          <p:cNvSpPr txBox="1"/>
          <p:nvPr/>
        </p:nvSpPr>
        <p:spPr>
          <a:xfrm>
            <a:off x="714348" y="1285860"/>
            <a:ext cx="56190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Домашнее задание:</a:t>
            </a:r>
          </a:p>
          <a:p>
            <a:endParaRPr lang="ru-RU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ru-RU" sz="2800" dirty="0" smtClean="0"/>
              <a:t>Ответить на вопросы 1-7 (стр. 40)</a:t>
            </a:r>
          </a:p>
          <a:p>
            <a:pPr marL="342900" indent="-342900">
              <a:buAutoNum type="arabicParenR"/>
            </a:pPr>
            <a:r>
              <a:rPr lang="ru-RU" sz="2800" dirty="0" smtClean="0"/>
              <a:t>Подготовить характеристику </a:t>
            </a:r>
          </a:p>
          <a:p>
            <a:pPr marL="342900" indent="-342900"/>
            <a:r>
              <a:rPr lang="ru-RU" sz="2800" dirty="0" smtClean="0"/>
              <a:t>героев рассказа </a:t>
            </a:r>
          </a:p>
          <a:p>
            <a:pPr marL="342900" indent="-342900"/>
            <a:r>
              <a:rPr lang="ru-RU" sz="2800" dirty="0" smtClean="0"/>
              <a:t>«После бала»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Рисунок4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67875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857256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0035" y="2285991"/>
            <a:ext cx="8186766" cy="3840171"/>
          </a:xfrm>
        </p:spPr>
        <p:txBody>
          <a:bodyPr>
            <a:normAutofit fontScale="92500"/>
          </a:bodyPr>
          <a:lstStyle/>
          <a:p>
            <a:r>
              <a:rPr lang="ru-RU" sz="3400" b="1" dirty="0" smtClean="0">
                <a:solidFill>
                  <a:schemeClr val="accent2">
                    <a:lumMod val="50000"/>
                  </a:schemeClr>
                </a:solidFill>
              </a:rPr>
              <a:t>Расширить знания  о биографии писателя;</a:t>
            </a:r>
          </a:p>
          <a:p>
            <a:r>
              <a:rPr lang="ru-RU" sz="3400" b="1" dirty="0" smtClean="0">
                <a:solidFill>
                  <a:schemeClr val="accent2">
                    <a:lumMod val="50000"/>
                  </a:schemeClr>
                </a:solidFill>
              </a:rPr>
              <a:t>Показать своеобразие историзма Толстого;</a:t>
            </a:r>
          </a:p>
          <a:p>
            <a:r>
              <a:rPr lang="ru-RU" sz="3400" b="1" dirty="0" smtClean="0">
                <a:solidFill>
                  <a:schemeClr val="accent2">
                    <a:lumMod val="50000"/>
                  </a:schemeClr>
                </a:solidFill>
              </a:rPr>
              <a:t>Познакомиться с историей создания рассказа «После бала»;</a:t>
            </a:r>
          </a:p>
          <a:p>
            <a:r>
              <a:rPr lang="ru-RU" sz="3400" b="1" dirty="0" smtClean="0">
                <a:solidFill>
                  <a:schemeClr val="accent2">
                    <a:lumMod val="50000"/>
                  </a:schemeClr>
                </a:solidFill>
              </a:rPr>
              <a:t>Определить социально-нравственные проблемы рассказа;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0034" y="928670"/>
            <a:ext cx="3816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Цели урока:</a:t>
            </a:r>
            <a:endParaRPr lang="ru-RU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Рисунок5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43504" y="1500174"/>
            <a:ext cx="3543296" cy="3643338"/>
          </a:xfrm>
        </p:spPr>
        <p:txBody>
          <a:bodyPr>
            <a:normAutofit fontScale="90000"/>
          </a:bodyPr>
          <a:lstStyle/>
          <a:p>
            <a:pPr algn="l"/>
            <a:r>
              <a:rPr lang="ru-RU" sz="2000" b="1" dirty="0" smtClean="0"/>
              <a:t>Лев Николаевич Толстой родился </a:t>
            </a:r>
            <a:r>
              <a:rPr lang="ru-RU" sz="2000" b="1" u="sng" dirty="0" smtClean="0"/>
              <a:t>9 сентября 1828 года </a:t>
            </a:r>
            <a:r>
              <a:rPr lang="ru-RU" sz="2000" b="1" dirty="0" smtClean="0"/>
              <a:t>в </a:t>
            </a:r>
            <a:r>
              <a:rPr lang="ru-RU" sz="2000" b="1" dirty="0" smtClean="0"/>
              <a:t>усадьбе </a:t>
            </a:r>
            <a:r>
              <a:rPr lang="ru-RU" sz="2000" b="1" u="sng" dirty="0" smtClean="0"/>
              <a:t>Ясная Поляна</a:t>
            </a:r>
            <a:r>
              <a:rPr lang="ru-RU" sz="2000" b="1" u="sng" dirty="0" smtClean="0"/>
              <a:t> </a:t>
            </a:r>
            <a:r>
              <a:rPr lang="ru-RU" sz="2000" b="1" dirty="0" smtClean="0"/>
              <a:t>недалеко от Тулы</a:t>
            </a:r>
            <a:r>
              <a:rPr lang="ru-RU" sz="2000" b="1" dirty="0" smtClean="0"/>
              <a:t>.</a:t>
            </a:r>
            <a:br>
              <a:rPr lang="ru-RU" sz="2000" b="1" dirty="0" smtClean="0"/>
            </a:br>
            <a:r>
              <a:rPr lang="ru-RU" sz="2000" b="1" dirty="0" smtClean="0"/>
              <a:t> </a:t>
            </a:r>
            <a:r>
              <a:rPr lang="ru-RU" sz="2000" b="1" dirty="0" smtClean="0"/>
              <a:t>Среди </a:t>
            </a:r>
            <a:r>
              <a:rPr lang="ru-RU" sz="2000" b="1" dirty="0" smtClean="0"/>
              <a:t>предков писателя по отцовской линии — сподвижник Петра I — П. А. Толстой, одним из первых в России получивший графский титул. Участником Отечественной войны 1812 г. был отец писателя </a:t>
            </a:r>
            <a:r>
              <a:rPr lang="ru-RU" sz="2000" b="1" dirty="0" smtClean="0"/>
              <a:t>граф Н</a:t>
            </a:r>
            <a:r>
              <a:rPr lang="ru-RU" sz="2000" b="1" dirty="0" smtClean="0"/>
              <a:t>. И. Толстой. По материнской линии Толстой принадлежал к роду князей </a:t>
            </a:r>
            <a:r>
              <a:rPr lang="ru-RU" sz="2000" b="1" dirty="0" smtClean="0"/>
              <a:t>Болконских .</a:t>
            </a:r>
            <a:endParaRPr lang="ru-RU" sz="2000" b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71472" y="4500570"/>
            <a:ext cx="4041775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ru-RU" dirty="0" smtClean="0"/>
              <a:t>Мать писателя – М.И. Болконская</a:t>
            </a:r>
          </a:p>
          <a:p>
            <a:pPr algn="ctr"/>
            <a:r>
              <a:rPr lang="ru-RU" dirty="0" smtClean="0"/>
              <a:t>Отец  - Николай Ильич Толстой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Содержимое 8" descr="мать и отец льва николаевича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0034" y="1500174"/>
            <a:ext cx="4041775" cy="2748407"/>
          </a:xfrm>
        </p:spPr>
      </p:pic>
      <p:sp>
        <p:nvSpPr>
          <p:cNvPr id="8" name="Прямоугольник 7"/>
          <p:cNvSpPr/>
          <p:nvPr/>
        </p:nvSpPr>
        <p:spPr>
          <a:xfrm>
            <a:off x="500034" y="642918"/>
            <a:ext cx="824084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Биография Льва Николаевича Толстого</a:t>
            </a:r>
            <a:endParaRPr lang="ru-RU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Рисунок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4"/>
            <a:ext cx="9167875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714356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 smtClean="0"/>
              <a:t>С усадьбой Ясная Поляна связана вся жизнь писателя.</a:t>
            </a:r>
            <a:endParaRPr lang="ru-RU" sz="28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8596" y="2428868"/>
            <a:ext cx="4040188" cy="400052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  </a:t>
            </a:r>
            <a:endParaRPr lang="ru-RU" dirty="0"/>
          </a:p>
        </p:txBody>
      </p:sp>
      <p:pic>
        <p:nvPicPr>
          <p:cNvPr id="9" name="Рисунок 8" descr="02976014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428736"/>
            <a:ext cx="4836948" cy="2786082"/>
          </a:xfrm>
          <a:prstGeom prst="rect">
            <a:avLst/>
          </a:prstGeom>
        </p:spPr>
      </p:pic>
      <p:pic>
        <p:nvPicPr>
          <p:cNvPr id="11" name="Содержимое 10" descr="polyana2.jp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500562" y="3643314"/>
            <a:ext cx="4286280" cy="2960212"/>
          </a:xfrm>
        </p:spPr>
      </p:pic>
      <p:sp>
        <p:nvSpPr>
          <p:cNvPr id="12" name="TextBox 11"/>
          <p:cNvSpPr txBox="1"/>
          <p:nvPr/>
        </p:nvSpPr>
        <p:spPr>
          <a:xfrm>
            <a:off x="5572132" y="1571612"/>
            <a:ext cx="2786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Ясная Поляна  при жизни писателя.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0100" y="4857760"/>
            <a:ext cx="3071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Ясная Поляна </a:t>
            </a:r>
          </a:p>
          <a:p>
            <a:r>
              <a:rPr lang="ru-RU" sz="2800" dirty="0" smtClean="0"/>
              <a:t>в наши дни.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Рисунок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Рисунок 9" descr="domvolkonsk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00042"/>
            <a:ext cx="4883222" cy="4791086"/>
          </a:xfrm>
          <a:prstGeom prst="rect">
            <a:avLst/>
          </a:prstGeom>
        </p:spPr>
      </p:pic>
      <p:pic>
        <p:nvPicPr>
          <p:cNvPr id="11" name="Рисунок 10" descr="143489_pic_text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6" y="500042"/>
            <a:ext cx="3333750" cy="2714625"/>
          </a:xfrm>
          <a:prstGeom prst="rect">
            <a:avLst/>
          </a:prstGeom>
        </p:spPr>
      </p:pic>
      <p:pic>
        <p:nvPicPr>
          <p:cNvPr id="12" name="Рисунок 11" descr="04 (1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6" y="3429000"/>
            <a:ext cx="3357586" cy="2518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Рисунок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67875" cy="6858000"/>
          </a:xfrm>
          <a:prstGeom prst="rect">
            <a:avLst/>
          </a:prstGeom>
        </p:spPr>
      </p:pic>
      <p:pic>
        <p:nvPicPr>
          <p:cNvPr id="9" name="Рисунок 8" descr="0082-0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928670"/>
            <a:ext cx="2647622" cy="35004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71868" y="1285860"/>
            <a:ext cx="5116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Лев Николаевич Толстой получал образование </a:t>
            </a:r>
          </a:p>
          <a:p>
            <a:r>
              <a:rPr lang="ru-RU" dirty="0" smtClean="0"/>
              <a:t>в Казанском Университете сначала на восточном, </a:t>
            </a:r>
          </a:p>
          <a:p>
            <a:r>
              <a:rPr lang="ru-RU" dirty="0" smtClean="0"/>
              <a:t>затем на юридическом факультете.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4643446"/>
            <a:ext cx="5078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Толстой поступает на военную службу на Кавказе, </a:t>
            </a:r>
          </a:p>
          <a:p>
            <a:r>
              <a:rPr lang="ru-RU" dirty="0" smtClean="0"/>
              <a:t>г</a:t>
            </a:r>
            <a:r>
              <a:rPr lang="ru-RU" dirty="0" smtClean="0"/>
              <a:t>де получает офицерский чин. </a:t>
            </a:r>
          </a:p>
          <a:p>
            <a:r>
              <a:rPr lang="ru-RU" dirty="0" smtClean="0"/>
              <a:t>Участвовал в Крымской войне.</a:t>
            </a:r>
          </a:p>
          <a:p>
            <a:r>
              <a:rPr lang="ru-RU" dirty="0" smtClean="0"/>
              <a:t>Впечатления писателя от Кавказской войны </a:t>
            </a:r>
            <a:endParaRPr lang="ru-RU" dirty="0" smtClean="0"/>
          </a:p>
          <a:p>
            <a:r>
              <a:rPr lang="ru-RU" dirty="0" smtClean="0"/>
              <a:t>отразились </a:t>
            </a:r>
            <a:r>
              <a:rPr lang="ru-RU" dirty="0" smtClean="0"/>
              <a:t>в рассказах "Набег" (1853), </a:t>
            </a:r>
            <a:endParaRPr lang="ru-RU" dirty="0" smtClean="0"/>
          </a:p>
          <a:p>
            <a:r>
              <a:rPr lang="ru-RU" dirty="0" smtClean="0"/>
              <a:t>"</a:t>
            </a:r>
            <a:r>
              <a:rPr lang="ru-RU" dirty="0" smtClean="0"/>
              <a:t>Рубка леса" (1855), "Разжалованный" (1856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13" name="Рисунок 12" descr="0082-00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6" y="2428868"/>
            <a:ext cx="2783688" cy="3976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6" descr="Рисунок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34" y="500042"/>
            <a:ext cx="52149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 начале 1860-х гг. на десятилетия устанавливается порядок жизни Толстого, его быт. </a:t>
            </a:r>
            <a:endParaRPr lang="ru-RU" sz="2000" b="1" dirty="0" smtClean="0"/>
          </a:p>
          <a:p>
            <a:r>
              <a:rPr lang="ru-RU" sz="2000" b="1" dirty="0" smtClean="0"/>
              <a:t>В </a:t>
            </a:r>
            <a:r>
              <a:rPr lang="ru-RU" sz="2000" b="1" dirty="0" smtClean="0"/>
              <a:t>1862 г. он женился на дочери московского врача Софье Андреевне Берс.</a:t>
            </a:r>
            <a:endParaRPr lang="ru-RU" sz="2000" b="1" dirty="0"/>
          </a:p>
        </p:txBody>
      </p:sp>
      <p:pic>
        <p:nvPicPr>
          <p:cNvPr id="7" name="Рисунок 6" descr="0115-04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857232"/>
            <a:ext cx="2786082" cy="4086254"/>
          </a:xfrm>
          <a:prstGeom prst="rect">
            <a:avLst/>
          </a:prstGeom>
        </p:spPr>
      </p:pic>
      <p:pic>
        <p:nvPicPr>
          <p:cNvPr id="9" name="Рисунок 8" descr="0082-02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2285992"/>
            <a:ext cx="5072098" cy="383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6" descr="Рисунок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67875" cy="6858000"/>
          </a:xfrm>
          <a:prstGeom prst="rect">
            <a:avLst/>
          </a:prstGeom>
        </p:spPr>
      </p:pic>
      <p:pic>
        <p:nvPicPr>
          <p:cNvPr id="6" name="Рисунок 5" descr="0082-03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3286124"/>
            <a:ext cx="2521529" cy="3048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1071546"/>
            <a:ext cx="4572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Осенью 1859 года писатель открыл </a:t>
            </a:r>
          </a:p>
          <a:p>
            <a:r>
              <a:rPr lang="ru-RU" b="1" dirty="0" smtClean="0"/>
              <a:t>в Ясной Поляне школу для </a:t>
            </a:r>
          </a:p>
          <a:p>
            <a:r>
              <a:rPr lang="ru-RU" b="1" dirty="0" smtClean="0"/>
              <a:t>крестьянских детей.</a:t>
            </a:r>
          </a:p>
          <a:p>
            <a:r>
              <a:rPr lang="ru-RU" b="1" dirty="0" smtClean="0"/>
              <a:t>В этой школе ребята учились писать, </a:t>
            </a:r>
          </a:p>
          <a:p>
            <a:r>
              <a:rPr lang="ru-RU" b="1" dirty="0" smtClean="0"/>
              <a:t>читать, считать, были у них занятия</a:t>
            </a:r>
          </a:p>
          <a:p>
            <a:r>
              <a:rPr lang="ru-RU" b="1" dirty="0" smtClean="0"/>
              <a:t>п</a:t>
            </a:r>
            <a:r>
              <a:rPr lang="ru-RU" b="1" dirty="0" smtClean="0"/>
              <a:t>о обществознанию, русской истории</a:t>
            </a:r>
          </a:p>
          <a:p>
            <a:r>
              <a:rPr lang="ru-RU" b="1" dirty="0" smtClean="0"/>
              <a:t>р</a:t>
            </a:r>
            <a:r>
              <a:rPr lang="ru-RU" b="1" dirty="0" smtClean="0"/>
              <a:t>исованию, пению.</a:t>
            </a:r>
            <a:endParaRPr lang="ru-RU" b="1" dirty="0"/>
          </a:p>
        </p:txBody>
      </p:sp>
      <p:pic>
        <p:nvPicPr>
          <p:cNvPr id="8" name="Рисунок 7" descr="1249832517_2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286124"/>
            <a:ext cx="5000660" cy="3072301"/>
          </a:xfrm>
          <a:prstGeom prst="rect">
            <a:avLst/>
          </a:prstGeom>
        </p:spPr>
      </p:pic>
      <p:pic>
        <p:nvPicPr>
          <p:cNvPr id="9" name="Рисунок 8" descr="tolstoy-01192008231851GQ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4" y="928670"/>
            <a:ext cx="3571900" cy="2205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6" descr="Рисунок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158" y="571480"/>
            <a:ext cx="8699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 Ясной Поляне Лев Николаевич Толстой написал свои наиболее известные </a:t>
            </a:r>
          </a:p>
          <a:p>
            <a:r>
              <a:rPr lang="ru-RU" sz="2000" b="1" dirty="0" smtClean="0"/>
              <a:t>романы: «Война и Мир» и «Анна Каренина».</a:t>
            </a:r>
            <a:endParaRPr lang="ru-RU" sz="2000" b="1" dirty="0"/>
          </a:p>
        </p:txBody>
      </p:sp>
      <p:pic>
        <p:nvPicPr>
          <p:cNvPr id="7" name="Рисунок 6" descr="04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362075"/>
            <a:ext cx="3643338" cy="4981531"/>
          </a:xfrm>
          <a:prstGeom prst="rect">
            <a:avLst/>
          </a:prstGeom>
        </p:spPr>
      </p:pic>
      <p:pic>
        <p:nvPicPr>
          <p:cNvPr id="8" name="Рисунок 7" descr="100080529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8" y="1428736"/>
            <a:ext cx="2286016" cy="3429024"/>
          </a:xfrm>
          <a:prstGeom prst="rect">
            <a:avLst/>
          </a:prstGeom>
        </p:spPr>
      </p:pic>
      <p:pic>
        <p:nvPicPr>
          <p:cNvPr id="9" name="Рисунок 8" descr="100086499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702" y="2928934"/>
            <a:ext cx="2286016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644</Words>
  <Application>Microsoft Office PowerPoint</Application>
  <PresentationFormat>Экран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   Рассказ «После бала» История создания</vt:lpstr>
      <vt:lpstr>Слайд 2</vt:lpstr>
      <vt:lpstr>Лев Николаевич Толстой родился 9 сентября 1828 года в усадьбе Ясная Поляна недалеко от Тулы.  Среди предков писателя по отцовской линии — сподвижник Петра I — П. А. Толстой, одним из первых в России получивший графский титул. Участником Отечественной войны 1812 г. был отец писателя граф Н. И. Толстой. По материнской линии Толстой принадлежал к роду князей Болконских .</vt:lpstr>
      <vt:lpstr>С усадьбой Ясная Поляна связана вся жизнь писателя.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Гусева</dc:creator>
  <cp:lastModifiedBy>Гусева</cp:lastModifiedBy>
  <cp:revision>24</cp:revision>
  <dcterms:created xsi:type="dcterms:W3CDTF">2010-01-30T14:09:28Z</dcterms:created>
  <dcterms:modified xsi:type="dcterms:W3CDTF">2010-01-30T17:56:37Z</dcterms:modified>
</cp:coreProperties>
</file>