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71" r:id="rId11"/>
    <p:sldId id="272" r:id="rId12"/>
    <p:sldId id="263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69" d="100"/>
          <a:sy n="69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B5C2E8-3540-48A6-B261-463D3425968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905818-925C-4A93-89C7-D633513D50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04665"/>
            <a:ext cx="8496944" cy="259228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3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Урок русского языка в 6 классе</a:t>
            </a:r>
            <a:r>
              <a:rPr lang="ru-RU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Степени сравнения имен прилагательных</a:t>
            </a:r>
            <a:endParaRPr lang="ru-RU" sz="4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221088"/>
            <a:ext cx="2808312" cy="1944216"/>
          </a:xfrm>
        </p:spPr>
        <p:txBody>
          <a:bodyPr>
            <a:normAutofit/>
          </a:bodyPr>
          <a:lstStyle/>
          <a:p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http://img1.liveinternet.ru/images/attach/c/7/96/543/96543819_proxy_imgsmail_ruCA6SFIS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12976"/>
            <a:ext cx="4176464" cy="309634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 в форме  составной сравнительной степени изменяются?</a:t>
            </a:r>
            <a:endParaRPr lang="ru-RU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Саша более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умный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чем Маша.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Маша  более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быстрая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чем Миша.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Пятиклассники 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более быстрые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чем шестиклассники.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более быстрому, о более быстром. </a:t>
            </a:r>
          </a:p>
          <a:p>
            <a:pPr algn="ctr">
              <a:buNone/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Сделайте вывод!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http://t1.gstatic.com/images?q=tbn:ANd9GcSC7Nt_Z-6dx7NHs1lJ5l1SOVSBCWxMIhrDV98ZL_j0a9uYnUb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941168"/>
            <a:ext cx="208823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936104"/>
          </a:xfrm>
        </p:spPr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Вывод: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505164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в прилагательных </a:t>
            </a:r>
          </a:p>
          <a:p>
            <a:pPr algn="ctr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в форме </a:t>
            </a:r>
          </a:p>
          <a:p>
            <a:pPr algn="ctr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составной сравнительной степени</a:t>
            </a:r>
          </a:p>
          <a:p>
            <a:pPr algn="ctr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изменяется</a:t>
            </a:r>
          </a:p>
          <a:p>
            <a:pPr algn="ctr">
              <a:buNone/>
            </a:pPr>
            <a:r>
              <a:rPr lang="ru-RU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 числам, родам и падежам</a:t>
            </a:r>
          </a:p>
          <a:p>
            <a:pPr algn="ctr">
              <a:buNone/>
            </a:pP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второе слово.</a:t>
            </a:r>
            <a:endParaRPr lang="ru-RU" sz="4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Превосходная степень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Простая форма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Фигура, имеющая форму буквы L 3"/>
          <p:cNvSpPr/>
          <p:nvPr/>
        </p:nvSpPr>
        <p:spPr>
          <a:xfrm flipH="1">
            <a:off x="1115614" y="2708920"/>
            <a:ext cx="2736306" cy="360040"/>
          </a:xfrm>
          <a:prstGeom prst="corner">
            <a:avLst>
              <a:gd name="adj1" fmla="val 350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275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Н. ф. прилагательного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Крест 5"/>
          <p:cNvSpPr/>
          <p:nvPr/>
        </p:nvSpPr>
        <p:spPr>
          <a:xfrm>
            <a:off x="3995936" y="2708920"/>
            <a:ext cx="360040" cy="36004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http://s1.maminklub.lv/cache/26/df/26dffa37884362a8dfb3029ae8be823c.jpg"/>
          <p:cNvPicPr/>
          <p:nvPr/>
        </p:nvPicPr>
        <p:blipFill>
          <a:blip r:embed="rId2" cstate="print"/>
          <a:srcRect l="35338" t="39589" r="48911" b="42933"/>
          <a:stretch>
            <a:fillRect/>
          </a:stretch>
        </p:blipFill>
        <p:spPr bwMode="auto">
          <a:xfrm>
            <a:off x="4644008" y="1628800"/>
            <a:ext cx="10081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://s1.maminklub.lv/cache/26/df/26dffa37884362a8dfb3029ae8be823c.jpg"/>
          <p:cNvPicPr/>
          <p:nvPr/>
        </p:nvPicPr>
        <p:blipFill>
          <a:blip r:embed="rId2" cstate="print"/>
          <a:srcRect l="35338" t="39589" r="48911" b="42933"/>
          <a:stretch>
            <a:fillRect/>
          </a:stretch>
        </p:blipFill>
        <p:spPr bwMode="auto">
          <a:xfrm flipH="1">
            <a:off x="6156176" y="1628800"/>
            <a:ext cx="9361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оловина рамки 8"/>
          <p:cNvSpPr/>
          <p:nvPr/>
        </p:nvSpPr>
        <p:spPr>
          <a:xfrm rot="2700000">
            <a:off x="4850017" y="2457422"/>
            <a:ext cx="560091" cy="61100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Половина рамки 9"/>
          <p:cNvSpPr/>
          <p:nvPr/>
        </p:nvSpPr>
        <p:spPr>
          <a:xfrm rot="2700000">
            <a:off x="6282721" y="2547430"/>
            <a:ext cx="611007" cy="61100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564903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ейш</a:t>
            </a:r>
            <a:endParaRPr lang="ru-RU" sz="4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4168" y="2636912"/>
            <a:ext cx="1442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айш</a:t>
            </a:r>
            <a:endParaRPr lang="ru-RU" sz="4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3501008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Мудр 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ый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ейш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=  мудрейший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Тонк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ий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айш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=  тон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айший  (к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ч)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Фигура, имеющая форму буквы L 13"/>
          <p:cNvSpPr/>
          <p:nvPr/>
        </p:nvSpPr>
        <p:spPr>
          <a:xfrm flipH="1">
            <a:off x="1331640" y="3861048"/>
            <a:ext cx="1080120" cy="288033"/>
          </a:xfrm>
          <a:prstGeom prst="corner">
            <a:avLst>
              <a:gd name="adj1" fmla="val 350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http://s1.maminklub.lv/cache/26/df/26dffa37884362a8dfb3029ae8be823c.jpg"/>
          <p:cNvPicPr/>
          <p:nvPr/>
        </p:nvPicPr>
        <p:blipFill>
          <a:blip r:embed="rId2" cstate="print"/>
          <a:srcRect l="35338" t="39589" r="48911" b="42933"/>
          <a:stretch>
            <a:fillRect/>
          </a:stretch>
        </p:blipFill>
        <p:spPr bwMode="auto">
          <a:xfrm>
            <a:off x="3347864" y="3068960"/>
            <a:ext cx="43204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оловина рамки 15"/>
          <p:cNvSpPr/>
          <p:nvPr/>
        </p:nvSpPr>
        <p:spPr>
          <a:xfrm rot="2700000">
            <a:off x="3385677" y="3502817"/>
            <a:ext cx="356422" cy="35642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оловина рамки 16"/>
          <p:cNvSpPr/>
          <p:nvPr/>
        </p:nvSpPr>
        <p:spPr>
          <a:xfrm rot="2700000">
            <a:off x="5221882" y="3502817"/>
            <a:ext cx="356422" cy="35642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Фигура, имеющая форму буквы L 17"/>
          <p:cNvSpPr/>
          <p:nvPr/>
        </p:nvSpPr>
        <p:spPr>
          <a:xfrm flipH="1">
            <a:off x="1475656" y="5085184"/>
            <a:ext cx="864096" cy="288033"/>
          </a:xfrm>
          <a:prstGeom prst="corner">
            <a:avLst>
              <a:gd name="adj1" fmla="val 350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 descr="http://s1.maminklub.lv/cache/26/df/26dffa37884362a8dfb3029ae8be823c.jpg"/>
          <p:cNvPicPr/>
          <p:nvPr/>
        </p:nvPicPr>
        <p:blipFill>
          <a:blip r:embed="rId2" cstate="print"/>
          <a:srcRect l="35338" t="39589" r="48911" b="42933"/>
          <a:stretch>
            <a:fillRect/>
          </a:stretch>
        </p:blipFill>
        <p:spPr bwMode="auto">
          <a:xfrm flipH="1">
            <a:off x="3275856" y="4221088"/>
            <a:ext cx="43204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оловина рамки 19"/>
          <p:cNvSpPr/>
          <p:nvPr/>
        </p:nvSpPr>
        <p:spPr>
          <a:xfrm rot="2700000">
            <a:off x="3277665" y="4726955"/>
            <a:ext cx="356422" cy="35642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оловина рамки 20"/>
          <p:cNvSpPr/>
          <p:nvPr/>
        </p:nvSpPr>
        <p:spPr>
          <a:xfrm rot="2700000">
            <a:off x="5149873" y="4726954"/>
            <a:ext cx="356422" cy="356421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Составная форма</a:t>
            </a:r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Самый, наиболее, наименее + </a:t>
            </a:r>
          </a:p>
          <a:p>
            <a:pPr algn="ctr">
              <a:buNone/>
            </a:pP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н. ф. имени прилагательного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Самый + н. .ф. прилагательного мудрый = самый мудрый.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Сергей\Desktop\5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3140968"/>
            <a:ext cx="3191903" cy="3145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Изменяются ли прилагательные в форме превосходной степени?</a:t>
            </a:r>
            <a:endParaRPr lang="ru-RU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Подумайте !Сделайте вывод!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Красивейшая девочка.</a:t>
            </a: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Красивейший мальчик.</a:t>
            </a:r>
          </a:p>
          <a:p>
            <a:pPr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Красивейшее панно.</a:t>
            </a:r>
          </a:p>
          <a:p>
            <a:pPr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Красивейшие книги.</a:t>
            </a:r>
          </a:p>
          <a:p>
            <a:pPr>
              <a:buNone/>
            </a:pP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У  самой красивой реки, о самой красивой реке.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http://www.atmr.ru/media/images/2013/07/783df44ede2b37aa35421200626a79c0_jpg_500x500_q8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556792"/>
            <a:ext cx="144016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img0.liveinternet.ru/images/attach/c/7/94/415/94415304_large_i1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924944"/>
            <a:ext cx="165618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secondgradecrew.pbworks.com/f/1314927369/reading_writing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789040"/>
            <a:ext cx="108012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864096"/>
          </a:xfrm>
        </p:spPr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Вывод: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3648" y="1052736"/>
            <a:ext cx="7498080" cy="52326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прилагательные в форме </a:t>
            </a:r>
          </a:p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простой превосходной степени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изменяются по родам (в ед. ч.), числам и падежам.</a:t>
            </a:r>
          </a:p>
          <a:p>
            <a:pPr algn="ctr">
              <a:buNone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Теперь – роль в предложении!</a:t>
            </a:r>
          </a:p>
          <a:p>
            <a:pPr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Прекраснейшая фея сотворила  чудо.</a:t>
            </a:r>
          </a:p>
          <a:p>
            <a:pPr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Я получил самый прекрасный  подарок.</a:t>
            </a:r>
          </a:p>
          <a:p>
            <a:pPr algn="ctr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Этот подарок самый прекрасный</a:t>
            </a:r>
          </a:p>
          <a:p>
            <a:pPr algn="ctr">
              <a:buNone/>
            </a:pP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Определение, сказуемое.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3635896" y="4797152"/>
            <a:ext cx="3143739" cy="144016"/>
          </a:xfrm>
          <a:custGeom>
            <a:avLst/>
            <a:gdLst>
              <a:gd name="connsiteX0" fmla="*/ 0 w 2639683"/>
              <a:gd name="connsiteY0" fmla="*/ 129396 h 207034"/>
              <a:gd name="connsiteX1" fmla="*/ 25880 w 2639683"/>
              <a:gd name="connsiteY1" fmla="*/ 120770 h 207034"/>
              <a:gd name="connsiteX2" fmla="*/ 51759 w 2639683"/>
              <a:gd name="connsiteY2" fmla="*/ 69011 h 207034"/>
              <a:gd name="connsiteX3" fmla="*/ 86265 w 2639683"/>
              <a:gd name="connsiteY3" fmla="*/ 17253 h 207034"/>
              <a:gd name="connsiteX4" fmla="*/ 181155 w 2639683"/>
              <a:gd name="connsiteY4" fmla="*/ 25879 h 207034"/>
              <a:gd name="connsiteX5" fmla="*/ 232914 w 2639683"/>
              <a:gd name="connsiteY5" fmla="*/ 60385 h 207034"/>
              <a:gd name="connsiteX6" fmla="*/ 258793 w 2639683"/>
              <a:gd name="connsiteY6" fmla="*/ 69011 h 207034"/>
              <a:gd name="connsiteX7" fmla="*/ 276046 w 2639683"/>
              <a:gd name="connsiteY7" fmla="*/ 129396 h 207034"/>
              <a:gd name="connsiteX8" fmla="*/ 301925 w 2639683"/>
              <a:gd name="connsiteY8" fmla="*/ 146649 h 207034"/>
              <a:gd name="connsiteX9" fmla="*/ 336431 w 2639683"/>
              <a:gd name="connsiteY9" fmla="*/ 155275 h 207034"/>
              <a:gd name="connsiteX10" fmla="*/ 431321 w 2639683"/>
              <a:gd name="connsiteY10" fmla="*/ 129396 h 207034"/>
              <a:gd name="connsiteX11" fmla="*/ 448574 w 2639683"/>
              <a:gd name="connsiteY11" fmla="*/ 103517 h 207034"/>
              <a:gd name="connsiteX12" fmla="*/ 483080 w 2639683"/>
              <a:gd name="connsiteY12" fmla="*/ 25879 h 207034"/>
              <a:gd name="connsiteX13" fmla="*/ 508959 w 2639683"/>
              <a:gd name="connsiteY13" fmla="*/ 17253 h 207034"/>
              <a:gd name="connsiteX14" fmla="*/ 621102 w 2639683"/>
              <a:gd name="connsiteY14" fmla="*/ 25879 h 207034"/>
              <a:gd name="connsiteX15" fmla="*/ 646982 w 2639683"/>
              <a:gd name="connsiteY15" fmla="*/ 51758 h 207034"/>
              <a:gd name="connsiteX16" fmla="*/ 698740 w 2639683"/>
              <a:gd name="connsiteY16" fmla="*/ 86264 h 207034"/>
              <a:gd name="connsiteX17" fmla="*/ 707366 w 2639683"/>
              <a:gd name="connsiteY17" fmla="*/ 129396 h 207034"/>
              <a:gd name="connsiteX18" fmla="*/ 715993 w 2639683"/>
              <a:gd name="connsiteY18" fmla="*/ 155275 h 207034"/>
              <a:gd name="connsiteX19" fmla="*/ 750498 w 2639683"/>
              <a:gd name="connsiteY19" fmla="*/ 163902 h 207034"/>
              <a:gd name="connsiteX20" fmla="*/ 879895 w 2639683"/>
              <a:gd name="connsiteY20" fmla="*/ 155275 h 207034"/>
              <a:gd name="connsiteX21" fmla="*/ 940280 w 2639683"/>
              <a:gd name="connsiteY21" fmla="*/ 86264 h 207034"/>
              <a:gd name="connsiteX22" fmla="*/ 957532 w 2639683"/>
              <a:gd name="connsiteY22" fmla="*/ 60385 h 207034"/>
              <a:gd name="connsiteX23" fmla="*/ 966159 w 2639683"/>
              <a:gd name="connsiteY23" fmla="*/ 34506 h 207034"/>
              <a:gd name="connsiteX24" fmla="*/ 992038 w 2639683"/>
              <a:gd name="connsiteY24" fmla="*/ 25879 h 207034"/>
              <a:gd name="connsiteX25" fmla="*/ 1017917 w 2639683"/>
              <a:gd name="connsiteY25" fmla="*/ 8626 h 207034"/>
              <a:gd name="connsiteX26" fmla="*/ 1078302 w 2639683"/>
              <a:gd name="connsiteY26" fmla="*/ 17253 h 207034"/>
              <a:gd name="connsiteX27" fmla="*/ 1138687 w 2639683"/>
              <a:gd name="connsiteY27" fmla="*/ 60385 h 207034"/>
              <a:gd name="connsiteX28" fmla="*/ 1173193 w 2639683"/>
              <a:gd name="connsiteY28" fmla="*/ 112143 h 207034"/>
              <a:gd name="connsiteX29" fmla="*/ 1181819 w 2639683"/>
              <a:gd name="connsiteY29" fmla="*/ 138023 h 207034"/>
              <a:gd name="connsiteX30" fmla="*/ 1207698 w 2639683"/>
              <a:gd name="connsiteY30" fmla="*/ 163902 h 207034"/>
              <a:gd name="connsiteX31" fmla="*/ 1293963 w 2639683"/>
              <a:gd name="connsiteY31" fmla="*/ 207034 h 207034"/>
              <a:gd name="connsiteX32" fmla="*/ 1371600 w 2639683"/>
              <a:gd name="connsiteY32" fmla="*/ 198407 h 207034"/>
              <a:gd name="connsiteX33" fmla="*/ 1397480 w 2639683"/>
              <a:gd name="connsiteY33" fmla="*/ 189781 h 207034"/>
              <a:gd name="connsiteX34" fmla="*/ 1414732 w 2639683"/>
              <a:gd name="connsiteY34" fmla="*/ 163902 h 207034"/>
              <a:gd name="connsiteX35" fmla="*/ 1440612 w 2639683"/>
              <a:gd name="connsiteY35" fmla="*/ 146649 h 207034"/>
              <a:gd name="connsiteX36" fmla="*/ 1449238 w 2639683"/>
              <a:gd name="connsiteY36" fmla="*/ 120770 h 207034"/>
              <a:gd name="connsiteX37" fmla="*/ 1509623 w 2639683"/>
              <a:gd name="connsiteY37" fmla="*/ 43132 h 207034"/>
              <a:gd name="connsiteX38" fmla="*/ 1544129 w 2639683"/>
              <a:gd name="connsiteY38" fmla="*/ 25879 h 207034"/>
              <a:gd name="connsiteX39" fmla="*/ 1682151 w 2639683"/>
              <a:gd name="connsiteY39" fmla="*/ 34506 h 207034"/>
              <a:gd name="connsiteX40" fmla="*/ 1708031 w 2639683"/>
              <a:gd name="connsiteY40" fmla="*/ 51758 h 207034"/>
              <a:gd name="connsiteX41" fmla="*/ 1759789 w 2639683"/>
              <a:gd name="connsiteY41" fmla="*/ 94890 h 207034"/>
              <a:gd name="connsiteX42" fmla="*/ 1794295 w 2639683"/>
              <a:gd name="connsiteY42" fmla="*/ 155275 h 207034"/>
              <a:gd name="connsiteX43" fmla="*/ 1820174 w 2639683"/>
              <a:gd name="connsiteY43" fmla="*/ 181155 h 207034"/>
              <a:gd name="connsiteX44" fmla="*/ 1846053 w 2639683"/>
              <a:gd name="connsiteY44" fmla="*/ 189781 h 207034"/>
              <a:gd name="connsiteX45" fmla="*/ 1975449 w 2639683"/>
              <a:gd name="connsiteY45" fmla="*/ 181155 h 207034"/>
              <a:gd name="connsiteX46" fmla="*/ 2001329 w 2639683"/>
              <a:gd name="connsiteY46" fmla="*/ 155275 h 207034"/>
              <a:gd name="connsiteX47" fmla="*/ 2035834 w 2639683"/>
              <a:gd name="connsiteY47" fmla="*/ 103517 h 207034"/>
              <a:gd name="connsiteX48" fmla="*/ 2087593 w 2639683"/>
              <a:gd name="connsiteY48" fmla="*/ 51758 h 207034"/>
              <a:gd name="connsiteX49" fmla="*/ 2113472 w 2639683"/>
              <a:gd name="connsiteY49" fmla="*/ 25879 h 207034"/>
              <a:gd name="connsiteX50" fmla="*/ 2199736 w 2639683"/>
              <a:gd name="connsiteY50" fmla="*/ 0 h 207034"/>
              <a:gd name="connsiteX51" fmla="*/ 2277374 w 2639683"/>
              <a:gd name="connsiteY51" fmla="*/ 17253 h 207034"/>
              <a:gd name="connsiteX52" fmla="*/ 2311880 w 2639683"/>
              <a:gd name="connsiteY52" fmla="*/ 25879 h 207034"/>
              <a:gd name="connsiteX53" fmla="*/ 2337759 w 2639683"/>
              <a:gd name="connsiteY53" fmla="*/ 43132 h 207034"/>
              <a:gd name="connsiteX54" fmla="*/ 2355012 w 2639683"/>
              <a:gd name="connsiteY54" fmla="*/ 69011 h 207034"/>
              <a:gd name="connsiteX55" fmla="*/ 2363638 w 2639683"/>
              <a:gd name="connsiteY55" fmla="*/ 112143 h 207034"/>
              <a:gd name="connsiteX56" fmla="*/ 2380891 w 2639683"/>
              <a:gd name="connsiteY56" fmla="*/ 172528 h 207034"/>
              <a:gd name="connsiteX57" fmla="*/ 2398144 w 2639683"/>
              <a:gd name="connsiteY57" fmla="*/ 198407 h 207034"/>
              <a:gd name="connsiteX58" fmla="*/ 2424023 w 2639683"/>
              <a:gd name="connsiteY58" fmla="*/ 207034 h 207034"/>
              <a:gd name="connsiteX59" fmla="*/ 2458529 w 2639683"/>
              <a:gd name="connsiteY59" fmla="*/ 198407 h 207034"/>
              <a:gd name="connsiteX60" fmla="*/ 2493034 w 2639683"/>
              <a:gd name="connsiteY60" fmla="*/ 146649 h 207034"/>
              <a:gd name="connsiteX61" fmla="*/ 2510287 w 2639683"/>
              <a:gd name="connsiteY61" fmla="*/ 120770 h 207034"/>
              <a:gd name="connsiteX62" fmla="*/ 2553419 w 2639683"/>
              <a:gd name="connsiteY62" fmla="*/ 69011 h 207034"/>
              <a:gd name="connsiteX63" fmla="*/ 2579298 w 2639683"/>
              <a:gd name="connsiteY63" fmla="*/ 60385 h 207034"/>
              <a:gd name="connsiteX64" fmla="*/ 2631057 w 2639683"/>
              <a:gd name="connsiteY64" fmla="*/ 34506 h 207034"/>
              <a:gd name="connsiteX65" fmla="*/ 2639683 w 2639683"/>
              <a:gd name="connsiteY65" fmla="*/ 34506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639683" h="207034">
                <a:moveTo>
                  <a:pt x="0" y="129396"/>
                </a:moveTo>
                <a:cubicBezTo>
                  <a:pt x="8627" y="126521"/>
                  <a:pt x="18779" y="126451"/>
                  <a:pt x="25880" y="120770"/>
                </a:cubicBezTo>
                <a:cubicBezTo>
                  <a:pt x="48854" y="102391"/>
                  <a:pt x="39259" y="91511"/>
                  <a:pt x="51759" y="69011"/>
                </a:cubicBezTo>
                <a:cubicBezTo>
                  <a:pt x="61829" y="50885"/>
                  <a:pt x="86265" y="17253"/>
                  <a:pt x="86265" y="17253"/>
                </a:cubicBezTo>
                <a:cubicBezTo>
                  <a:pt x="117895" y="20128"/>
                  <a:pt x="150685" y="16917"/>
                  <a:pt x="181155" y="25879"/>
                </a:cubicBezTo>
                <a:cubicBezTo>
                  <a:pt x="201048" y="31730"/>
                  <a:pt x="213242" y="53828"/>
                  <a:pt x="232914" y="60385"/>
                </a:cubicBezTo>
                <a:lnTo>
                  <a:pt x="258793" y="69011"/>
                </a:lnTo>
                <a:cubicBezTo>
                  <a:pt x="259357" y="71269"/>
                  <a:pt x="271544" y="123768"/>
                  <a:pt x="276046" y="129396"/>
                </a:cubicBezTo>
                <a:cubicBezTo>
                  <a:pt x="282523" y="137492"/>
                  <a:pt x="292396" y="142565"/>
                  <a:pt x="301925" y="146649"/>
                </a:cubicBezTo>
                <a:cubicBezTo>
                  <a:pt x="312822" y="151319"/>
                  <a:pt x="324929" y="152400"/>
                  <a:pt x="336431" y="155275"/>
                </a:cubicBezTo>
                <a:cubicBezTo>
                  <a:pt x="377256" y="150172"/>
                  <a:pt x="403359" y="157358"/>
                  <a:pt x="431321" y="129396"/>
                </a:cubicBezTo>
                <a:cubicBezTo>
                  <a:pt x="438652" y="122065"/>
                  <a:pt x="442823" y="112143"/>
                  <a:pt x="448574" y="103517"/>
                </a:cubicBezTo>
                <a:cubicBezTo>
                  <a:pt x="453846" y="87701"/>
                  <a:pt x="464438" y="40792"/>
                  <a:pt x="483080" y="25879"/>
                </a:cubicBezTo>
                <a:cubicBezTo>
                  <a:pt x="490180" y="20199"/>
                  <a:pt x="500333" y="20128"/>
                  <a:pt x="508959" y="17253"/>
                </a:cubicBezTo>
                <a:cubicBezTo>
                  <a:pt x="546340" y="20128"/>
                  <a:pt x="584730" y="16786"/>
                  <a:pt x="621102" y="25879"/>
                </a:cubicBezTo>
                <a:cubicBezTo>
                  <a:pt x="632937" y="28838"/>
                  <a:pt x="637352" y="44268"/>
                  <a:pt x="646982" y="51758"/>
                </a:cubicBezTo>
                <a:cubicBezTo>
                  <a:pt x="663349" y="64488"/>
                  <a:pt x="698740" y="86264"/>
                  <a:pt x="698740" y="86264"/>
                </a:cubicBezTo>
                <a:cubicBezTo>
                  <a:pt x="701615" y="100641"/>
                  <a:pt x="703810" y="115172"/>
                  <a:pt x="707366" y="129396"/>
                </a:cubicBezTo>
                <a:cubicBezTo>
                  <a:pt x="709571" y="138218"/>
                  <a:pt x="708893" y="149595"/>
                  <a:pt x="715993" y="155275"/>
                </a:cubicBezTo>
                <a:cubicBezTo>
                  <a:pt x="725251" y="162681"/>
                  <a:pt x="738996" y="161026"/>
                  <a:pt x="750498" y="163902"/>
                </a:cubicBezTo>
                <a:cubicBezTo>
                  <a:pt x="793630" y="161026"/>
                  <a:pt x="837255" y="162382"/>
                  <a:pt x="879895" y="155275"/>
                </a:cubicBezTo>
                <a:cubicBezTo>
                  <a:pt x="906853" y="150782"/>
                  <a:pt x="932372" y="98126"/>
                  <a:pt x="940280" y="86264"/>
                </a:cubicBezTo>
                <a:cubicBezTo>
                  <a:pt x="946031" y="77638"/>
                  <a:pt x="954253" y="70220"/>
                  <a:pt x="957532" y="60385"/>
                </a:cubicBezTo>
                <a:cubicBezTo>
                  <a:pt x="960408" y="51759"/>
                  <a:pt x="959729" y="40936"/>
                  <a:pt x="966159" y="34506"/>
                </a:cubicBezTo>
                <a:cubicBezTo>
                  <a:pt x="972589" y="28076"/>
                  <a:pt x="983905" y="29946"/>
                  <a:pt x="992038" y="25879"/>
                </a:cubicBezTo>
                <a:cubicBezTo>
                  <a:pt x="1001311" y="21242"/>
                  <a:pt x="1009291" y="14377"/>
                  <a:pt x="1017917" y="8626"/>
                </a:cubicBezTo>
                <a:cubicBezTo>
                  <a:pt x="1038045" y="11502"/>
                  <a:pt x="1058686" y="11903"/>
                  <a:pt x="1078302" y="17253"/>
                </a:cubicBezTo>
                <a:cubicBezTo>
                  <a:pt x="1103132" y="24025"/>
                  <a:pt x="1123245" y="40531"/>
                  <a:pt x="1138687" y="60385"/>
                </a:cubicBezTo>
                <a:cubicBezTo>
                  <a:pt x="1151417" y="76752"/>
                  <a:pt x="1173193" y="112143"/>
                  <a:pt x="1173193" y="112143"/>
                </a:cubicBezTo>
                <a:cubicBezTo>
                  <a:pt x="1176068" y="120770"/>
                  <a:pt x="1176775" y="130457"/>
                  <a:pt x="1181819" y="138023"/>
                </a:cubicBezTo>
                <a:cubicBezTo>
                  <a:pt x="1188586" y="148174"/>
                  <a:pt x="1198068" y="156412"/>
                  <a:pt x="1207698" y="163902"/>
                </a:cubicBezTo>
                <a:cubicBezTo>
                  <a:pt x="1256347" y="201740"/>
                  <a:pt x="1246760" y="195232"/>
                  <a:pt x="1293963" y="207034"/>
                </a:cubicBezTo>
                <a:cubicBezTo>
                  <a:pt x="1319842" y="204158"/>
                  <a:pt x="1345916" y="202688"/>
                  <a:pt x="1371600" y="198407"/>
                </a:cubicBezTo>
                <a:cubicBezTo>
                  <a:pt x="1380570" y="196912"/>
                  <a:pt x="1390379" y="195461"/>
                  <a:pt x="1397480" y="189781"/>
                </a:cubicBezTo>
                <a:cubicBezTo>
                  <a:pt x="1405576" y="183305"/>
                  <a:pt x="1407401" y="171233"/>
                  <a:pt x="1414732" y="163902"/>
                </a:cubicBezTo>
                <a:cubicBezTo>
                  <a:pt x="1422063" y="156571"/>
                  <a:pt x="1431985" y="152400"/>
                  <a:pt x="1440612" y="146649"/>
                </a:cubicBezTo>
                <a:cubicBezTo>
                  <a:pt x="1443487" y="138023"/>
                  <a:pt x="1444822" y="128719"/>
                  <a:pt x="1449238" y="120770"/>
                </a:cubicBezTo>
                <a:cubicBezTo>
                  <a:pt x="1460973" y="99647"/>
                  <a:pt x="1486460" y="59677"/>
                  <a:pt x="1509623" y="43132"/>
                </a:cubicBezTo>
                <a:cubicBezTo>
                  <a:pt x="1520087" y="35658"/>
                  <a:pt x="1532627" y="31630"/>
                  <a:pt x="1544129" y="25879"/>
                </a:cubicBezTo>
                <a:cubicBezTo>
                  <a:pt x="1590136" y="28755"/>
                  <a:pt x="1636618" y="27317"/>
                  <a:pt x="1682151" y="34506"/>
                </a:cubicBezTo>
                <a:cubicBezTo>
                  <a:pt x="1692392" y="36123"/>
                  <a:pt x="1700066" y="45121"/>
                  <a:pt x="1708031" y="51758"/>
                </a:cubicBezTo>
                <a:cubicBezTo>
                  <a:pt x="1774457" y="107112"/>
                  <a:pt x="1695532" y="52053"/>
                  <a:pt x="1759789" y="94890"/>
                </a:cubicBezTo>
                <a:cubicBezTo>
                  <a:pt x="1770337" y="115986"/>
                  <a:pt x="1779052" y="136984"/>
                  <a:pt x="1794295" y="155275"/>
                </a:cubicBezTo>
                <a:cubicBezTo>
                  <a:pt x="1802105" y="164647"/>
                  <a:pt x="1810023" y="174388"/>
                  <a:pt x="1820174" y="181155"/>
                </a:cubicBezTo>
                <a:cubicBezTo>
                  <a:pt x="1827740" y="186199"/>
                  <a:pt x="1837427" y="186906"/>
                  <a:pt x="1846053" y="189781"/>
                </a:cubicBezTo>
                <a:cubicBezTo>
                  <a:pt x="1889185" y="186906"/>
                  <a:pt x="1933251" y="190532"/>
                  <a:pt x="1975449" y="181155"/>
                </a:cubicBezTo>
                <a:cubicBezTo>
                  <a:pt x="1987358" y="178508"/>
                  <a:pt x="1993839" y="164905"/>
                  <a:pt x="2001329" y="155275"/>
                </a:cubicBezTo>
                <a:cubicBezTo>
                  <a:pt x="2014059" y="138908"/>
                  <a:pt x="2021172" y="118179"/>
                  <a:pt x="2035834" y="103517"/>
                </a:cubicBezTo>
                <a:lnTo>
                  <a:pt x="2087593" y="51758"/>
                </a:lnTo>
                <a:cubicBezTo>
                  <a:pt x="2096219" y="43132"/>
                  <a:pt x="2101899" y="29737"/>
                  <a:pt x="2113472" y="25879"/>
                </a:cubicBezTo>
                <a:cubicBezTo>
                  <a:pt x="2176478" y="4877"/>
                  <a:pt x="2147588" y="13037"/>
                  <a:pt x="2199736" y="0"/>
                </a:cubicBezTo>
                <a:lnTo>
                  <a:pt x="2277374" y="17253"/>
                </a:lnTo>
                <a:cubicBezTo>
                  <a:pt x="2288926" y="19919"/>
                  <a:pt x="2300983" y="21209"/>
                  <a:pt x="2311880" y="25879"/>
                </a:cubicBezTo>
                <a:cubicBezTo>
                  <a:pt x="2321409" y="29963"/>
                  <a:pt x="2329133" y="37381"/>
                  <a:pt x="2337759" y="43132"/>
                </a:cubicBezTo>
                <a:cubicBezTo>
                  <a:pt x="2343510" y="51758"/>
                  <a:pt x="2351372" y="59303"/>
                  <a:pt x="2355012" y="69011"/>
                </a:cubicBezTo>
                <a:cubicBezTo>
                  <a:pt x="2360160" y="82739"/>
                  <a:pt x="2360457" y="97830"/>
                  <a:pt x="2363638" y="112143"/>
                </a:cubicBezTo>
                <a:cubicBezTo>
                  <a:pt x="2365848" y="122088"/>
                  <a:pt x="2375129" y="161004"/>
                  <a:pt x="2380891" y="172528"/>
                </a:cubicBezTo>
                <a:cubicBezTo>
                  <a:pt x="2385528" y="181801"/>
                  <a:pt x="2390048" y="191930"/>
                  <a:pt x="2398144" y="198407"/>
                </a:cubicBezTo>
                <a:cubicBezTo>
                  <a:pt x="2405244" y="204087"/>
                  <a:pt x="2415397" y="204158"/>
                  <a:pt x="2424023" y="207034"/>
                </a:cubicBezTo>
                <a:cubicBezTo>
                  <a:pt x="2435525" y="204158"/>
                  <a:pt x="2449606" y="206214"/>
                  <a:pt x="2458529" y="198407"/>
                </a:cubicBezTo>
                <a:cubicBezTo>
                  <a:pt x="2474134" y="184753"/>
                  <a:pt x="2481532" y="163902"/>
                  <a:pt x="2493034" y="146649"/>
                </a:cubicBezTo>
                <a:lnTo>
                  <a:pt x="2510287" y="120770"/>
                </a:lnTo>
                <a:cubicBezTo>
                  <a:pt x="2523018" y="101674"/>
                  <a:pt x="2533492" y="82296"/>
                  <a:pt x="2553419" y="69011"/>
                </a:cubicBezTo>
                <a:cubicBezTo>
                  <a:pt x="2560985" y="63967"/>
                  <a:pt x="2570672" y="63260"/>
                  <a:pt x="2579298" y="60385"/>
                </a:cubicBezTo>
                <a:cubicBezTo>
                  <a:pt x="2604600" y="43518"/>
                  <a:pt x="2602485" y="41649"/>
                  <a:pt x="2631057" y="34506"/>
                </a:cubicBezTo>
                <a:cubicBezTo>
                  <a:pt x="2633846" y="33809"/>
                  <a:pt x="2636808" y="34506"/>
                  <a:pt x="2639683" y="345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9" name="Полилиния 18"/>
          <p:cNvSpPr/>
          <p:nvPr/>
        </p:nvSpPr>
        <p:spPr>
          <a:xfrm>
            <a:off x="2051719" y="4221088"/>
            <a:ext cx="2520281" cy="247211"/>
          </a:xfrm>
          <a:custGeom>
            <a:avLst/>
            <a:gdLst>
              <a:gd name="connsiteX0" fmla="*/ 12215 w 3505913"/>
              <a:gd name="connsiteY0" fmla="*/ 86265 h 247211"/>
              <a:gd name="connsiteX1" fmla="*/ 55347 w 3505913"/>
              <a:gd name="connsiteY1" fmla="*/ 34506 h 247211"/>
              <a:gd name="connsiteX2" fmla="*/ 72600 w 3505913"/>
              <a:gd name="connsiteY2" fmla="*/ 8627 h 247211"/>
              <a:gd name="connsiteX3" fmla="*/ 98479 w 3505913"/>
              <a:gd name="connsiteY3" fmla="*/ 0 h 247211"/>
              <a:gd name="connsiteX4" fmla="*/ 210623 w 3505913"/>
              <a:gd name="connsiteY4" fmla="*/ 8627 h 247211"/>
              <a:gd name="connsiteX5" fmla="*/ 271008 w 3505913"/>
              <a:gd name="connsiteY5" fmla="*/ 43132 h 247211"/>
              <a:gd name="connsiteX6" fmla="*/ 296887 w 3505913"/>
              <a:gd name="connsiteY6" fmla="*/ 69012 h 247211"/>
              <a:gd name="connsiteX7" fmla="*/ 348645 w 3505913"/>
              <a:gd name="connsiteY7" fmla="*/ 112144 h 247211"/>
              <a:gd name="connsiteX8" fmla="*/ 383151 w 3505913"/>
              <a:gd name="connsiteY8" fmla="*/ 172529 h 247211"/>
              <a:gd name="connsiteX9" fmla="*/ 434909 w 3505913"/>
              <a:gd name="connsiteY9" fmla="*/ 181155 h 247211"/>
              <a:gd name="connsiteX10" fmla="*/ 512547 w 3505913"/>
              <a:gd name="connsiteY10" fmla="*/ 172529 h 247211"/>
              <a:gd name="connsiteX11" fmla="*/ 564306 w 3505913"/>
              <a:gd name="connsiteY11" fmla="*/ 129397 h 247211"/>
              <a:gd name="connsiteX12" fmla="*/ 590185 w 3505913"/>
              <a:gd name="connsiteY12" fmla="*/ 112144 h 247211"/>
              <a:gd name="connsiteX13" fmla="*/ 633317 w 3505913"/>
              <a:gd name="connsiteY13" fmla="*/ 69012 h 247211"/>
              <a:gd name="connsiteX14" fmla="*/ 685075 w 3505913"/>
              <a:gd name="connsiteY14" fmla="*/ 25880 h 247211"/>
              <a:gd name="connsiteX15" fmla="*/ 736834 w 3505913"/>
              <a:gd name="connsiteY15" fmla="*/ 34506 h 247211"/>
              <a:gd name="connsiteX16" fmla="*/ 788592 w 3505913"/>
              <a:gd name="connsiteY16" fmla="*/ 69012 h 247211"/>
              <a:gd name="connsiteX17" fmla="*/ 823098 w 3505913"/>
              <a:gd name="connsiteY17" fmla="*/ 120770 h 247211"/>
              <a:gd name="connsiteX18" fmla="*/ 840351 w 3505913"/>
              <a:gd name="connsiteY18" fmla="*/ 181155 h 247211"/>
              <a:gd name="connsiteX19" fmla="*/ 857604 w 3505913"/>
              <a:gd name="connsiteY19" fmla="*/ 215661 h 247211"/>
              <a:gd name="connsiteX20" fmla="*/ 909362 w 3505913"/>
              <a:gd name="connsiteY20" fmla="*/ 232914 h 247211"/>
              <a:gd name="connsiteX21" fmla="*/ 1056011 w 3505913"/>
              <a:gd name="connsiteY21" fmla="*/ 224287 h 247211"/>
              <a:gd name="connsiteX22" fmla="*/ 1099143 w 3505913"/>
              <a:gd name="connsiteY22" fmla="*/ 172529 h 247211"/>
              <a:gd name="connsiteX23" fmla="*/ 1116396 w 3505913"/>
              <a:gd name="connsiteY23" fmla="*/ 146649 h 247211"/>
              <a:gd name="connsiteX24" fmla="*/ 1142275 w 3505913"/>
              <a:gd name="connsiteY24" fmla="*/ 94891 h 247211"/>
              <a:gd name="connsiteX25" fmla="*/ 1168155 w 3505913"/>
              <a:gd name="connsiteY25" fmla="*/ 77638 h 247211"/>
              <a:gd name="connsiteX26" fmla="*/ 1288925 w 3505913"/>
              <a:gd name="connsiteY26" fmla="*/ 86265 h 247211"/>
              <a:gd name="connsiteX27" fmla="*/ 1314804 w 3505913"/>
              <a:gd name="connsiteY27" fmla="*/ 103517 h 247211"/>
              <a:gd name="connsiteX28" fmla="*/ 1375189 w 3505913"/>
              <a:gd name="connsiteY28" fmla="*/ 163902 h 247211"/>
              <a:gd name="connsiteX29" fmla="*/ 1392442 w 3505913"/>
              <a:gd name="connsiteY29" fmla="*/ 189782 h 247211"/>
              <a:gd name="connsiteX30" fmla="*/ 1426947 w 3505913"/>
              <a:gd name="connsiteY30" fmla="*/ 198408 h 247211"/>
              <a:gd name="connsiteX31" fmla="*/ 1495958 w 3505913"/>
              <a:gd name="connsiteY31" fmla="*/ 189782 h 247211"/>
              <a:gd name="connsiteX32" fmla="*/ 1539091 w 3505913"/>
              <a:gd name="connsiteY32" fmla="*/ 146649 h 247211"/>
              <a:gd name="connsiteX33" fmla="*/ 1564970 w 3505913"/>
              <a:gd name="connsiteY33" fmla="*/ 129397 h 247211"/>
              <a:gd name="connsiteX34" fmla="*/ 1590849 w 3505913"/>
              <a:gd name="connsiteY34" fmla="*/ 103517 h 247211"/>
              <a:gd name="connsiteX35" fmla="*/ 1625355 w 3505913"/>
              <a:gd name="connsiteY35" fmla="*/ 77638 h 247211"/>
              <a:gd name="connsiteX36" fmla="*/ 1642608 w 3505913"/>
              <a:gd name="connsiteY36" fmla="*/ 51759 h 247211"/>
              <a:gd name="connsiteX37" fmla="*/ 1711619 w 3505913"/>
              <a:gd name="connsiteY37" fmla="*/ 25880 h 247211"/>
              <a:gd name="connsiteX38" fmla="*/ 1772004 w 3505913"/>
              <a:gd name="connsiteY38" fmla="*/ 34506 h 247211"/>
              <a:gd name="connsiteX39" fmla="*/ 1806509 w 3505913"/>
              <a:gd name="connsiteY39" fmla="*/ 60385 h 247211"/>
              <a:gd name="connsiteX40" fmla="*/ 1832389 w 3505913"/>
              <a:gd name="connsiteY40" fmla="*/ 77638 h 247211"/>
              <a:gd name="connsiteX41" fmla="*/ 1849642 w 3505913"/>
              <a:gd name="connsiteY41" fmla="*/ 129397 h 247211"/>
              <a:gd name="connsiteX42" fmla="*/ 1866894 w 3505913"/>
              <a:gd name="connsiteY42" fmla="*/ 155276 h 247211"/>
              <a:gd name="connsiteX43" fmla="*/ 1884147 w 3505913"/>
              <a:gd name="connsiteY43" fmla="*/ 207034 h 247211"/>
              <a:gd name="connsiteX44" fmla="*/ 1935906 w 3505913"/>
              <a:gd name="connsiteY44" fmla="*/ 224287 h 247211"/>
              <a:gd name="connsiteX45" fmla="*/ 2065302 w 3505913"/>
              <a:gd name="connsiteY45" fmla="*/ 215661 h 247211"/>
              <a:gd name="connsiteX46" fmla="*/ 2125687 w 3505913"/>
              <a:gd name="connsiteY46" fmla="*/ 172529 h 247211"/>
              <a:gd name="connsiteX47" fmla="*/ 2160192 w 3505913"/>
              <a:gd name="connsiteY47" fmla="*/ 120770 h 247211"/>
              <a:gd name="connsiteX48" fmla="*/ 2186072 w 3505913"/>
              <a:gd name="connsiteY48" fmla="*/ 103517 h 247211"/>
              <a:gd name="connsiteX49" fmla="*/ 2203325 w 3505913"/>
              <a:gd name="connsiteY49" fmla="*/ 77638 h 247211"/>
              <a:gd name="connsiteX50" fmla="*/ 2306842 w 3505913"/>
              <a:gd name="connsiteY50" fmla="*/ 69012 h 247211"/>
              <a:gd name="connsiteX51" fmla="*/ 2375853 w 3505913"/>
              <a:gd name="connsiteY51" fmla="*/ 155276 h 247211"/>
              <a:gd name="connsiteX52" fmla="*/ 2393106 w 3505913"/>
              <a:gd name="connsiteY52" fmla="*/ 181155 h 247211"/>
              <a:gd name="connsiteX53" fmla="*/ 2410358 w 3505913"/>
              <a:gd name="connsiteY53" fmla="*/ 207034 h 247211"/>
              <a:gd name="connsiteX54" fmla="*/ 2505249 w 3505913"/>
              <a:gd name="connsiteY54" fmla="*/ 198408 h 247211"/>
              <a:gd name="connsiteX55" fmla="*/ 2531128 w 3505913"/>
              <a:gd name="connsiteY55" fmla="*/ 189782 h 247211"/>
              <a:gd name="connsiteX56" fmla="*/ 2565634 w 3505913"/>
              <a:gd name="connsiteY56" fmla="*/ 112144 h 247211"/>
              <a:gd name="connsiteX57" fmla="*/ 2626019 w 3505913"/>
              <a:gd name="connsiteY57" fmla="*/ 43132 h 247211"/>
              <a:gd name="connsiteX58" fmla="*/ 2789921 w 3505913"/>
              <a:gd name="connsiteY58" fmla="*/ 103517 h 247211"/>
              <a:gd name="connsiteX59" fmla="*/ 2815800 w 3505913"/>
              <a:gd name="connsiteY59" fmla="*/ 129397 h 247211"/>
              <a:gd name="connsiteX60" fmla="*/ 2850306 w 3505913"/>
              <a:gd name="connsiteY60" fmla="*/ 181155 h 247211"/>
              <a:gd name="connsiteX61" fmla="*/ 2884811 w 3505913"/>
              <a:gd name="connsiteY61" fmla="*/ 232914 h 247211"/>
              <a:gd name="connsiteX62" fmla="*/ 2910691 w 3505913"/>
              <a:gd name="connsiteY62" fmla="*/ 241540 h 247211"/>
              <a:gd name="connsiteX63" fmla="*/ 3057340 w 3505913"/>
              <a:gd name="connsiteY63" fmla="*/ 224287 h 247211"/>
              <a:gd name="connsiteX64" fmla="*/ 3074592 w 3505913"/>
              <a:gd name="connsiteY64" fmla="*/ 155276 h 247211"/>
              <a:gd name="connsiteX65" fmla="*/ 3091845 w 3505913"/>
              <a:gd name="connsiteY65" fmla="*/ 103517 h 247211"/>
              <a:gd name="connsiteX66" fmla="*/ 3143604 w 3505913"/>
              <a:gd name="connsiteY66" fmla="*/ 8627 h 247211"/>
              <a:gd name="connsiteX67" fmla="*/ 3264374 w 3505913"/>
              <a:gd name="connsiteY67" fmla="*/ 17253 h 247211"/>
              <a:gd name="connsiteX68" fmla="*/ 3298879 w 3505913"/>
              <a:gd name="connsiteY68" fmla="*/ 34506 h 247211"/>
              <a:gd name="connsiteX69" fmla="*/ 3350638 w 3505913"/>
              <a:gd name="connsiteY69" fmla="*/ 77638 h 247211"/>
              <a:gd name="connsiteX70" fmla="*/ 3376517 w 3505913"/>
              <a:gd name="connsiteY70" fmla="*/ 94891 h 247211"/>
              <a:gd name="connsiteX71" fmla="*/ 3419649 w 3505913"/>
              <a:gd name="connsiteY71" fmla="*/ 146649 h 247211"/>
              <a:gd name="connsiteX72" fmla="*/ 3454155 w 3505913"/>
              <a:gd name="connsiteY72" fmla="*/ 198408 h 247211"/>
              <a:gd name="connsiteX73" fmla="*/ 3471408 w 3505913"/>
              <a:gd name="connsiteY73" fmla="*/ 224287 h 247211"/>
              <a:gd name="connsiteX74" fmla="*/ 3505913 w 3505913"/>
              <a:gd name="connsiteY74" fmla="*/ 241540 h 247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505913" h="247211">
                <a:moveTo>
                  <a:pt x="12215" y="86265"/>
                </a:moveTo>
                <a:cubicBezTo>
                  <a:pt x="55048" y="22015"/>
                  <a:pt x="0" y="100921"/>
                  <a:pt x="55347" y="34506"/>
                </a:cubicBezTo>
                <a:cubicBezTo>
                  <a:pt x="61984" y="26541"/>
                  <a:pt x="64504" y="15104"/>
                  <a:pt x="72600" y="8627"/>
                </a:cubicBezTo>
                <a:cubicBezTo>
                  <a:pt x="79700" y="2947"/>
                  <a:pt x="89853" y="2876"/>
                  <a:pt x="98479" y="0"/>
                </a:cubicBezTo>
                <a:cubicBezTo>
                  <a:pt x="135860" y="2876"/>
                  <a:pt x="173702" y="2111"/>
                  <a:pt x="210623" y="8627"/>
                </a:cubicBezTo>
                <a:cubicBezTo>
                  <a:pt x="221322" y="10515"/>
                  <a:pt x="261097" y="34873"/>
                  <a:pt x="271008" y="43132"/>
                </a:cubicBezTo>
                <a:cubicBezTo>
                  <a:pt x="280380" y="50942"/>
                  <a:pt x="287515" y="61202"/>
                  <a:pt x="296887" y="69012"/>
                </a:cubicBezTo>
                <a:cubicBezTo>
                  <a:pt x="323592" y="91267"/>
                  <a:pt x="326407" y="81011"/>
                  <a:pt x="348645" y="112144"/>
                </a:cubicBezTo>
                <a:cubicBezTo>
                  <a:pt x="351519" y="116168"/>
                  <a:pt x="374097" y="168002"/>
                  <a:pt x="383151" y="172529"/>
                </a:cubicBezTo>
                <a:cubicBezTo>
                  <a:pt x="398795" y="180351"/>
                  <a:pt x="417656" y="178280"/>
                  <a:pt x="434909" y="181155"/>
                </a:cubicBezTo>
                <a:cubicBezTo>
                  <a:pt x="460788" y="178280"/>
                  <a:pt x="487286" y="178844"/>
                  <a:pt x="512547" y="172529"/>
                </a:cubicBezTo>
                <a:cubicBezTo>
                  <a:pt x="530903" y="167940"/>
                  <a:pt x="551892" y="139742"/>
                  <a:pt x="564306" y="129397"/>
                </a:cubicBezTo>
                <a:cubicBezTo>
                  <a:pt x="572271" y="122760"/>
                  <a:pt x="581559" y="117895"/>
                  <a:pt x="590185" y="112144"/>
                </a:cubicBezTo>
                <a:cubicBezTo>
                  <a:pt x="621817" y="64697"/>
                  <a:pt x="590184" y="104957"/>
                  <a:pt x="633317" y="69012"/>
                </a:cubicBezTo>
                <a:cubicBezTo>
                  <a:pt x="699729" y="13667"/>
                  <a:pt x="620830" y="68709"/>
                  <a:pt x="685075" y="25880"/>
                </a:cubicBezTo>
                <a:cubicBezTo>
                  <a:pt x="702328" y="28755"/>
                  <a:pt x="720688" y="27779"/>
                  <a:pt x="736834" y="34506"/>
                </a:cubicBezTo>
                <a:cubicBezTo>
                  <a:pt x="755974" y="42481"/>
                  <a:pt x="788592" y="69012"/>
                  <a:pt x="788592" y="69012"/>
                </a:cubicBezTo>
                <a:cubicBezTo>
                  <a:pt x="800094" y="86265"/>
                  <a:pt x="818069" y="100654"/>
                  <a:pt x="823098" y="120770"/>
                </a:cubicBezTo>
                <a:cubicBezTo>
                  <a:pt x="827474" y="138275"/>
                  <a:pt x="832927" y="163833"/>
                  <a:pt x="840351" y="181155"/>
                </a:cubicBezTo>
                <a:cubicBezTo>
                  <a:pt x="845417" y="192975"/>
                  <a:pt x="847316" y="207945"/>
                  <a:pt x="857604" y="215661"/>
                </a:cubicBezTo>
                <a:cubicBezTo>
                  <a:pt x="872153" y="226573"/>
                  <a:pt x="909362" y="232914"/>
                  <a:pt x="909362" y="232914"/>
                </a:cubicBezTo>
                <a:cubicBezTo>
                  <a:pt x="958245" y="230038"/>
                  <a:pt x="1007585" y="231551"/>
                  <a:pt x="1056011" y="224287"/>
                </a:cubicBezTo>
                <a:cubicBezTo>
                  <a:pt x="1083537" y="220158"/>
                  <a:pt x="1088484" y="191183"/>
                  <a:pt x="1099143" y="172529"/>
                </a:cubicBezTo>
                <a:cubicBezTo>
                  <a:pt x="1104287" y="163527"/>
                  <a:pt x="1111759" y="155922"/>
                  <a:pt x="1116396" y="146649"/>
                </a:cubicBezTo>
                <a:cubicBezTo>
                  <a:pt x="1130427" y="118589"/>
                  <a:pt x="1117557" y="119609"/>
                  <a:pt x="1142275" y="94891"/>
                </a:cubicBezTo>
                <a:cubicBezTo>
                  <a:pt x="1149606" y="87560"/>
                  <a:pt x="1159528" y="83389"/>
                  <a:pt x="1168155" y="77638"/>
                </a:cubicBezTo>
                <a:cubicBezTo>
                  <a:pt x="1208412" y="80514"/>
                  <a:pt x="1249180" y="79251"/>
                  <a:pt x="1288925" y="86265"/>
                </a:cubicBezTo>
                <a:cubicBezTo>
                  <a:pt x="1299135" y="88067"/>
                  <a:pt x="1307098" y="96582"/>
                  <a:pt x="1314804" y="103517"/>
                </a:cubicBezTo>
                <a:cubicBezTo>
                  <a:pt x="1335963" y="122560"/>
                  <a:pt x="1359399" y="140217"/>
                  <a:pt x="1375189" y="163902"/>
                </a:cubicBezTo>
                <a:cubicBezTo>
                  <a:pt x="1380940" y="172529"/>
                  <a:pt x="1383815" y="184031"/>
                  <a:pt x="1392442" y="189782"/>
                </a:cubicBezTo>
                <a:cubicBezTo>
                  <a:pt x="1402306" y="196358"/>
                  <a:pt x="1415445" y="195533"/>
                  <a:pt x="1426947" y="198408"/>
                </a:cubicBezTo>
                <a:cubicBezTo>
                  <a:pt x="1449951" y="195533"/>
                  <a:pt x="1473592" y="195882"/>
                  <a:pt x="1495958" y="189782"/>
                </a:cubicBezTo>
                <a:cubicBezTo>
                  <a:pt x="1527590" y="181155"/>
                  <a:pt x="1518962" y="166778"/>
                  <a:pt x="1539091" y="146649"/>
                </a:cubicBezTo>
                <a:cubicBezTo>
                  <a:pt x="1546422" y="139318"/>
                  <a:pt x="1557006" y="136034"/>
                  <a:pt x="1564970" y="129397"/>
                </a:cubicBezTo>
                <a:cubicBezTo>
                  <a:pt x="1574342" y="121587"/>
                  <a:pt x="1581586" y="111457"/>
                  <a:pt x="1590849" y="103517"/>
                </a:cubicBezTo>
                <a:cubicBezTo>
                  <a:pt x="1601765" y="94160"/>
                  <a:pt x="1615189" y="87804"/>
                  <a:pt x="1625355" y="77638"/>
                </a:cubicBezTo>
                <a:cubicBezTo>
                  <a:pt x="1632686" y="70307"/>
                  <a:pt x="1634643" y="58396"/>
                  <a:pt x="1642608" y="51759"/>
                </a:cubicBezTo>
                <a:cubicBezTo>
                  <a:pt x="1661942" y="35647"/>
                  <a:pt x="1688402" y="31684"/>
                  <a:pt x="1711619" y="25880"/>
                </a:cubicBezTo>
                <a:cubicBezTo>
                  <a:pt x="1731747" y="28755"/>
                  <a:pt x="1752895" y="27558"/>
                  <a:pt x="1772004" y="34506"/>
                </a:cubicBezTo>
                <a:cubicBezTo>
                  <a:pt x="1785516" y="39419"/>
                  <a:pt x="1794810" y="52028"/>
                  <a:pt x="1806509" y="60385"/>
                </a:cubicBezTo>
                <a:cubicBezTo>
                  <a:pt x="1814946" y="66411"/>
                  <a:pt x="1823762" y="71887"/>
                  <a:pt x="1832389" y="77638"/>
                </a:cubicBezTo>
                <a:cubicBezTo>
                  <a:pt x="1838140" y="94891"/>
                  <a:pt x="1839554" y="114265"/>
                  <a:pt x="1849642" y="129397"/>
                </a:cubicBezTo>
                <a:cubicBezTo>
                  <a:pt x="1855393" y="138023"/>
                  <a:pt x="1862683" y="145802"/>
                  <a:pt x="1866894" y="155276"/>
                </a:cubicBezTo>
                <a:cubicBezTo>
                  <a:pt x="1874280" y="171895"/>
                  <a:pt x="1866894" y="201283"/>
                  <a:pt x="1884147" y="207034"/>
                </a:cubicBezTo>
                <a:lnTo>
                  <a:pt x="1935906" y="224287"/>
                </a:lnTo>
                <a:cubicBezTo>
                  <a:pt x="1979038" y="221412"/>
                  <a:pt x="2022603" y="222403"/>
                  <a:pt x="2065302" y="215661"/>
                </a:cubicBezTo>
                <a:cubicBezTo>
                  <a:pt x="2087604" y="212140"/>
                  <a:pt x="2112644" y="189299"/>
                  <a:pt x="2125687" y="172529"/>
                </a:cubicBezTo>
                <a:cubicBezTo>
                  <a:pt x="2138417" y="156161"/>
                  <a:pt x="2142939" y="132272"/>
                  <a:pt x="2160192" y="120770"/>
                </a:cubicBezTo>
                <a:lnTo>
                  <a:pt x="2186072" y="103517"/>
                </a:lnTo>
                <a:cubicBezTo>
                  <a:pt x="2191823" y="94891"/>
                  <a:pt x="2195994" y="84969"/>
                  <a:pt x="2203325" y="77638"/>
                </a:cubicBezTo>
                <a:cubicBezTo>
                  <a:pt x="2236607" y="44356"/>
                  <a:pt x="2254721" y="63220"/>
                  <a:pt x="2306842" y="69012"/>
                </a:cubicBezTo>
                <a:cubicBezTo>
                  <a:pt x="2356010" y="118180"/>
                  <a:pt x="2332324" y="89982"/>
                  <a:pt x="2375853" y="155276"/>
                </a:cubicBezTo>
                <a:lnTo>
                  <a:pt x="2393106" y="181155"/>
                </a:lnTo>
                <a:lnTo>
                  <a:pt x="2410358" y="207034"/>
                </a:lnTo>
                <a:cubicBezTo>
                  <a:pt x="2441988" y="204159"/>
                  <a:pt x="2473807" y="202899"/>
                  <a:pt x="2505249" y="198408"/>
                </a:cubicBezTo>
                <a:cubicBezTo>
                  <a:pt x="2514251" y="197122"/>
                  <a:pt x="2524028" y="195462"/>
                  <a:pt x="2531128" y="189782"/>
                </a:cubicBezTo>
                <a:cubicBezTo>
                  <a:pt x="2556209" y="169717"/>
                  <a:pt x="2549066" y="136996"/>
                  <a:pt x="2565634" y="112144"/>
                </a:cubicBezTo>
                <a:cubicBezTo>
                  <a:pt x="2605891" y="51759"/>
                  <a:pt x="2582887" y="71887"/>
                  <a:pt x="2626019" y="43132"/>
                </a:cubicBezTo>
                <a:cubicBezTo>
                  <a:pt x="2762487" y="53630"/>
                  <a:pt x="2711653" y="25249"/>
                  <a:pt x="2789921" y="103517"/>
                </a:cubicBezTo>
                <a:cubicBezTo>
                  <a:pt x="2798548" y="112144"/>
                  <a:pt x="2809033" y="119246"/>
                  <a:pt x="2815800" y="129397"/>
                </a:cubicBezTo>
                <a:lnTo>
                  <a:pt x="2850306" y="181155"/>
                </a:lnTo>
                <a:cubicBezTo>
                  <a:pt x="2859349" y="208286"/>
                  <a:pt x="2857118" y="214452"/>
                  <a:pt x="2884811" y="232914"/>
                </a:cubicBezTo>
                <a:cubicBezTo>
                  <a:pt x="2892377" y="237958"/>
                  <a:pt x="2902064" y="238665"/>
                  <a:pt x="2910691" y="241540"/>
                </a:cubicBezTo>
                <a:cubicBezTo>
                  <a:pt x="2959574" y="235789"/>
                  <a:pt x="3013784" y="247211"/>
                  <a:pt x="3057340" y="224287"/>
                </a:cubicBezTo>
                <a:cubicBezTo>
                  <a:pt x="3078323" y="213243"/>
                  <a:pt x="3067094" y="177771"/>
                  <a:pt x="3074592" y="155276"/>
                </a:cubicBezTo>
                <a:cubicBezTo>
                  <a:pt x="3080343" y="138023"/>
                  <a:pt x="3083712" y="119783"/>
                  <a:pt x="3091845" y="103517"/>
                </a:cubicBezTo>
                <a:cubicBezTo>
                  <a:pt x="3130988" y="25233"/>
                  <a:pt x="3112084" y="55905"/>
                  <a:pt x="3143604" y="8627"/>
                </a:cubicBezTo>
                <a:cubicBezTo>
                  <a:pt x="3183861" y="11502"/>
                  <a:pt x="3224564" y="10618"/>
                  <a:pt x="3264374" y="17253"/>
                </a:cubicBezTo>
                <a:cubicBezTo>
                  <a:pt x="3277058" y="19367"/>
                  <a:pt x="3287714" y="28126"/>
                  <a:pt x="3298879" y="34506"/>
                </a:cubicBezTo>
                <a:cubicBezTo>
                  <a:pt x="3339765" y="57870"/>
                  <a:pt x="3311712" y="45200"/>
                  <a:pt x="3350638" y="77638"/>
                </a:cubicBezTo>
                <a:cubicBezTo>
                  <a:pt x="3358603" y="84275"/>
                  <a:pt x="3367891" y="89140"/>
                  <a:pt x="3376517" y="94891"/>
                </a:cubicBezTo>
                <a:cubicBezTo>
                  <a:pt x="3438174" y="187375"/>
                  <a:pt x="3342152" y="47010"/>
                  <a:pt x="3419649" y="146649"/>
                </a:cubicBezTo>
                <a:cubicBezTo>
                  <a:pt x="3432379" y="163017"/>
                  <a:pt x="3442653" y="181155"/>
                  <a:pt x="3454155" y="198408"/>
                </a:cubicBezTo>
                <a:cubicBezTo>
                  <a:pt x="3459906" y="207034"/>
                  <a:pt x="3462135" y="219650"/>
                  <a:pt x="3471408" y="224287"/>
                </a:cubicBezTo>
                <a:lnTo>
                  <a:pt x="3505913" y="24154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/>
        </p:nvSpPr>
        <p:spPr>
          <a:xfrm>
            <a:off x="7651630" y="4917057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Минус 9"/>
          <p:cNvSpPr/>
          <p:nvPr/>
        </p:nvSpPr>
        <p:spPr>
          <a:xfrm>
            <a:off x="3131840" y="5229200"/>
            <a:ext cx="1800200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Минус 10"/>
          <p:cNvSpPr/>
          <p:nvPr/>
        </p:nvSpPr>
        <p:spPr>
          <a:xfrm>
            <a:off x="4427984" y="5229200"/>
            <a:ext cx="4320480" cy="2160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Минус 11"/>
          <p:cNvSpPr/>
          <p:nvPr/>
        </p:nvSpPr>
        <p:spPr>
          <a:xfrm>
            <a:off x="4355976" y="5373216"/>
            <a:ext cx="4392488" cy="21602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Образуйте простую и составную сравнительную степень.</a:t>
            </a:r>
            <a:endParaRPr lang="ru-RU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Добрый -</a:t>
            </a:r>
          </a:p>
          <a:p>
            <a:pPr>
              <a:buNone/>
            </a:pPr>
            <a:r>
              <a:rPr lang="ru-RU" dirty="0" smtClean="0"/>
              <a:t>Мудрый -</a:t>
            </a:r>
          </a:p>
          <a:p>
            <a:pPr>
              <a:buNone/>
            </a:pPr>
            <a:r>
              <a:rPr lang="ru-RU" dirty="0" smtClean="0"/>
              <a:t>Справедливый -</a:t>
            </a:r>
          </a:p>
          <a:p>
            <a:pPr>
              <a:buNone/>
            </a:pPr>
            <a:r>
              <a:rPr lang="ru-RU" dirty="0" smtClean="0"/>
              <a:t>Утренний - </a:t>
            </a:r>
          </a:p>
          <a:p>
            <a:pPr>
              <a:buNone/>
            </a:pPr>
            <a:r>
              <a:rPr lang="ru-RU" dirty="0" smtClean="0"/>
              <a:t>Строгий -</a:t>
            </a:r>
          </a:p>
          <a:p>
            <a:pPr>
              <a:buNone/>
            </a:pPr>
            <a:r>
              <a:rPr lang="ru-RU" dirty="0" smtClean="0"/>
              <a:t>Решительный -</a:t>
            </a:r>
          </a:p>
          <a:p>
            <a:pPr>
              <a:buNone/>
            </a:pPr>
            <a:r>
              <a:rPr lang="ru-RU" dirty="0" smtClean="0"/>
              <a:t>Добродушный –</a:t>
            </a:r>
          </a:p>
          <a:p>
            <a:pPr algn="ctr">
              <a:buNone/>
            </a:pP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 какого прилагательного нельзя образовать степени сравнения? Почему?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Образуйте составную сравнительную и превосходную степень</a:t>
            </a:r>
            <a:endParaRPr lang="ru-RU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Светлый -</a:t>
            </a:r>
          </a:p>
          <a:p>
            <a:pPr>
              <a:buNone/>
            </a:pPr>
            <a:r>
              <a:rPr lang="ru-RU" dirty="0" smtClean="0"/>
              <a:t>Могущественный -</a:t>
            </a:r>
          </a:p>
          <a:p>
            <a:pPr>
              <a:buNone/>
            </a:pPr>
            <a:r>
              <a:rPr lang="ru-RU" dirty="0" smtClean="0"/>
              <a:t>Богатый -</a:t>
            </a:r>
          </a:p>
          <a:p>
            <a:pPr>
              <a:buNone/>
            </a:pPr>
            <a:r>
              <a:rPr lang="ru-RU" dirty="0" smtClean="0"/>
              <a:t>Заботливый –</a:t>
            </a:r>
          </a:p>
          <a:p>
            <a:pPr>
              <a:buNone/>
            </a:pPr>
            <a:r>
              <a:rPr lang="ru-RU" dirty="0" smtClean="0"/>
              <a:t>Кожаный -</a:t>
            </a:r>
          </a:p>
          <a:p>
            <a:pPr>
              <a:buNone/>
            </a:pPr>
            <a:r>
              <a:rPr lang="ru-RU" dirty="0" smtClean="0"/>
              <a:t>Храбрый -</a:t>
            </a:r>
          </a:p>
          <a:p>
            <a:pPr>
              <a:buNone/>
            </a:pPr>
            <a:r>
              <a:rPr lang="ru-RU" dirty="0" smtClean="0"/>
              <a:t>Душевный -</a:t>
            </a:r>
          </a:p>
          <a:p>
            <a:pPr algn="ctr">
              <a:buNone/>
            </a:pP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 какого прилагательного нельзя образовать степени сравнения? Почему?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Правильно ли распределены слова в две колонки? Напишите правильно.</a:t>
            </a:r>
            <a:endParaRPr lang="ru-RU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Сравнительная степень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Шире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Глубочайшая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Самая интересная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Слаще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Легчайший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Наиболее удобный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Дальше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Превосходнейший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Более чистый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Превосходная степень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Старейший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Более мягкий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Дольше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Простейший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Самый густой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Тверже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Самый ужасный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Прилежнее</a:t>
            </a:r>
          </a:p>
          <a:p>
            <a:pPr marL="539496" indent="-457200">
              <a:buAutoNum type="arabicPeriod"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Более известный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Найдите ошибки  и исправьте их.</a:t>
            </a:r>
            <a:endParaRPr lang="ru-RU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Более громче, самый умнейший, менее грамотный, наиболее интересный, самый вкуснейший,  самый главный, более осторожный, </a:t>
            </a:r>
            <a:r>
              <a:rPr lang="ru-RU" dirty="0" err="1" smtClean="0"/>
              <a:t>твердее</a:t>
            </a:r>
            <a:r>
              <a:rPr lang="ru-RU" dirty="0" smtClean="0"/>
              <a:t>, </a:t>
            </a:r>
            <a:r>
              <a:rPr lang="ru-RU" dirty="0" err="1" smtClean="0"/>
              <a:t>мельчее</a:t>
            </a:r>
            <a:r>
              <a:rPr lang="ru-RU" dirty="0" smtClean="0"/>
              <a:t>, слаще, мягче, более мельче, самый горький, более сладкий, дороже, ужаснее, самый искусный.</a:t>
            </a:r>
            <a:endParaRPr lang="ru-RU" dirty="0"/>
          </a:p>
        </p:txBody>
      </p:sp>
      <p:pic>
        <p:nvPicPr>
          <p:cNvPr id="4" name="Рисунок 3" descr="C:\Users\Администратор\Desktop\1pos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429000"/>
            <a:ext cx="1224136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1296144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Степень сравнения </a:t>
            </a:r>
            <a:r>
              <a:rPr lang="ru-RU" sz="3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обозначает признак, который в предмете проявляется в большей или меньшей степени.</a:t>
            </a:r>
            <a:endParaRPr lang="ru-RU" sz="3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710670678" descr="&amp;Pcy;&amp;ucy;&amp;shcy;&amp;icy;&amp;scy;&amp;tcy;&amp;icy;&amp;kcy;"/>
          <p:cNvPicPr>
            <a:picLocks noGrp="1"/>
          </p:cNvPicPr>
          <p:nvPr>
            <p:ph idx="1"/>
          </p:nvPr>
        </p:nvPicPr>
        <p:blipFill>
          <a:blip r:embed="rId2" cstate="print"/>
          <a:srcRect l="26314" r="25700"/>
          <a:stretch>
            <a:fillRect/>
          </a:stretch>
        </p:blipFill>
        <p:spPr bwMode="auto">
          <a:xfrm>
            <a:off x="1403648" y="2636912"/>
            <a:ext cx="187220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122204551" descr="&amp;Bcy;&amp;iecy;&amp;lcy;&amp;ycy;&amp;jcy; &amp;kcy;&amp;ocy;&amp;tcy;&amp;iocy;&amp;ncy;&amp;ocy;&amp;kcy;"/>
          <p:cNvPicPr/>
          <p:nvPr/>
        </p:nvPicPr>
        <p:blipFill>
          <a:blip r:embed="rId3" cstate="print"/>
          <a:srcRect l="27290" t="5279" r="13492"/>
          <a:stretch>
            <a:fillRect/>
          </a:stretch>
        </p:blipFill>
        <p:spPr bwMode="auto">
          <a:xfrm>
            <a:off x="3491880" y="2276872"/>
            <a:ext cx="237626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http://cs10886.vk.me/u164906909/-7/x_a98bbdda.jpg"/>
          <p:cNvPicPr/>
          <p:nvPr/>
        </p:nvPicPr>
        <p:blipFill>
          <a:blip r:embed="rId4" cstate="print"/>
          <a:srcRect l="7991" t="5651" r="15818" b="10319"/>
          <a:stretch>
            <a:fillRect/>
          </a:stretch>
        </p:blipFill>
        <p:spPr bwMode="auto">
          <a:xfrm>
            <a:off x="6012160" y="1628800"/>
            <a:ext cx="2879639" cy="396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47664" y="5733256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mpir Deco" pitchFamily="2" charset="0"/>
              </a:rPr>
              <a:t>Пушистый</a:t>
            </a:r>
            <a:endParaRPr lang="ru-RU" b="1" dirty="0">
              <a:latin typeface="Ampir Dec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1" y="57332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mpir Deco" pitchFamily="2" charset="0"/>
              </a:rPr>
              <a:t>Пушистее,</a:t>
            </a:r>
          </a:p>
          <a:p>
            <a:r>
              <a:rPr lang="ru-RU" b="1" dirty="0" smtClean="0">
                <a:latin typeface="Ampir Deco" pitchFamily="2" charset="0"/>
              </a:rPr>
              <a:t> более пушистый</a:t>
            </a:r>
            <a:endParaRPr lang="ru-RU" b="1" dirty="0">
              <a:latin typeface="Ampir Dec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580526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mpir Deco" pitchFamily="2" charset="0"/>
              </a:rPr>
              <a:t>Пушистейший, </a:t>
            </a:r>
          </a:p>
          <a:p>
            <a:r>
              <a:rPr lang="ru-RU" b="1" dirty="0" smtClean="0">
                <a:latin typeface="Ampir Deco" pitchFamily="2" charset="0"/>
              </a:rPr>
              <a:t>самый пушистый</a:t>
            </a:r>
            <a:endParaRPr lang="ru-RU" b="1" dirty="0">
              <a:latin typeface="Ampir Deco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54162"/>
          </a:xfrm>
        </p:spPr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Найдите имена  прилагательные в  форме превосходной степени и  подчеркните их как члены предложения.</a:t>
            </a:r>
            <a:endParaRPr lang="ru-RU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916832"/>
            <a:ext cx="7498080" cy="4331568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Чистейшего снега, белейшего снега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Зима отряхнула на рощу с разбега 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И, пухом легчайшим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 солнце блистая,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Пустила гулять по лесам горностая. </a:t>
            </a:r>
          </a:p>
          <a:p>
            <a:pPr algn="r">
              <a:buNone/>
            </a:pP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М. Дудин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Найдите имена прилагательные в форме сравнительной степени и подчеркните их как члены предложения</a:t>
            </a:r>
            <a:endParaRPr lang="ru-RU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Человеческое слово острее стрелы.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Маленькое дело лучше большого безделья.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Здоровье дороже золота.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Добрые слова лучше мягкого пирога. 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Правда светлее солнца.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Произносите правильно!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97964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/>
              <a:t>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Крас</a:t>
            </a:r>
            <a:r>
              <a:rPr lang="ru-RU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вее, твер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ж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е, мель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е, сла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е, лег</a:t>
            </a:r>
            <a:r>
              <a:rPr lang="ru-RU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е.</a:t>
            </a:r>
          </a:p>
          <a:p>
            <a:pPr algn="ctr"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Творческое задание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Придумайте  рекламный ролик, используя имена прилагательные в форме сравнительной и  превосходной степени.</a:t>
            </a:r>
          </a:p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Поиграем в парах!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«Я самый, самый»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dirty="0"/>
          </a:p>
        </p:txBody>
      </p:sp>
      <p:pic>
        <p:nvPicPr>
          <p:cNvPr id="5" name="Рисунок 4" descr="MCj04258260000[1]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725144"/>
            <a:ext cx="172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MCj04258260000[1]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547664" y="4653136"/>
            <a:ext cx="1727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Домашнее задание выберите сами:</a:t>
            </a:r>
            <a:endParaRPr lang="ru-RU" sz="36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Составьте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10 предложений, используя прилагательные в форме сравнительной и превосходной степени.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Выпишите из учебника 10 прилагательных и образуйте от них прилагательные в форме сравнительной и превосходной степени.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620688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Спасибо за урок! </a:t>
            </a:r>
          </a:p>
          <a:p>
            <a:pPr algn="ctr"/>
            <a:r>
              <a:rPr lang="ru-RU" sz="4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Удачи!</a:t>
            </a:r>
            <a:endParaRPr lang="ru-RU" sz="4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C:\Users\Администратор\Desktop\5Syo9CRBFSg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6"/>
          <a:stretch>
            <a:fillRect/>
          </a:stretch>
        </p:blipFill>
        <p:spPr bwMode="auto">
          <a:xfrm>
            <a:off x="2339752" y="2037715"/>
            <a:ext cx="4824536" cy="297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22432"/>
          </a:xfrm>
        </p:spPr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Степени сравнения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B050"/>
                </a:solidFill>
              </a:rPr>
              <a:t>Сравнительная</a:t>
            </a:r>
          </a:p>
          <a:p>
            <a:pPr>
              <a:buNone/>
            </a:pPr>
            <a:endParaRPr lang="ru-RU" sz="3200" b="1" dirty="0" smtClean="0">
              <a:solidFill>
                <a:srgbClr val="00B050"/>
              </a:solidFill>
            </a:endParaRPr>
          </a:p>
          <a:p>
            <a:endParaRPr lang="ru-RU" sz="32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ru-RU" b="1" dirty="0" smtClean="0"/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Сильнее</a:t>
            </a:r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              Сильнейший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88400" cy="466344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00B050"/>
                </a:solidFill>
              </a:rPr>
              <a:t>Превосходная</a:t>
            </a:r>
          </a:p>
          <a:p>
            <a:endParaRPr lang="ru-RU" sz="3200" b="1" dirty="0" smtClean="0">
              <a:solidFill>
                <a:srgbClr val="00B050"/>
              </a:solidFill>
            </a:endParaRPr>
          </a:p>
          <a:p>
            <a:endParaRPr lang="ru-RU" sz="3200" b="1" dirty="0" smtClean="0">
              <a:solidFill>
                <a:srgbClr val="00B050"/>
              </a:solidFill>
            </a:endParaRPr>
          </a:p>
          <a:p>
            <a:endParaRPr lang="ru-RU" sz="32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Более сильный</a:t>
            </a:r>
          </a:p>
          <a:p>
            <a:pPr>
              <a:buNone/>
            </a:pPr>
            <a:r>
              <a:rPr lang="ru-RU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Самый сильный</a:t>
            </a:r>
            <a:r>
              <a:rPr lang="ru-RU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5085184"/>
            <a:ext cx="34563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Простая (1 слово)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5085184"/>
            <a:ext cx="33843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Составная (2 слова)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2123728" y="2132856"/>
            <a:ext cx="216024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>
            <a:off x="7884368" y="2060848"/>
            <a:ext cx="268608" cy="230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260000">
            <a:off x="2087027" y="2933193"/>
            <a:ext cx="4509001" cy="22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8940000">
            <a:off x="3721199" y="3084013"/>
            <a:ext cx="4555929" cy="240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Сравнительная степень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84784"/>
            <a:ext cx="7890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Простая форма</a:t>
            </a:r>
            <a:endParaRPr lang="ru-RU" b="1" i="1" dirty="0" smtClean="0"/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Фигура, имеющая форму буквы L 4"/>
          <p:cNvSpPr/>
          <p:nvPr/>
        </p:nvSpPr>
        <p:spPr>
          <a:xfrm flipH="1">
            <a:off x="1115614" y="2708920"/>
            <a:ext cx="2808314" cy="432048"/>
          </a:xfrm>
          <a:prstGeom prst="corner">
            <a:avLst>
              <a:gd name="adj1" fmla="val 3508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71600" y="249289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н. ф.  прилагательного</a:t>
            </a:r>
            <a:endParaRPr lang="ru-RU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Крест 6"/>
          <p:cNvSpPr/>
          <p:nvPr/>
        </p:nvSpPr>
        <p:spPr>
          <a:xfrm>
            <a:off x="4067944" y="2780928"/>
            <a:ext cx="288032" cy="2880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http://s1.maminklub.lv/cache/26/df/26dffa37884362a8dfb3029ae8be823c.jpg"/>
          <p:cNvPicPr/>
          <p:nvPr/>
        </p:nvPicPr>
        <p:blipFill>
          <a:blip r:embed="rId2" cstate="print"/>
          <a:srcRect r="76988" b="82633"/>
          <a:stretch>
            <a:fillRect/>
          </a:stretch>
        </p:blipFill>
        <p:spPr bwMode="auto">
          <a:xfrm>
            <a:off x="4139952" y="1484784"/>
            <a:ext cx="1365613" cy="77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http://s1.maminklub.lv/cache/26/df/26dffa37884362a8dfb3029ae8be823c.jpg"/>
          <p:cNvPicPr/>
          <p:nvPr/>
        </p:nvPicPr>
        <p:blipFill>
          <a:blip r:embed="rId2" cstate="print"/>
          <a:srcRect r="76988" b="82633"/>
          <a:stretch>
            <a:fillRect/>
          </a:stretch>
        </p:blipFill>
        <p:spPr bwMode="auto">
          <a:xfrm>
            <a:off x="5436096" y="1412776"/>
            <a:ext cx="1365613" cy="77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оловина рамки 13"/>
          <p:cNvSpPr/>
          <p:nvPr/>
        </p:nvSpPr>
        <p:spPr>
          <a:xfrm rot="2820000">
            <a:off x="4504703" y="2400641"/>
            <a:ext cx="635451" cy="68301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оловина рамки 14"/>
          <p:cNvSpPr/>
          <p:nvPr/>
        </p:nvSpPr>
        <p:spPr>
          <a:xfrm rot="2820000">
            <a:off x="5800846" y="2328634"/>
            <a:ext cx="635451" cy="68301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Рисунок 15" descr="http://s1.maminklub.lv/cache/26/df/26dffa37884362a8dfb3029ae8be823c.jpg"/>
          <p:cNvPicPr/>
          <p:nvPr/>
        </p:nvPicPr>
        <p:blipFill>
          <a:blip r:embed="rId2" cstate="print"/>
          <a:srcRect l="25433" t="5865" r="52775" b="77419"/>
          <a:stretch>
            <a:fillRect/>
          </a:stretch>
        </p:blipFill>
        <p:spPr bwMode="auto">
          <a:xfrm>
            <a:off x="6948264" y="1484784"/>
            <a:ext cx="1300299" cy="74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Половина рамки 16"/>
          <p:cNvSpPr/>
          <p:nvPr/>
        </p:nvSpPr>
        <p:spPr>
          <a:xfrm rot="2820000">
            <a:off x="7096991" y="2328635"/>
            <a:ext cx="635451" cy="68301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8" name="Рисунок 17" descr="http://s1.maminklub.lv/cache/26/df/26dffa37884362a8dfb3029ae8be823c.jpg"/>
          <p:cNvPicPr/>
          <p:nvPr/>
        </p:nvPicPr>
        <p:blipFill>
          <a:blip r:embed="rId2" cstate="print"/>
          <a:srcRect l="46506" t="3506" r="36266" b="78673"/>
          <a:stretch>
            <a:fillRect/>
          </a:stretch>
        </p:blipFill>
        <p:spPr bwMode="auto">
          <a:xfrm>
            <a:off x="8100392" y="1628800"/>
            <a:ext cx="797529" cy="61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Половина рамки 18"/>
          <p:cNvSpPr/>
          <p:nvPr/>
        </p:nvSpPr>
        <p:spPr>
          <a:xfrm rot="2820000">
            <a:off x="8249119" y="2328633"/>
            <a:ext cx="635451" cy="68301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55976" y="2492897"/>
            <a:ext cx="478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ее     ей      е    </a:t>
            </a:r>
            <a:r>
              <a:rPr lang="ru-RU" sz="4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ше</a:t>
            </a:r>
            <a:endParaRPr lang="ru-RU" sz="4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3573016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Справедлив  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ый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+ ее = справедливее  (справедливей)</a:t>
            </a:r>
          </a:p>
          <a:p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Тих   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ий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+  е  =  тише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</a:t>
            </a:r>
          </a:p>
          <a:p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Стар  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ый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ше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= старше</a:t>
            </a:r>
          </a:p>
          <a:p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Тон  к 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ий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ше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=  тон</a:t>
            </a:r>
            <a:r>
              <a:rPr lang="ru-RU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ь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ше; слад  к 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ий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 + сла</a:t>
            </a:r>
            <a:r>
              <a:rPr lang="ru-RU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е</a:t>
            </a:r>
          </a:p>
          <a:p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Рисунок 23" descr="http://s1.maminklub.lv/cache/26/df/26dffa37884362a8dfb3029ae8be823c.jpg"/>
          <p:cNvPicPr/>
          <p:nvPr/>
        </p:nvPicPr>
        <p:blipFill>
          <a:blip r:embed="rId2" cstate="print"/>
          <a:srcRect r="76988" b="82633"/>
          <a:stretch>
            <a:fillRect/>
          </a:stretch>
        </p:blipFill>
        <p:spPr bwMode="auto">
          <a:xfrm>
            <a:off x="3563888" y="3284984"/>
            <a:ext cx="64807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Половина рамки 25"/>
          <p:cNvSpPr/>
          <p:nvPr/>
        </p:nvSpPr>
        <p:spPr>
          <a:xfrm rot="2820000">
            <a:off x="3749203" y="3615979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7" name="Рисунок 26" descr="http://s1.maminklub.lv/cache/26/df/26dffa37884362a8dfb3029ae8be823c.jpg"/>
          <p:cNvPicPr/>
          <p:nvPr/>
        </p:nvPicPr>
        <p:blipFill>
          <a:blip r:embed="rId2" cstate="print"/>
          <a:srcRect r="76988" b="82633"/>
          <a:stretch>
            <a:fillRect/>
          </a:stretch>
        </p:blipFill>
        <p:spPr bwMode="auto">
          <a:xfrm>
            <a:off x="7884368" y="3356992"/>
            <a:ext cx="648072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Половина рамки 27"/>
          <p:cNvSpPr/>
          <p:nvPr/>
        </p:nvSpPr>
        <p:spPr>
          <a:xfrm rot="2820000">
            <a:off x="8141690" y="3687988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Половина рамки 28"/>
          <p:cNvSpPr/>
          <p:nvPr/>
        </p:nvSpPr>
        <p:spPr>
          <a:xfrm rot="2820000">
            <a:off x="5981451" y="3615979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Фигура, имеющая форму буквы L 29"/>
          <p:cNvSpPr/>
          <p:nvPr/>
        </p:nvSpPr>
        <p:spPr>
          <a:xfrm flipH="1">
            <a:off x="1043608" y="3933056"/>
            <a:ext cx="1800202" cy="216024"/>
          </a:xfrm>
          <a:prstGeom prst="corner">
            <a:avLst>
              <a:gd name="adj1" fmla="val 3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Фигура, имеющая форму буквы L 30"/>
          <p:cNvSpPr/>
          <p:nvPr/>
        </p:nvSpPr>
        <p:spPr>
          <a:xfrm flipH="1">
            <a:off x="971600" y="4653136"/>
            <a:ext cx="756594" cy="216024"/>
          </a:xfrm>
          <a:prstGeom prst="corner">
            <a:avLst>
              <a:gd name="adj1" fmla="val 3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 descr="http://s1.maminklub.lv/cache/26/df/26dffa37884362a8dfb3029ae8be823c.jpg"/>
          <p:cNvPicPr/>
          <p:nvPr/>
        </p:nvPicPr>
        <p:blipFill>
          <a:blip r:embed="rId2" cstate="print"/>
          <a:srcRect l="25433" t="5865" r="52775" b="77419"/>
          <a:stretch>
            <a:fillRect/>
          </a:stretch>
        </p:blipFill>
        <p:spPr bwMode="auto">
          <a:xfrm>
            <a:off x="2699792" y="4149080"/>
            <a:ext cx="4320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Половина рамки 33"/>
          <p:cNvSpPr/>
          <p:nvPr/>
        </p:nvSpPr>
        <p:spPr>
          <a:xfrm rot="2820000">
            <a:off x="2741089" y="4480075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оловина рамки 34"/>
          <p:cNvSpPr/>
          <p:nvPr/>
        </p:nvSpPr>
        <p:spPr>
          <a:xfrm rot="2820000">
            <a:off x="4037234" y="4480075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Фигура, имеющая форму буквы L 35"/>
          <p:cNvSpPr/>
          <p:nvPr/>
        </p:nvSpPr>
        <p:spPr>
          <a:xfrm flipH="1">
            <a:off x="1043608" y="5517232"/>
            <a:ext cx="756594" cy="216024"/>
          </a:xfrm>
          <a:prstGeom prst="corner">
            <a:avLst>
              <a:gd name="adj1" fmla="val 3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 descr="http://s1.maminklub.lv/cache/26/df/26dffa37884362a8dfb3029ae8be823c.jpg"/>
          <p:cNvPicPr/>
          <p:nvPr/>
        </p:nvPicPr>
        <p:blipFill>
          <a:blip r:embed="rId2" cstate="print"/>
          <a:srcRect l="46506" t="3506" r="36266" b="78673"/>
          <a:stretch>
            <a:fillRect/>
          </a:stretch>
        </p:blipFill>
        <p:spPr bwMode="auto">
          <a:xfrm>
            <a:off x="2699792" y="4869160"/>
            <a:ext cx="4320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Половина рамки 37"/>
          <p:cNvSpPr/>
          <p:nvPr/>
        </p:nvSpPr>
        <p:spPr>
          <a:xfrm rot="2820000">
            <a:off x="2813098" y="5200155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Половина рамки 38"/>
          <p:cNvSpPr/>
          <p:nvPr/>
        </p:nvSpPr>
        <p:spPr>
          <a:xfrm rot="2820000">
            <a:off x="4253258" y="5200156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Фигура, имеющая форму буквы L 39"/>
          <p:cNvSpPr/>
          <p:nvPr/>
        </p:nvSpPr>
        <p:spPr>
          <a:xfrm flipH="1">
            <a:off x="1043608" y="6309320"/>
            <a:ext cx="972618" cy="216024"/>
          </a:xfrm>
          <a:prstGeom prst="corner">
            <a:avLst>
              <a:gd name="adj1" fmla="val 3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оловина рамки 40"/>
          <p:cNvSpPr/>
          <p:nvPr/>
        </p:nvSpPr>
        <p:spPr>
          <a:xfrm rot="2820000">
            <a:off x="1732978" y="5992243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2" name="Рисунок 41" descr="http://s1.maminklub.lv/cache/26/df/26dffa37884362a8dfb3029ae8be823c.jpg"/>
          <p:cNvPicPr/>
          <p:nvPr/>
        </p:nvPicPr>
        <p:blipFill>
          <a:blip r:embed="rId2" cstate="print"/>
          <a:srcRect l="46506" t="3506" r="36266" b="78673"/>
          <a:stretch>
            <a:fillRect/>
          </a:stretch>
        </p:blipFill>
        <p:spPr bwMode="auto">
          <a:xfrm>
            <a:off x="2699792" y="5661248"/>
            <a:ext cx="4320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Половина рамки 42"/>
          <p:cNvSpPr/>
          <p:nvPr/>
        </p:nvSpPr>
        <p:spPr>
          <a:xfrm rot="2820000">
            <a:off x="2813098" y="5992244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4" name="Половина рамки 43"/>
          <p:cNvSpPr/>
          <p:nvPr/>
        </p:nvSpPr>
        <p:spPr>
          <a:xfrm rot="2820000">
            <a:off x="4397274" y="5992243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Фигура, имеющая форму буквы L 44"/>
          <p:cNvSpPr/>
          <p:nvPr/>
        </p:nvSpPr>
        <p:spPr>
          <a:xfrm flipH="1">
            <a:off x="4860032" y="6309320"/>
            <a:ext cx="1044626" cy="144016"/>
          </a:xfrm>
          <a:prstGeom prst="corner">
            <a:avLst>
              <a:gd name="adj1" fmla="val 380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оловина рамки 45"/>
          <p:cNvSpPr/>
          <p:nvPr/>
        </p:nvSpPr>
        <p:spPr>
          <a:xfrm rot="2820000">
            <a:off x="5621410" y="5992243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7" name="Рисунок 46" descr="http://s1.maminklub.lv/cache/26/df/26dffa37884362a8dfb3029ae8be823c.jpg"/>
          <p:cNvPicPr/>
          <p:nvPr/>
        </p:nvPicPr>
        <p:blipFill>
          <a:blip r:embed="rId2" cstate="print"/>
          <a:srcRect l="25433" t="5865" r="52775" b="77419"/>
          <a:stretch>
            <a:fillRect/>
          </a:stretch>
        </p:blipFill>
        <p:spPr bwMode="auto">
          <a:xfrm>
            <a:off x="7380312" y="5733256"/>
            <a:ext cx="43204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Половина рамки 47"/>
          <p:cNvSpPr/>
          <p:nvPr/>
        </p:nvSpPr>
        <p:spPr>
          <a:xfrm rot="2820000">
            <a:off x="7421610" y="6064251"/>
            <a:ext cx="205437" cy="2022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Составная форма</a:t>
            </a:r>
            <a:endParaRPr lang="ru-RU" sz="3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221560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Н. ф. прилагательного + более, менее.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Н. ф. прилагательного умный + более  =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более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умный.</a:t>
            </a:r>
          </a:p>
          <a:p>
            <a:pPr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Н. ф.  прилагательного  умный + менее =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менее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умный.</a:t>
            </a:r>
          </a:p>
          <a:p>
            <a:pPr>
              <a:buNone/>
            </a:pP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http://017.by/sites/017.by/files/student_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005064"/>
            <a:ext cx="93610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87824" y="55892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более</a:t>
            </a:r>
          </a:p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умный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http://img.ura-inform.com/news/stud%5B21668%5D%28400x296%29.jpeg"/>
          <p:cNvPicPr>
            <a:picLocks noChangeAspect="1" noChangeArrowheads="1"/>
          </p:cNvPicPr>
          <p:nvPr/>
        </p:nvPicPr>
        <p:blipFill>
          <a:blip r:embed="rId3" cstate="print"/>
          <a:srcRect l="22680" r="31961"/>
          <a:stretch>
            <a:fillRect/>
          </a:stretch>
        </p:blipFill>
        <p:spPr bwMode="auto">
          <a:xfrm>
            <a:off x="7020272" y="4005064"/>
            <a:ext cx="1015181" cy="165618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020272" y="558924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менее</a:t>
            </a:r>
          </a:p>
          <a:p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умный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Подумайте! По родам, числам и падежам прилагательные в форме сравнительной степени изменяются или нет?</a:t>
            </a:r>
            <a:endParaRPr lang="ru-RU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доме одном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папашки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мамашкой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Жили кудрявые дочки – близняшки.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Очень была дочка Люба кудрява,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 даже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кудрявей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ее была Клава.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Слово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кудрявей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ребята, возьмите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по родам поскорей измените.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доме идет конкурс тщеславий: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Папа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кудрявей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иль мама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кудрявей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171400"/>
            <a:ext cx="7498080" cy="158903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Подумайте!</a:t>
            </a:r>
            <a:endParaRPr lang="ru-RU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267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станем мы сидеть с лицом печальным, кислым:</a:t>
            </a:r>
          </a:p>
          <a:p>
            <a:pPr>
              <a:buNone/>
            </a:pP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вышло по родам – </a:t>
            </a:r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попробуем по числам!</a:t>
            </a:r>
          </a:p>
          <a:p>
            <a:pPr>
              <a:buNone/>
            </a:pPr>
            <a:endParaRPr lang="ru-RU" sz="24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 сестрам однажды приехали в гости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Братья кудрявые: Миша и Костя.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Смотрят девчонки на братьев своих: </a:t>
            </a:r>
          </a:p>
          <a:p>
            <a:pPr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Все же мальчишки  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кудрявее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их.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 по падежам изменяются?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4907632"/>
          </a:xfrm>
        </p:spPr>
        <p:txBody>
          <a:bodyPr/>
          <a:lstStyle/>
          <a:p>
            <a:pPr algn="ctr">
              <a:buNone/>
            </a:pP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Попробуем!</a:t>
            </a:r>
          </a:p>
          <a:p>
            <a:pPr>
              <a:buNone/>
            </a:pPr>
            <a:r>
              <a:rPr lang="ru-RU" dirty="0" smtClean="0"/>
              <a:t>Клаву (в. п.)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кудрявей</a:t>
            </a:r>
            <a:r>
              <a:rPr lang="ru-RU" dirty="0" smtClean="0"/>
              <a:t> (?)</a:t>
            </a:r>
          </a:p>
          <a:p>
            <a:pPr>
              <a:buNone/>
            </a:pPr>
            <a:r>
              <a:rPr lang="ru-RU" dirty="0" smtClean="0"/>
              <a:t>К Клаве (д. п.)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кудрявей </a:t>
            </a:r>
            <a:r>
              <a:rPr lang="ru-RU" dirty="0" smtClean="0"/>
              <a:t>(?)</a:t>
            </a:r>
          </a:p>
          <a:p>
            <a:pPr>
              <a:buNone/>
            </a:pPr>
            <a:r>
              <a:rPr lang="ru-RU" dirty="0" smtClean="0"/>
              <a:t>О Клаве (п. п. )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кудрявей</a:t>
            </a:r>
            <a:r>
              <a:rPr lang="ru-RU" dirty="0" smtClean="0"/>
              <a:t> (?)</a:t>
            </a:r>
          </a:p>
          <a:p>
            <a:pPr algn="ctr">
              <a:buNone/>
            </a:pPr>
            <a:r>
              <a:rPr lang="ru-RU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Сделайте вывод!</a:t>
            </a:r>
            <a:endParaRPr lang="ru-RU" sz="40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C:\Users\Администратор\Desktop\rebenok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21088"/>
            <a:ext cx="2251899" cy="189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Вывод:</a:t>
            </a:r>
            <a:endParaRPr lang="ru-RU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1600" y="1196752"/>
            <a:ext cx="8064896" cy="505164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прилагательные </a:t>
            </a:r>
          </a:p>
          <a:p>
            <a:pPr algn="ctr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в форме простой сравнительной степени </a:t>
            </a:r>
          </a:p>
          <a:p>
            <a:pPr algn="ctr">
              <a:buNone/>
            </a:pPr>
            <a:r>
              <a:rPr lang="ru-RU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 числам, родам и падежам </a:t>
            </a:r>
          </a:p>
          <a:p>
            <a:pPr algn="ctr">
              <a:buNone/>
            </a:pPr>
            <a:r>
              <a:rPr lang="ru-RU" sz="4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изменяются.</a:t>
            </a:r>
          </a:p>
          <a:p>
            <a:pPr algn="ctr">
              <a:buNone/>
            </a:pPr>
            <a:r>
              <a:rPr lang="ru-RU" sz="40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Теперь – роль в предложении.</a:t>
            </a:r>
          </a:p>
          <a:p>
            <a:pPr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Клава </a:t>
            </a:r>
            <a:r>
              <a:rPr lang="ru-RU" sz="4000" i="1" dirty="0" smtClean="0">
                <a:latin typeface="Times New Roman" pitchFamily="18" charset="0"/>
                <a:cs typeface="Times New Roman" pitchFamily="18" charset="0"/>
              </a:rPr>
              <a:t>кудрявей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Любы.</a:t>
            </a:r>
          </a:p>
          <a:p>
            <a:pPr algn="ctr">
              <a:buNone/>
            </a:pP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Сказуемое.</a:t>
            </a:r>
          </a:p>
        </p:txBody>
      </p:sp>
      <p:sp>
        <p:nvSpPr>
          <p:cNvPr id="4" name="Минус 3"/>
          <p:cNvSpPr/>
          <p:nvPr/>
        </p:nvSpPr>
        <p:spPr>
          <a:xfrm>
            <a:off x="2339752" y="4797152"/>
            <a:ext cx="1800200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Минус 4"/>
          <p:cNvSpPr/>
          <p:nvPr/>
        </p:nvSpPr>
        <p:spPr>
          <a:xfrm>
            <a:off x="3707904" y="4797152"/>
            <a:ext cx="237626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Минус 5"/>
          <p:cNvSpPr/>
          <p:nvPr/>
        </p:nvSpPr>
        <p:spPr>
          <a:xfrm>
            <a:off x="3707904" y="4941168"/>
            <a:ext cx="2376264" cy="28803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541</TotalTime>
  <Words>804</Words>
  <Application>Microsoft Office PowerPoint</Application>
  <PresentationFormat>Экран (4:3)</PresentationFormat>
  <Paragraphs>182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Ampir Deco</vt:lpstr>
      <vt:lpstr>Corbel</vt:lpstr>
      <vt:lpstr>Gill Sans MT</vt:lpstr>
      <vt:lpstr>Times New Roman</vt:lpstr>
      <vt:lpstr>Verdana</vt:lpstr>
      <vt:lpstr>Wingdings 2</vt:lpstr>
      <vt:lpstr>Солнцестояние</vt:lpstr>
      <vt:lpstr>Урок русского языка в 6 классе Степени сравнения имен прилагательных</vt:lpstr>
      <vt:lpstr>Степень сравнения обозначает признак, который в предмете проявляется в большей или меньшей степени.</vt:lpstr>
      <vt:lpstr>Степени сравнения</vt:lpstr>
      <vt:lpstr>Сравнительная степень</vt:lpstr>
      <vt:lpstr>Составная форма</vt:lpstr>
      <vt:lpstr>Подумайте! По родам, числам и падежам прилагательные в форме сравнительной степени изменяются или нет?</vt:lpstr>
      <vt:lpstr>Подумайте!</vt:lpstr>
      <vt:lpstr>А по падежам изменяются?</vt:lpstr>
      <vt:lpstr>Вывод:</vt:lpstr>
      <vt:lpstr>А в форме  составной сравнительной степени изменяются?</vt:lpstr>
      <vt:lpstr>Вывод:</vt:lpstr>
      <vt:lpstr>Превосходная степень</vt:lpstr>
      <vt:lpstr>Составная форма</vt:lpstr>
      <vt:lpstr>Изменяются ли прилагательные в форме превосходной степени?</vt:lpstr>
      <vt:lpstr>Вывод:</vt:lpstr>
      <vt:lpstr>Образуйте простую и составную сравнительную степень.</vt:lpstr>
      <vt:lpstr>Образуйте составную сравнительную и превосходную степень</vt:lpstr>
      <vt:lpstr> Правильно ли распределены слова в две колонки? Напишите правильно.</vt:lpstr>
      <vt:lpstr>Найдите ошибки  и исправьте их.</vt:lpstr>
      <vt:lpstr>Найдите имена  прилагательные в  форме превосходной степени и  подчеркните их как члены предложения.</vt:lpstr>
      <vt:lpstr>Найдите имена прилагательные в форме сравнительной степени и подчеркните их как члены предложения</vt:lpstr>
      <vt:lpstr>Произносите правильно!</vt:lpstr>
      <vt:lpstr>Творческое задание</vt:lpstr>
      <vt:lpstr>Домашнее задание выберите сами: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Степени сравнения имен прилагательных</dc:title>
  <dc:creator>LEX-PEX.NET</dc:creator>
  <cp:lastModifiedBy>Admin</cp:lastModifiedBy>
  <cp:revision>90</cp:revision>
  <dcterms:created xsi:type="dcterms:W3CDTF">2014-01-13T18:32:24Z</dcterms:created>
  <dcterms:modified xsi:type="dcterms:W3CDTF">2022-02-02T17:57:55Z</dcterms:modified>
</cp:coreProperties>
</file>