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45" r:id="rId2"/>
    <p:sldId id="351" r:id="rId3"/>
    <p:sldId id="257" r:id="rId4"/>
    <p:sldId id="334" r:id="rId5"/>
    <p:sldId id="337" r:id="rId6"/>
    <p:sldId id="338" r:id="rId7"/>
    <p:sldId id="344" r:id="rId8"/>
    <p:sldId id="339" r:id="rId9"/>
    <p:sldId id="348" r:id="rId10"/>
    <p:sldId id="347" r:id="rId11"/>
    <p:sldId id="352" r:id="rId12"/>
    <p:sldId id="340" r:id="rId13"/>
    <p:sldId id="341" r:id="rId14"/>
    <p:sldId id="349" r:id="rId15"/>
    <p:sldId id="353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84991" autoAdjust="0"/>
  </p:normalViewPr>
  <p:slideViewPr>
    <p:cSldViewPr snapToGrid="0">
      <p:cViewPr varScale="1">
        <p:scale>
          <a:sx n="103" d="100"/>
          <a:sy n="103" d="100"/>
        </p:scale>
        <p:origin x="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FB2F2-BE5F-48C0-B62E-A4090EC98E16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523B2-51EC-40B9-9CFD-F186766FCD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519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523B2-51EC-40B9-9CFD-F186766FCDB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97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3D9CC-85E1-4037-8148-65CD0A663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DFE61F-0459-4977-BF1C-BE981304E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BB5BEE-A8C3-475E-8620-EE7EB5EC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C735-5F78-46F3-A8FA-C9F66C07437F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24129C-82BB-460E-A1BE-22437038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13AD07-1756-49D7-94CE-19AB2252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8E3C-614F-4564-B12A-DEE770193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6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785B4-B5C5-4430-825D-317F9FA6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B80F90-53B6-4C3A-8D17-6FFE4134B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ADDD82-61F1-4B40-A35A-127B5A45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C735-5F78-46F3-A8FA-C9F66C07437F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BE3016-5695-4768-83A3-F10D85494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37B18B-7605-46E8-807E-43FA11F3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8E3C-614F-4564-B12A-DEE770193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91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3D4E69-5F4B-46EC-9A0F-CBBAD8B33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92124E-78EF-4CB6-887D-6F821E31F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487ED5-6475-477A-95E7-BDA757BD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C735-5F78-46F3-A8FA-C9F66C07437F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DB89EB-1F00-4B01-81DB-EF674CB59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5DCAAA-4A76-4B59-B4B5-D5C38E7B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8E3C-614F-4564-B12A-DEE770193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5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050BFE-A90E-4483-AF61-7D6569F4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A3DDAC-42B6-4747-B0C2-70E0FC6C2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A6C094-9266-4AF8-A0B8-A631CCDF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C735-5F78-46F3-A8FA-C9F66C07437F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9C6F91-239B-485B-B95D-CF01E51A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FE299A-977B-443F-88FC-38A36FC2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8E3C-614F-4564-B12A-DEE770193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52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912D7-BB15-4606-86DE-DFC7E8DD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424BE6-CCD4-4674-BA2C-FA68FD073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F69B2E-239C-4D87-A7C3-8CEA876BD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C735-5F78-46F3-A8FA-C9F66C07437F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B5E949-859F-4B98-B64C-5A6B1A0B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E61B1E-927D-4AFC-B9EC-60AA06F8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8E3C-614F-4564-B12A-DEE770193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07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92D48-5B95-476D-9145-E30F115A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EBFF84-B882-4ACB-8F1A-C949AEE33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1EAF86-F13C-4B0A-B19E-1F65A2FA2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6801D9-B5B7-4351-96C6-6541387B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C735-5F78-46F3-A8FA-C9F66C07437F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D2C1C8-4E38-4FA1-B95D-57922F84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F237E6-5B36-43EB-BA02-28FB466A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8E3C-614F-4564-B12A-DEE770193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55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7A3458-767F-4854-8E64-E96128FB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1F3E63-684A-42BD-BB2C-40E43795B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D35352-5B01-4D93-91C0-9722A2389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97C52BB-7704-4ADB-AD60-78D4EFCB7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929F9A-3E05-425E-B4DE-B8FBFAAE7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661EB42-3411-45B3-9598-E5DB8B79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C735-5F78-46F3-A8FA-C9F66C07437F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106B791-BD1D-4E62-B1F0-43E1A9CF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D556C23-EEA9-49B0-AE41-1043CB48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8E3C-614F-4564-B12A-DEE770193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69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51C3B0-8497-4001-B50D-74AD982E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98FADD0-D253-43D7-966C-33CC31D49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C735-5F78-46F3-A8FA-C9F66C07437F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BC1377C-E455-47BD-804E-8C0E5DE6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DB3E0AE-F045-453C-BA16-428A5CB6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8E3C-614F-4564-B12A-DEE770193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56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2DF5B91-20B1-4EF1-86E3-05D48230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C735-5F78-46F3-A8FA-C9F66C07437F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F488BA2-31CB-402C-A7D4-BD8B5FDC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11FAE0-F360-4866-9B6F-25D9F989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8E3C-614F-4564-B12A-DEE770193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09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46A370-FF60-4971-8431-98D64A21E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4BA671-EE72-4196-9411-AB788E029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C53D9E9-4539-45A6-9935-32D4A8370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C90F2D-A80F-43D1-B959-28504FCEB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C735-5F78-46F3-A8FA-C9F66C07437F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8D0A2F-C2F9-4977-A9B3-9BB41F1AD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B3D24F-196F-47BE-BB34-934574BB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8E3C-614F-4564-B12A-DEE770193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26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F95CD-88DF-4951-8238-61804D6F7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7D557A4-2AAA-45F1-BC45-16F09C193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744F36-4E3C-4128-98BD-FF7E70466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9DECBD-08AC-4C1F-9FCF-7E250644B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C735-5F78-46F3-A8FA-C9F66C07437F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88CDF9-8EDE-4596-9F44-DC41CCCB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118B66-3863-4284-B91A-787980C2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8E3C-614F-4564-B12A-DEE770193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35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BD1E11-AE5E-40BA-B247-F9F7D22F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F91BB3-6EA2-44B2-9895-48289F982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8A439C-6DC2-4F5B-8DCD-E1422EF01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BC735-5F78-46F3-A8FA-C9F66C07437F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0AD05F-3BDC-474B-9627-EEC5E9280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AA9212-398F-42C7-B49F-E2CFF5153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18E3C-614F-4564-B12A-DEE770193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51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eg"/><Relationship Id="rId1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F90E7D81-A1B8-4099-B20C-9A404C941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41" y="317668"/>
            <a:ext cx="1657459" cy="455319"/>
          </a:xfrm>
          <a:prstGeom prst="rect">
            <a:avLst/>
          </a:prstGeom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A1ED7C1-7685-4A82-8F65-5581F4A39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3" t="2833" r="41792" b="9166"/>
          <a:stretch/>
        </p:blipFill>
        <p:spPr bwMode="auto">
          <a:xfrm rot="5400000">
            <a:off x="4239080" y="-455216"/>
            <a:ext cx="3493425" cy="10438901"/>
          </a:xfrm>
          <a:prstGeom prst="rect">
            <a:avLst/>
          </a:prstGeom>
          <a:noFill/>
          <a:effectLst>
            <a:glow rad="558800">
              <a:schemeClr val="accent1">
                <a:alpha val="40000"/>
              </a:schemeClr>
            </a:glow>
            <a:outerShdw blurRad="50800" dist="12700" dir="540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12">
            <a:extLst>
              <a:ext uri="{FF2B5EF4-FFF2-40B4-BE49-F238E27FC236}">
                <a16:creationId xmlns:a16="http://schemas.microsoft.com/office/drawing/2014/main" id="{8D6D5BCD-C9B8-4496-A17A-50968435F8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FE06D-5E32-4174-8068-225C60E01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399" y="1946844"/>
            <a:ext cx="9582789" cy="777600"/>
          </a:xfrm>
          <a:solidFill>
            <a:srgbClr val="00B050">
              <a:alpha val="58000"/>
            </a:srgbClr>
          </a:solidFill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And Visualization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F587D12-7B20-4EDB-AAF0-D2C15DE969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" r="31281"/>
          <a:stretch/>
        </p:blipFill>
        <p:spPr bwMode="auto">
          <a:xfrm>
            <a:off x="9485597" y="317667"/>
            <a:ext cx="1657459" cy="61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4292FCC-15D6-4F06-BD12-56D0B9DF7289}"/>
              </a:ext>
            </a:extLst>
          </p:cNvPr>
          <p:cNvSpPr/>
          <p:nvPr/>
        </p:nvSpPr>
        <p:spPr>
          <a:xfrm>
            <a:off x="8931207" y="1946844"/>
            <a:ext cx="1108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Level 4 </a:t>
            </a:r>
            <a:endParaRPr lang="ru-RU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95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1639F7F-DE7A-4091-9ECC-601D9EC30196}"/>
              </a:ext>
            </a:extLst>
          </p:cNvPr>
          <p:cNvSpPr txBox="1"/>
          <p:nvPr/>
        </p:nvSpPr>
        <p:spPr>
          <a:xfrm>
            <a:off x="353064" y="605102"/>
            <a:ext cx="113955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Katta </a:t>
            </a:r>
            <a:r>
              <a:rPr lang="en-US" sz="2800" b="1" dirty="0" err="1">
                <a:solidFill>
                  <a:srgbClr val="00B050"/>
                </a:solidFill>
              </a:rPr>
              <a:t>ma'lumotlar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va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vizualizatsiya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bo'yicha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mutaxassislarni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yollaydigan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yirik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kompaniya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va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korparatsiyalar</a:t>
            </a:r>
            <a:r>
              <a:rPr lang="en-US" sz="2800" b="1" dirty="0">
                <a:solidFill>
                  <a:srgbClr val="00B050"/>
                </a:solidFill>
              </a:rPr>
              <a:t>: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67AB2BC-9E03-41DF-A61E-6AFF9688F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3" y="3367777"/>
            <a:ext cx="1471517" cy="4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79211AA-33D5-4DB5-B27F-9F8679084216}"/>
              </a:ext>
            </a:extLst>
          </p:cNvPr>
          <p:cNvSpPr txBox="1"/>
          <p:nvPr/>
        </p:nvSpPr>
        <p:spPr>
          <a:xfrm>
            <a:off x="688030" y="1520311"/>
            <a:ext cx="1608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Tech Giants</a:t>
            </a:r>
            <a:r>
              <a:rPr lang="en-US" sz="2000" dirty="0">
                <a:solidFill>
                  <a:srgbClr val="0070C0"/>
                </a:solidFill>
              </a:rPr>
              <a:t>: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9AF41DF-32F4-4543-B2A8-09EC88932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86" y="2369774"/>
            <a:ext cx="1709976" cy="57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87E2A7E-4C5E-4E1E-8D40-F2293BDE7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" t="28275" r="245" b="29304"/>
          <a:stretch/>
        </p:blipFill>
        <p:spPr bwMode="auto">
          <a:xfrm>
            <a:off x="472386" y="4044363"/>
            <a:ext cx="1568405" cy="37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47B0C7F-6E51-4D2A-9ED9-D870F31906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2979" r="2237" b="23488"/>
          <a:stretch/>
        </p:blipFill>
        <p:spPr bwMode="auto">
          <a:xfrm>
            <a:off x="353064" y="4835250"/>
            <a:ext cx="1807047" cy="98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60A05B4-BD15-4B17-B782-AD809AAD679E}"/>
              </a:ext>
            </a:extLst>
          </p:cNvPr>
          <p:cNvSpPr txBox="1"/>
          <p:nvPr/>
        </p:nvSpPr>
        <p:spPr>
          <a:xfrm>
            <a:off x="2814638" y="1536558"/>
            <a:ext cx="25092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Financial Institutions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C3FFAD8A-1D9C-4850-A33F-049279DE7E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7" t="38571" r="4051" b="38214"/>
          <a:stretch/>
        </p:blipFill>
        <p:spPr bwMode="auto">
          <a:xfrm>
            <a:off x="2700116" y="2273208"/>
            <a:ext cx="2987019" cy="51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C4B798F6-D386-4955-BC7D-9194F9DE97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3621" y="3174350"/>
            <a:ext cx="1253733" cy="415879"/>
          </a:xfrm>
          <a:prstGeom prst="rect">
            <a:avLst/>
          </a:prstGeom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3B9FFE9A-CAFA-4467-8582-0FD6329C58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35" t="23342" r="32540" b="23405"/>
          <a:stretch/>
        </p:blipFill>
        <p:spPr bwMode="auto">
          <a:xfrm>
            <a:off x="3175277" y="3916033"/>
            <a:ext cx="1247826" cy="63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301D66C3-C1FE-498C-A9D2-63F2B577A2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84" b="29412"/>
          <a:stretch/>
        </p:blipFill>
        <p:spPr bwMode="auto">
          <a:xfrm>
            <a:off x="6081271" y="2369774"/>
            <a:ext cx="2002291" cy="50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0E79BC5-ECFD-48E9-8316-ADD0BD5E3786}"/>
              </a:ext>
            </a:extLst>
          </p:cNvPr>
          <p:cNvSpPr txBox="1"/>
          <p:nvPr/>
        </p:nvSpPr>
        <p:spPr>
          <a:xfrm>
            <a:off x="5842318" y="1536558"/>
            <a:ext cx="23301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Healthcare Leaders</a:t>
            </a:r>
            <a:r>
              <a:rPr lang="en-US" sz="2000" dirty="0">
                <a:solidFill>
                  <a:srgbClr val="0070C0"/>
                </a:solidFill>
              </a:rPr>
              <a:t>:</a:t>
            </a:r>
            <a:endParaRPr 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46E878-03AA-476F-856F-D947FBDA61D8}"/>
              </a:ext>
            </a:extLst>
          </p:cNvPr>
          <p:cNvSpPr txBox="1"/>
          <p:nvPr/>
        </p:nvSpPr>
        <p:spPr>
          <a:xfrm>
            <a:off x="6081271" y="3059123"/>
            <a:ext cx="2092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UnitedHealth Group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535C0097-FC4A-4AD5-B2D8-156EAB6C7F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1271" y="3888406"/>
            <a:ext cx="1782177" cy="74566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E742C19-37DE-483B-993D-E7B01C37727D}"/>
              </a:ext>
            </a:extLst>
          </p:cNvPr>
          <p:cNvSpPr txBox="1"/>
          <p:nvPr/>
        </p:nvSpPr>
        <p:spPr>
          <a:xfrm>
            <a:off x="8858936" y="1520311"/>
            <a:ext cx="2536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Retail &amp; E-commerce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627F3D6C-3872-4F68-B1C9-F755A6A547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08" r="1683" b="23786"/>
          <a:stretch/>
        </p:blipFill>
        <p:spPr bwMode="auto">
          <a:xfrm>
            <a:off x="8858936" y="2273208"/>
            <a:ext cx="2809416" cy="83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31ADEC50-8DD8-4F3E-8198-35C3F0C8E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652" y="3601741"/>
            <a:ext cx="2256691" cy="98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173FAFB2-E841-4AC7-B568-2C56124328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60" b="14411"/>
          <a:stretch/>
        </p:blipFill>
        <p:spPr bwMode="auto">
          <a:xfrm>
            <a:off x="2642482" y="4874052"/>
            <a:ext cx="2336950" cy="108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1D3340DA-6303-4E3C-9651-D36A1904D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893" y="5313212"/>
            <a:ext cx="2831775" cy="50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F7ACA35E-9DCA-4BF7-A06B-1C02C7F2F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145" y="5154823"/>
            <a:ext cx="2065703" cy="82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Заголовок 1">
            <a:extLst>
              <a:ext uri="{FF2B5EF4-FFF2-40B4-BE49-F238E27FC236}">
                <a16:creationId xmlns:a16="http://schemas.microsoft.com/office/drawing/2014/main" id="{DDB86F5B-5C1A-44B9-A30E-2EF9E5265E4B}"/>
              </a:ext>
            </a:extLst>
          </p:cNvPr>
          <p:cNvSpPr txBox="1">
            <a:spLocks/>
          </p:cNvSpPr>
          <p:nvPr/>
        </p:nvSpPr>
        <p:spPr>
          <a:xfrm>
            <a:off x="0" y="6423660"/>
            <a:ext cx="12192000" cy="444274"/>
          </a:xfrm>
          <a:prstGeom prst="rect">
            <a:avLst/>
          </a:prstGeom>
          <a:solidFill>
            <a:srgbClr val="00B050">
              <a:alpha val="58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And Visualization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8527744A-0FBA-4111-A6F1-304B14D9E48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103556" y="179110"/>
            <a:ext cx="1787646" cy="49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5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CAA1EE7-9285-40BA-B7FC-4D10049F1A4D}"/>
              </a:ext>
            </a:extLst>
          </p:cNvPr>
          <p:cNvSpPr/>
          <p:nvPr/>
        </p:nvSpPr>
        <p:spPr>
          <a:xfrm>
            <a:off x="1770925" y="530088"/>
            <a:ext cx="66930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B050"/>
                </a:solidFill>
              </a:rPr>
              <a:t>O'zbekistonda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faoliyat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yuritadigan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yirik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tashkilotlar</a:t>
            </a:r>
            <a:endParaRPr lang="en-US" sz="2400" b="1" dirty="0">
              <a:solidFill>
                <a:srgbClr val="00B050"/>
              </a:solidFill>
            </a:endParaRP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Katta </a:t>
            </a:r>
            <a:r>
              <a:rPr lang="en-US" sz="2400" b="1" dirty="0" err="1">
                <a:solidFill>
                  <a:srgbClr val="00B050"/>
                </a:solidFill>
              </a:rPr>
              <a:t>ma'lumotlar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va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vizualizatsiya</a:t>
            </a:r>
            <a:r>
              <a:rPr lang="en-US" sz="2400" b="1" dirty="0">
                <a:solidFill>
                  <a:srgbClr val="00B050"/>
                </a:solidFill>
              </a:rPr>
              <a:t>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4D5304BE-D515-41EE-BE26-9B4DA0378292}"/>
              </a:ext>
            </a:extLst>
          </p:cNvPr>
          <p:cNvSpPr txBox="1">
            <a:spLocks/>
          </p:cNvSpPr>
          <p:nvPr/>
        </p:nvSpPr>
        <p:spPr>
          <a:xfrm>
            <a:off x="0" y="6423660"/>
            <a:ext cx="12192000" cy="444274"/>
          </a:xfrm>
          <a:prstGeom prst="rect">
            <a:avLst/>
          </a:prstGeom>
          <a:solidFill>
            <a:srgbClr val="00B050">
              <a:alpha val="58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And Visualization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663880" y="1361085"/>
            <a:ext cx="47571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2. Telecommunication Companies: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Uztelecom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Beeline Uzbekistan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Ucell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UMS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90309" y="4430258"/>
            <a:ext cx="50813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3. IT Organizations: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Uzcard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HUMO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E-Government Development Center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489506" y="3699838"/>
            <a:ext cx="67904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4. Energy and Industrial Companies: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Uzbekneftegaz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Uzbekenergo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Navoi</a:t>
            </a:r>
            <a:r>
              <a:rPr lang="en-US" sz="2400" dirty="0"/>
              <a:t> Mining and Metallurgical </a:t>
            </a:r>
            <a:r>
              <a:rPr lang="en-US" sz="2400" dirty="0" err="1"/>
              <a:t>Combinat</a:t>
            </a:r>
            <a:r>
              <a:rPr lang="en-US" sz="2400" dirty="0"/>
              <a:t> (NMMC)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590309" y="1361085"/>
            <a:ext cx="46761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1. Banks and Financial Institutions: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Central Bank of Uzbekistan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Xalq</a:t>
            </a:r>
            <a:r>
              <a:rPr lang="en-US" sz="2400" dirty="0"/>
              <a:t> Bank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Kapitalbank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Asaka</a:t>
            </a:r>
            <a:r>
              <a:rPr lang="en-US" sz="2400" dirty="0"/>
              <a:t> Bank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Hamkorbank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Ipoteka</a:t>
            </a:r>
            <a:r>
              <a:rPr lang="en-US" sz="2400" dirty="0"/>
              <a:t> Bank</a:t>
            </a:r>
          </a:p>
        </p:txBody>
      </p:sp>
      <p:pic>
        <p:nvPicPr>
          <p:cNvPr id="11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30CB9A12-57BC-4661-BEB4-AE1EBFD51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556" y="179110"/>
            <a:ext cx="1787646" cy="49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6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8438EAF-E52C-49DB-84EB-E0A269292B6F}"/>
              </a:ext>
            </a:extLst>
          </p:cNvPr>
          <p:cNvSpPr/>
          <p:nvPr/>
        </p:nvSpPr>
        <p:spPr>
          <a:xfrm>
            <a:off x="783622" y="1373031"/>
            <a:ext cx="111531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Data Analytics:</a:t>
            </a:r>
            <a:endParaRPr lang="en-US" sz="2400" dirty="0"/>
          </a:p>
          <a:p>
            <a:pPr lvl="1"/>
            <a:r>
              <a:rPr lang="en-US" sz="2400" b="1" dirty="0"/>
              <a:t>Analytical Skills:</a:t>
            </a:r>
            <a:r>
              <a:rPr lang="en-US" sz="2400" dirty="0"/>
              <a:t> Ability to analyze and interpret data, understand statistical methods, and apply them appropriately.</a:t>
            </a:r>
          </a:p>
          <a:p>
            <a:pPr lvl="1"/>
            <a:r>
              <a:rPr lang="en-US" sz="2400" b="1" dirty="0"/>
              <a:t>Technical Skills:</a:t>
            </a:r>
            <a:r>
              <a:rPr lang="en-US" sz="2400" dirty="0"/>
              <a:t> Proficiency in databases, programming languages and machine learning techniques.</a:t>
            </a:r>
          </a:p>
          <a:p>
            <a:pPr lvl="1"/>
            <a:r>
              <a:rPr lang="en-US" sz="2400" b="1" dirty="0"/>
              <a:t>Problem-Solving:</a:t>
            </a:r>
            <a:r>
              <a:rPr lang="en-US" sz="2400" dirty="0"/>
              <a:t> Identifying business problems and using data to provide actionable solutions.</a:t>
            </a:r>
          </a:p>
          <a:p>
            <a:r>
              <a:rPr lang="en-US" sz="2400" b="1" dirty="0"/>
              <a:t>Data Visualization:</a:t>
            </a:r>
            <a:endParaRPr lang="en-US" sz="2400" dirty="0"/>
          </a:p>
          <a:p>
            <a:pPr lvl="1"/>
            <a:r>
              <a:rPr lang="en-US" sz="2400" b="1" dirty="0"/>
              <a:t>Design Skills:</a:t>
            </a:r>
            <a:r>
              <a:rPr lang="en-US" sz="2400" dirty="0"/>
              <a:t> Understanding principles of design, color theory, and visual hierarchy.</a:t>
            </a:r>
          </a:p>
          <a:p>
            <a:pPr lvl="1"/>
            <a:r>
              <a:rPr lang="en-US" sz="2400" b="1" dirty="0"/>
              <a:t>Technical Skills:</a:t>
            </a:r>
            <a:r>
              <a:rPr lang="en-US" sz="2400" dirty="0"/>
              <a:t> Familiarity with visualization tools and libraries.</a:t>
            </a:r>
          </a:p>
          <a:p>
            <a:pPr lvl="1"/>
            <a:r>
              <a:rPr lang="en-US" sz="2400" b="1" dirty="0"/>
              <a:t>Communication:</a:t>
            </a:r>
            <a:r>
              <a:rPr lang="en-US" sz="2400" dirty="0"/>
              <a:t> Ability to convey complex data in a simple, visual format that is easy for non-experts to understand.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E7F05C3-6657-455E-A013-B4D2B6B37BAF}"/>
              </a:ext>
            </a:extLst>
          </p:cNvPr>
          <p:cNvSpPr/>
          <p:nvPr/>
        </p:nvSpPr>
        <p:spPr>
          <a:xfrm>
            <a:off x="1345515" y="838644"/>
            <a:ext cx="2365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Skills Required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E205E8D-1B5C-459F-94F6-E0EEAC3A00A7}"/>
              </a:ext>
            </a:extLst>
          </p:cNvPr>
          <p:cNvSpPr txBox="1">
            <a:spLocks/>
          </p:cNvSpPr>
          <p:nvPr/>
        </p:nvSpPr>
        <p:spPr>
          <a:xfrm>
            <a:off x="0" y="6413726"/>
            <a:ext cx="12192000" cy="444274"/>
          </a:xfrm>
          <a:prstGeom prst="rect">
            <a:avLst/>
          </a:prstGeom>
          <a:solidFill>
            <a:srgbClr val="00B050">
              <a:alpha val="58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And Visualization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0B8DDDAC-4012-4D70-88E1-F44CBBF9E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556" y="179110"/>
            <a:ext cx="1787646" cy="49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8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7EFDC0C-C428-47F5-9077-9714974EEF5F}"/>
              </a:ext>
            </a:extLst>
          </p:cNvPr>
          <p:cNvSpPr/>
          <p:nvPr/>
        </p:nvSpPr>
        <p:spPr>
          <a:xfrm>
            <a:off x="701808" y="1254476"/>
            <a:ext cx="107088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/>
              <a:t>Ma'lumotlar</a:t>
            </a:r>
            <a:r>
              <a:rPr lang="en-US" sz="2400" b="1" dirty="0"/>
              <a:t> </a:t>
            </a:r>
            <a:r>
              <a:rPr lang="en-US" sz="2400" b="1" dirty="0" err="1"/>
              <a:t>tahlili</a:t>
            </a:r>
            <a:r>
              <a:rPr lang="en-US" sz="2400" b="1" dirty="0"/>
              <a:t>: </a:t>
            </a:r>
            <a:r>
              <a:rPr lang="en-US" sz="2400" dirty="0" err="1"/>
              <a:t>hisobotlar</a:t>
            </a:r>
            <a:r>
              <a:rPr lang="en-US" sz="2400" dirty="0"/>
              <a:t>, </a:t>
            </a:r>
            <a:r>
              <a:rPr lang="en-US" sz="2400" dirty="0" err="1"/>
              <a:t>statistik</a:t>
            </a:r>
            <a:r>
              <a:rPr lang="en-US" sz="2400" dirty="0"/>
              <a:t> </a:t>
            </a:r>
            <a:r>
              <a:rPr lang="en-US" sz="2400" dirty="0" err="1"/>
              <a:t>modellar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bashoratlarni</a:t>
            </a:r>
            <a:r>
              <a:rPr lang="en-US" sz="2400" dirty="0"/>
              <a:t> </a:t>
            </a:r>
            <a:r>
              <a:rPr lang="en-US" sz="2400" dirty="0" err="1"/>
              <a:t>ishlab</a:t>
            </a:r>
            <a:r>
              <a:rPr lang="en-US" sz="2400" dirty="0"/>
              <a:t> </a:t>
            </a:r>
            <a:r>
              <a:rPr lang="en-US" sz="2400" dirty="0" err="1"/>
              <a:t>chiqaradi</a:t>
            </a:r>
            <a:r>
              <a:rPr lang="en-US" sz="2400" dirty="0"/>
              <a:t>. </a:t>
            </a:r>
            <a:r>
              <a:rPr lang="en-US" sz="2400" dirty="0" err="1"/>
              <a:t>Tahlil</a:t>
            </a:r>
            <a:r>
              <a:rPr lang="en-US" sz="2400" dirty="0"/>
              <a:t> </a:t>
            </a:r>
            <a:r>
              <a:rPr lang="en-US" sz="2400" dirty="0" err="1"/>
              <a:t>natijalari</a:t>
            </a:r>
            <a:r>
              <a:rPr lang="en-US" sz="2400" dirty="0"/>
              <a:t> </a:t>
            </a:r>
            <a:r>
              <a:rPr lang="en-US" sz="2400" dirty="0" err="1"/>
              <a:t>ko'pincha</a:t>
            </a:r>
            <a:r>
              <a:rPr lang="en-US" sz="2400" dirty="0"/>
              <a:t> </a:t>
            </a:r>
            <a:r>
              <a:rPr lang="en-US" sz="2400" dirty="0" err="1"/>
              <a:t>qarorlar</a:t>
            </a:r>
            <a:r>
              <a:rPr lang="en-US" sz="2400" dirty="0"/>
              <a:t>, </a:t>
            </a:r>
            <a:r>
              <a:rPr lang="en-US" sz="2400" dirty="0" err="1"/>
              <a:t>strategiyalar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operatsiyalar</a:t>
            </a:r>
            <a:r>
              <a:rPr lang="en-US" sz="2400" dirty="0"/>
              <a:t> </a:t>
            </a:r>
            <a:r>
              <a:rPr lang="en-US" sz="2400" dirty="0" err="1"/>
              <a:t>haqida</a:t>
            </a:r>
            <a:r>
              <a:rPr lang="en-US" sz="2400" dirty="0"/>
              <a:t> </a:t>
            </a:r>
            <a:r>
              <a:rPr lang="en-US" sz="2400" dirty="0" err="1"/>
              <a:t>ma'lumot</a:t>
            </a:r>
            <a:r>
              <a:rPr lang="en-US" sz="2400" dirty="0"/>
              <a:t> </a:t>
            </a:r>
            <a:r>
              <a:rPr lang="en-US" sz="2400" dirty="0" err="1"/>
              <a:t>berish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 </a:t>
            </a:r>
            <a:r>
              <a:rPr lang="en-US" sz="2400" dirty="0" err="1"/>
              <a:t>ishlatiladi</a:t>
            </a:r>
            <a:r>
              <a:rPr lang="en-US" sz="2400" dirty="0"/>
              <a:t>.</a:t>
            </a:r>
          </a:p>
          <a:p>
            <a:pPr algn="just"/>
            <a:r>
              <a:rPr lang="en-US" sz="2400" b="1" dirty="0" err="1"/>
              <a:t>Ma'lumotlarni</a:t>
            </a:r>
            <a:r>
              <a:rPr lang="en-US" sz="2400" b="1" dirty="0"/>
              <a:t> </a:t>
            </a:r>
            <a:r>
              <a:rPr lang="en-US" sz="2400" b="1" dirty="0" err="1"/>
              <a:t>vizualizatsiya</a:t>
            </a:r>
            <a:r>
              <a:rPr lang="en-US" sz="2400" b="1" dirty="0"/>
              <a:t> </a:t>
            </a:r>
            <a:r>
              <a:rPr lang="en-US" sz="2400" b="1" dirty="0" err="1"/>
              <a:t>qilish</a:t>
            </a:r>
            <a:r>
              <a:rPr lang="en-US" sz="2400" b="1" dirty="0"/>
              <a:t>: </a:t>
            </a:r>
            <a:r>
              <a:rPr lang="en-US" sz="2400" dirty="0" err="1"/>
              <a:t>diagrammalar</a:t>
            </a:r>
            <a:r>
              <a:rPr lang="en-US" sz="2400" dirty="0"/>
              <a:t>, </a:t>
            </a:r>
            <a:r>
              <a:rPr lang="en-US" sz="2400" dirty="0" err="1"/>
              <a:t>grafiklar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asboblar</a:t>
            </a:r>
            <a:r>
              <a:rPr lang="en-US" sz="2400" dirty="0"/>
              <a:t> </a:t>
            </a:r>
            <a:r>
              <a:rPr lang="en-US" sz="2400" dirty="0" err="1"/>
              <a:t>paneli</a:t>
            </a:r>
            <a:r>
              <a:rPr lang="en-US" sz="2400" dirty="0"/>
              <a:t> </a:t>
            </a:r>
            <a:r>
              <a:rPr lang="en-US" sz="2400" dirty="0" err="1"/>
              <a:t>kabi</a:t>
            </a:r>
            <a:r>
              <a:rPr lang="en-US" sz="2400" dirty="0"/>
              <a:t> </a:t>
            </a:r>
            <a:r>
              <a:rPr lang="en-US" sz="2400" dirty="0" err="1"/>
              <a:t>vizual</a:t>
            </a:r>
            <a:r>
              <a:rPr lang="en-US" sz="2400" dirty="0"/>
              <a:t> </a:t>
            </a:r>
            <a:r>
              <a:rPr lang="en-US" sz="2400" dirty="0" err="1"/>
              <a:t>tasvirlarni</a:t>
            </a:r>
            <a:r>
              <a:rPr lang="en-US" sz="2400" dirty="0"/>
              <a:t> </a:t>
            </a:r>
            <a:r>
              <a:rPr lang="en-US" sz="2400" dirty="0" err="1"/>
              <a:t>ishlab</a:t>
            </a:r>
            <a:r>
              <a:rPr lang="en-US" sz="2400" dirty="0"/>
              <a:t> </a:t>
            </a:r>
            <a:r>
              <a:rPr lang="en-US" sz="2400" dirty="0" err="1"/>
              <a:t>chiqaradi</a:t>
            </a:r>
            <a:r>
              <a:rPr lang="en-US" sz="2400" dirty="0"/>
              <a:t>. </a:t>
            </a:r>
            <a:r>
              <a:rPr lang="en-US" sz="2400" dirty="0" err="1"/>
              <a:t>Vizualizatsiya</a:t>
            </a:r>
            <a:r>
              <a:rPr lang="en-US" sz="2400" dirty="0"/>
              <a:t> </a:t>
            </a:r>
            <a:r>
              <a:rPr lang="en-US" sz="2400" dirty="0" err="1"/>
              <a:t>natijasi</a:t>
            </a:r>
            <a:r>
              <a:rPr lang="en-US" sz="2400" dirty="0"/>
              <a:t> </a:t>
            </a:r>
            <a:r>
              <a:rPr lang="en-US" sz="2400" dirty="0" err="1"/>
              <a:t>xulosalarni</a:t>
            </a:r>
            <a:r>
              <a:rPr lang="en-US" sz="2400" dirty="0"/>
              <a:t> </a:t>
            </a:r>
            <a:r>
              <a:rPr lang="en-US" sz="2400" dirty="0" err="1"/>
              <a:t>kengroq</a:t>
            </a:r>
            <a:r>
              <a:rPr lang="en-US" sz="2400" dirty="0"/>
              <a:t> </a:t>
            </a:r>
            <a:r>
              <a:rPr lang="en-US" sz="2400" dirty="0" err="1"/>
              <a:t>auditoriyaga</a:t>
            </a:r>
            <a:r>
              <a:rPr lang="en-US" sz="2400" dirty="0"/>
              <a:t> </a:t>
            </a:r>
            <a:r>
              <a:rPr lang="en-US" sz="2400" dirty="0" err="1"/>
              <a:t>etkazish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, </a:t>
            </a:r>
            <a:r>
              <a:rPr lang="en-US" sz="2400" dirty="0" err="1"/>
              <a:t>ko'pincha</a:t>
            </a:r>
            <a:r>
              <a:rPr lang="en-US" sz="2400" dirty="0"/>
              <a:t> </a:t>
            </a:r>
            <a:r>
              <a:rPr lang="en-US" sz="2400" dirty="0" err="1"/>
              <a:t>qaror</a:t>
            </a:r>
            <a:r>
              <a:rPr lang="en-US" sz="2400" dirty="0"/>
              <a:t> </a:t>
            </a:r>
            <a:r>
              <a:rPr lang="en-US" sz="2400" dirty="0" err="1"/>
              <a:t>qabul</a:t>
            </a:r>
            <a:r>
              <a:rPr lang="en-US" sz="2400" dirty="0"/>
              <a:t> </a:t>
            </a:r>
            <a:r>
              <a:rPr lang="en-US" sz="2400" dirty="0" err="1"/>
              <a:t>qilish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 </a:t>
            </a:r>
            <a:r>
              <a:rPr lang="en-US" sz="2400" dirty="0" err="1"/>
              <a:t>ishlatiladi</a:t>
            </a:r>
            <a:r>
              <a:rPr lang="en-US" sz="2400" dirty="0"/>
              <a:t>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9D658B1-7C91-4F31-88CD-FE2D8ECB90BC}"/>
              </a:ext>
            </a:extLst>
          </p:cNvPr>
          <p:cNvSpPr/>
          <p:nvPr/>
        </p:nvSpPr>
        <p:spPr>
          <a:xfrm>
            <a:off x="741558" y="4035779"/>
            <a:ext cx="107088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	Data Analytics </a:t>
            </a:r>
            <a:r>
              <a:rPr lang="en-US" sz="2400" dirty="0" err="1"/>
              <a:t>ma'lumotlardan</a:t>
            </a:r>
            <a:r>
              <a:rPr lang="en-US" sz="2400" dirty="0"/>
              <a:t> </a:t>
            </a:r>
            <a:r>
              <a:rPr lang="en-US" sz="2400" dirty="0" err="1"/>
              <a:t>tushunchalarni</a:t>
            </a:r>
            <a:r>
              <a:rPr lang="en-US" sz="2400" dirty="0"/>
              <a:t> </a:t>
            </a:r>
            <a:r>
              <a:rPr lang="en-US" sz="2400" dirty="0" err="1"/>
              <a:t>olish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talqin</a:t>
            </a:r>
            <a:r>
              <a:rPr lang="en-US" sz="2400" dirty="0"/>
              <a:t> </a:t>
            </a:r>
            <a:r>
              <a:rPr lang="en-US" sz="2400" dirty="0" err="1"/>
              <a:t>qilishga</a:t>
            </a:r>
            <a:r>
              <a:rPr lang="en-US" sz="2400" dirty="0"/>
              <a:t> </a:t>
            </a:r>
            <a:r>
              <a:rPr lang="en-US" sz="2400" dirty="0" err="1"/>
              <a:t>e'tibor</a:t>
            </a:r>
            <a:r>
              <a:rPr lang="en-US" sz="2400" dirty="0"/>
              <a:t> </a:t>
            </a:r>
            <a:r>
              <a:rPr lang="en-US" sz="2400" dirty="0" err="1"/>
              <a:t>qaratgan</a:t>
            </a:r>
            <a:r>
              <a:rPr lang="en-US" sz="2400" dirty="0"/>
              <a:t> </a:t>
            </a:r>
            <a:r>
              <a:rPr lang="en-US" sz="2400" dirty="0" err="1"/>
              <a:t>bo'lsa</a:t>
            </a:r>
            <a:r>
              <a:rPr lang="en-US" sz="2400" dirty="0"/>
              <a:t>, </a:t>
            </a:r>
            <a:r>
              <a:rPr lang="en-US" sz="2400" b="1" dirty="0"/>
              <a:t>Data Visualization </a:t>
            </a:r>
            <a:r>
              <a:rPr lang="en-US" sz="2400" dirty="0" err="1"/>
              <a:t>ushbu</a:t>
            </a:r>
            <a:r>
              <a:rPr lang="en-US" sz="2400" dirty="0"/>
              <a:t> </a:t>
            </a:r>
            <a:r>
              <a:rPr lang="en-US" sz="2400" dirty="0" err="1"/>
              <a:t>tushunchalarni</a:t>
            </a:r>
            <a:r>
              <a:rPr lang="en-US" sz="2400" dirty="0"/>
              <a:t> </a:t>
            </a:r>
            <a:r>
              <a:rPr lang="en-US" sz="2400" dirty="0" err="1"/>
              <a:t>mavjud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tushunish</a:t>
            </a:r>
            <a:r>
              <a:rPr lang="en-US" sz="2400" dirty="0"/>
              <a:t> </a:t>
            </a:r>
            <a:r>
              <a:rPr lang="en-US" sz="2400" dirty="0" err="1"/>
              <a:t>oson</a:t>
            </a:r>
            <a:r>
              <a:rPr lang="en-US" sz="2400" dirty="0"/>
              <a:t> </a:t>
            </a:r>
            <a:r>
              <a:rPr lang="en-US" sz="2400" dirty="0" err="1"/>
              <a:t>vizual</a:t>
            </a:r>
            <a:r>
              <a:rPr lang="en-US" sz="2400" dirty="0"/>
              <a:t> </a:t>
            </a:r>
            <a:r>
              <a:rPr lang="en-US" sz="2400" dirty="0" err="1"/>
              <a:t>formatda</a:t>
            </a:r>
            <a:r>
              <a:rPr lang="en-US" sz="2400" dirty="0"/>
              <a:t> </a:t>
            </a:r>
            <a:r>
              <a:rPr lang="en-US" sz="2400" dirty="0" err="1"/>
              <a:t>taqdim</a:t>
            </a:r>
            <a:r>
              <a:rPr lang="en-US" sz="2400" dirty="0"/>
              <a:t> </a:t>
            </a:r>
            <a:r>
              <a:rPr lang="en-US" sz="2400" dirty="0" err="1"/>
              <a:t>etishga</a:t>
            </a:r>
            <a:r>
              <a:rPr lang="en-US" sz="2400" dirty="0"/>
              <a:t> </a:t>
            </a:r>
            <a:r>
              <a:rPr lang="en-US" sz="2400" dirty="0" err="1"/>
              <a:t>e'tibor</a:t>
            </a:r>
            <a:r>
              <a:rPr lang="en-US" sz="2400" dirty="0"/>
              <a:t> </a:t>
            </a:r>
            <a:r>
              <a:rPr lang="en-US" sz="2400" dirty="0" err="1"/>
              <a:t>qaratadi</a:t>
            </a:r>
            <a:r>
              <a:rPr lang="en-US" sz="2400" dirty="0"/>
              <a:t>. </a:t>
            </a:r>
            <a:r>
              <a:rPr lang="en-US" sz="2400" dirty="0" err="1"/>
              <a:t>Ikkalasi</a:t>
            </a:r>
            <a:r>
              <a:rPr lang="en-US" sz="2400" dirty="0"/>
              <a:t> ham </a:t>
            </a:r>
            <a:r>
              <a:rPr lang="en-US" sz="2400" dirty="0" err="1"/>
              <a:t>ma'lumotlar</a:t>
            </a:r>
            <a:r>
              <a:rPr lang="en-US" sz="2400" dirty="0"/>
              <a:t> </a:t>
            </a:r>
            <a:r>
              <a:rPr lang="en-US" sz="2400" dirty="0" err="1"/>
              <a:t>fanida</a:t>
            </a:r>
            <a:r>
              <a:rPr lang="en-US" sz="2400" dirty="0"/>
              <a:t> </a:t>
            </a:r>
            <a:r>
              <a:rPr lang="en-US" sz="2400" dirty="0" err="1"/>
              <a:t>hal</a:t>
            </a:r>
            <a:r>
              <a:rPr lang="en-US" sz="2400" dirty="0"/>
              <a:t> </a:t>
            </a:r>
            <a:r>
              <a:rPr lang="en-US" sz="2400" dirty="0" err="1"/>
              <a:t>qiluvchi</a:t>
            </a:r>
            <a:r>
              <a:rPr lang="en-US" sz="2400" dirty="0"/>
              <a:t> </a:t>
            </a:r>
            <a:r>
              <a:rPr lang="en-US" sz="2400" dirty="0" err="1"/>
              <a:t>ahamiyatga</a:t>
            </a:r>
            <a:r>
              <a:rPr lang="en-US" sz="2400" dirty="0"/>
              <a:t> </a:t>
            </a:r>
            <a:r>
              <a:rPr lang="en-US" sz="2400" dirty="0" err="1"/>
              <a:t>ega</a:t>
            </a:r>
            <a:r>
              <a:rPr lang="en-US" sz="2400" dirty="0"/>
              <a:t>, </a:t>
            </a:r>
            <a:r>
              <a:rPr lang="en-US" sz="2400" dirty="0" err="1"/>
              <a:t>analitika</a:t>
            </a:r>
            <a:r>
              <a:rPr lang="en-US" sz="2400" dirty="0"/>
              <a:t> "</a:t>
            </a:r>
            <a:r>
              <a:rPr lang="en-US" sz="2400" dirty="0" err="1"/>
              <a:t>nima</a:t>
            </a:r>
            <a:r>
              <a:rPr lang="en-US" sz="2400" dirty="0"/>
              <a:t>" </a:t>
            </a:r>
            <a:r>
              <a:rPr lang="en-US" sz="2400" dirty="0" err="1"/>
              <a:t>va</a:t>
            </a:r>
            <a:r>
              <a:rPr lang="en-US" sz="2400" dirty="0"/>
              <a:t> "</a:t>
            </a:r>
            <a:r>
              <a:rPr lang="en-US" sz="2400" dirty="0" err="1"/>
              <a:t>nima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"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ta'minlaydi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vizualizatsiya</a:t>
            </a:r>
            <a:r>
              <a:rPr lang="en-US" sz="2400" dirty="0"/>
              <a:t> </a:t>
            </a:r>
            <a:r>
              <a:rPr lang="en-US" sz="2400" dirty="0" err="1"/>
              <a:t>ushbu</a:t>
            </a:r>
            <a:r>
              <a:rPr lang="en-US" sz="2400" dirty="0"/>
              <a:t> </a:t>
            </a:r>
            <a:r>
              <a:rPr lang="en-US" sz="2400" dirty="0" err="1"/>
              <a:t>topilmalarni</a:t>
            </a:r>
            <a:r>
              <a:rPr lang="en-US" sz="2400" dirty="0"/>
              <a:t> </a:t>
            </a:r>
            <a:r>
              <a:rPr lang="en-US" sz="2400" dirty="0" err="1"/>
              <a:t>samarali</a:t>
            </a:r>
            <a:r>
              <a:rPr lang="en-US" sz="2400" dirty="0"/>
              <a:t> </a:t>
            </a:r>
            <a:r>
              <a:rPr lang="en-US" sz="2400" dirty="0" err="1"/>
              <a:t>etkazish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 "</a:t>
            </a:r>
            <a:r>
              <a:rPr lang="en-US" sz="2400" dirty="0" err="1"/>
              <a:t>qanday</a:t>
            </a:r>
            <a:r>
              <a:rPr lang="en-US" sz="2400" dirty="0"/>
              <a:t>"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ta'minlaydi</a:t>
            </a:r>
            <a:r>
              <a:rPr lang="en-US" sz="2400" dirty="0"/>
              <a:t>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7CEC16D-A2FE-4AE4-914F-663CB931AFB1}"/>
              </a:ext>
            </a:extLst>
          </p:cNvPr>
          <p:cNvSpPr/>
          <p:nvPr/>
        </p:nvSpPr>
        <p:spPr>
          <a:xfrm>
            <a:off x="889328" y="731256"/>
            <a:ext cx="10790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Natija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2BF9A8-5969-48AE-8EB9-0F48FD51C1CD}"/>
              </a:ext>
            </a:extLst>
          </p:cNvPr>
          <p:cNvSpPr/>
          <p:nvPr/>
        </p:nvSpPr>
        <p:spPr>
          <a:xfrm>
            <a:off x="963669" y="3588063"/>
            <a:ext cx="11691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Xulosa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4A71765-0F42-48E8-947A-633D8DEE0CC6}"/>
              </a:ext>
            </a:extLst>
          </p:cNvPr>
          <p:cNvSpPr txBox="1">
            <a:spLocks/>
          </p:cNvSpPr>
          <p:nvPr/>
        </p:nvSpPr>
        <p:spPr>
          <a:xfrm>
            <a:off x="0" y="6413726"/>
            <a:ext cx="12192000" cy="444274"/>
          </a:xfrm>
          <a:prstGeom prst="rect">
            <a:avLst/>
          </a:prstGeom>
          <a:solidFill>
            <a:srgbClr val="00B050">
              <a:alpha val="58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And Visualization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384A78F9-DF70-42DE-B77C-1B95E2B3F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556" y="179110"/>
            <a:ext cx="1787646" cy="49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62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E7A11EA-CA57-472E-BDA5-66B2D8974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133" y="0"/>
            <a:ext cx="4097867" cy="642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B27C1A4-99EF-46C8-9ECA-BAB05163E275}"/>
              </a:ext>
            </a:extLst>
          </p:cNvPr>
          <p:cNvSpPr txBox="1">
            <a:spLocks/>
          </p:cNvSpPr>
          <p:nvPr/>
        </p:nvSpPr>
        <p:spPr>
          <a:xfrm>
            <a:off x="0" y="6423660"/>
            <a:ext cx="12192000" cy="444274"/>
          </a:xfrm>
          <a:prstGeom prst="rect">
            <a:avLst/>
          </a:prstGeom>
          <a:solidFill>
            <a:srgbClr val="00B050">
              <a:alpha val="58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And Visualization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6306C-CB05-4489-8675-73CCA79955DD}"/>
              </a:ext>
            </a:extLst>
          </p:cNvPr>
          <p:cNvSpPr txBox="1"/>
          <p:nvPr/>
        </p:nvSpPr>
        <p:spPr>
          <a:xfrm>
            <a:off x="287863" y="2407176"/>
            <a:ext cx="841304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O‘quv</a:t>
            </a:r>
            <a:r>
              <a:rPr lang="en-US" sz="2800" dirty="0"/>
              <a:t> </a:t>
            </a:r>
            <a:r>
              <a:rPr lang="en-US" sz="2800" dirty="0" err="1"/>
              <a:t>haftasi</a:t>
            </a:r>
            <a:r>
              <a:rPr lang="en-US" sz="2800" dirty="0"/>
              <a:t>: </a:t>
            </a:r>
            <a:r>
              <a:rPr lang="en-US" sz="2800" b="1" dirty="0">
                <a:solidFill>
                  <a:srgbClr val="0070C0"/>
                </a:solidFill>
              </a:rPr>
              <a:t>15</a:t>
            </a:r>
          </a:p>
          <a:p>
            <a:r>
              <a:rPr lang="en-US" sz="2800" dirty="0" err="1"/>
              <a:t>Haftalik</a:t>
            </a:r>
            <a:r>
              <a:rPr lang="en-US" sz="2800" dirty="0"/>
              <a:t> </a:t>
            </a:r>
            <a:r>
              <a:rPr lang="en-US" sz="2800" dirty="0" err="1"/>
              <a:t>paralar</a:t>
            </a:r>
            <a:r>
              <a:rPr lang="en-US" sz="2800" dirty="0"/>
              <a:t> </a:t>
            </a:r>
            <a:r>
              <a:rPr lang="en-US" sz="2800" dirty="0" err="1"/>
              <a:t>soni</a:t>
            </a:r>
            <a:r>
              <a:rPr lang="en-US" sz="2800" dirty="0"/>
              <a:t>: </a:t>
            </a:r>
            <a:r>
              <a:rPr lang="en-US" sz="2800" b="1" dirty="0">
                <a:solidFill>
                  <a:srgbClr val="0070C0"/>
                </a:solidFill>
              </a:rPr>
              <a:t>2</a:t>
            </a:r>
            <a:r>
              <a:rPr lang="en-US" sz="2800" dirty="0"/>
              <a:t> </a:t>
            </a:r>
          </a:p>
          <a:p>
            <a:r>
              <a:rPr lang="en-US" sz="2800" dirty="0" err="1"/>
              <a:t>Umumiy</a:t>
            </a:r>
            <a:r>
              <a:rPr lang="en-US" sz="2800" dirty="0"/>
              <a:t> </a:t>
            </a:r>
            <a:r>
              <a:rPr lang="en-US" sz="2800" dirty="0" err="1"/>
              <a:t>paralar</a:t>
            </a:r>
            <a:r>
              <a:rPr lang="en-US" sz="2800" dirty="0"/>
              <a:t> </a:t>
            </a:r>
            <a:r>
              <a:rPr lang="en-US" sz="2800" dirty="0" err="1"/>
              <a:t>soni</a:t>
            </a:r>
            <a:r>
              <a:rPr lang="en-US" sz="2800" dirty="0"/>
              <a:t>: </a:t>
            </a:r>
            <a:r>
              <a:rPr lang="en-US" sz="2800" b="1" dirty="0">
                <a:solidFill>
                  <a:srgbClr val="0070C0"/>
                </a:solidFill>
              </a:rPr>
              <a:t>30</a:t>
            </a:r>
            <a:r>
              <a:rPr lang="en-US" sz="2800" dirty="0"/>
              <a:t> </a:t>
            </a:r>
          </a:p>
          <a:p>
            <a:r>
              <a:rPr lang="en-US" sz="2800" dirty="0" err="1"/>
              <a:t>Amaliyotlar</a:t>
            </a:r>
            <a:r>
              <a:rPr lang="en-US" sz="2800" dirty="0"/>
              <a:t> </a:t>
            </a:r>
            <a:r>
              <a:rPr lang="en-US" sz="2800" dirty="0" err="1"/>
              <a:t>formatidagi</a:t>
            </a:r>
            <a:r>
              <a:rPr lang="en-US" sz="2800" dirty="0"/>
              <a:t> </a:t>
            </a:r>
            <a:r>
              <a:rPr lang="en-US" sz="2800" dirty="0" err="1"/>
              <a:t>darslar</a:t>
            </a:r>
            <a:r>
              <a:rPr lang="en-US" sz="2800" dirty="0"/>
              <a:t> (</a:t>
            </a:r>
            <a:r>
              <a:rPr lang="en-US" sz="2800" dirty="0" err="1"/>
              <a:t>paralarda</a:t>
            </a:r>
            <a:r>
              <a:rPr lang="en-US" sz="2800" dirty="0"/>
              <a:t>): </a:t>
            </a:r>
            <a:r>
              <a:rPr lang="en-US" sz="2800" b="1" dirty="0">
                <a:solidFill>
                  <a:srgbClr val="0070C0"/>
                </a:solidFill>
              </a:rPr>
              <a:t>20 </a:t>
            </a:r>
          </a:p>
          <a:p>
            <a:r>
              <a:rPr lang="en-US" sz="2800" dirty="0" err="1"/>
              <a:t>Ma’ruza</a:t>
            </a:r>
            <a:r>
              <a:rPr lang="en-US" sz="2800" dirty="0"/>
              <a:t> </a:t>
            </a:r>
            <a:r>
              <a:rPr lang="en-US" sz="2800" dirty="0" err="1"/>
              <a:t>formatidagi</a:t>
            </a:r>
            <a:r>
              <a:rPr lang="en-US" sz="2800" dirty="0"/>
              <a:t> </a:t>
            </a:r>
            <a:r>
              <a:rPr lang="en-US" sz="2800" dirty="0" err="1"/>
              <a:t>darslar</a:t>
            </a:r>
            <a:r>
              <a:rPr lang="en-US" sz="2800" dirty="0"/>
              <a:t> (</a:t>
            </a:r>
            <a:r>
              <a:rPr lang="en-US" sz="2800" dirty="0" err="1"/>
              <a:t>paralarda</a:t>
            </a:r>
            <a:r>
              <a:rPr lang="en-US" sz="2800" dirty="0"/>
              <a:t>): </a:t>
            </a:r>
            <a:r>
              <a:rPr lang="en-US" sz="2800" b="1" dirty="0">
                <a:solidFill>
                  <a:srgbClr val="0070C0"/>
                </a:solidFill>
              </a:rPr>
              <a:t>6</a:t>
            </a:r>
            <a:r>
              <a:rPr lang="en-US" sz="2800" dirty="0"/>
              <a:t> </a:t>
            </a:r>
          </a:p>
          <a:p>
            <a:r>
              <a:rPr lang="en-US" sz="2800" dirty="0" err="1"/>
              <a:t>Ma’ruza-amaliyot</a:t>
            </a:r>
            <a:r>
              <a:rPr lang="en-US" sz="2800" dirty="0"/>
              <a:t> </a:t>
            </a:r>
            <a:r>
              <a:rPr lang="en-US" sz="2800" dirty="0" err="1"/>
              <a:t>ko‘rinishidagi</a:t>
            </a:r>
            <a:r>
              <a:rPr lang="en-US" sz="2800" dirty="0"/>
              <a:t> </a:t>
            </a:r>
            <a:r>
              <a:rPr lang="en-US" sz="2800" dirty="0" err="1"/>
              <a:t>darslar</a:t>
            </a:r>
            <a:r>
              <a:rPr lang="en-US" sz="2800" dirty="0"/>
              <a:t> (</a:t>
            </a:r>
            <a:r>
              <a:rPr lang="en-US" sz="2800" dirty="0" err="1"/>
              <a:t>paralarda</a:t>
            </a:r>
            <a:r>
              <a:rPr lang="en-US" sz="2800" dirty="0"/>
              <a:t>): </a:t>
            </a:r>
            <a:r>
              <a:rPr lang="en-US" sz="2800" b="1" dirty="0">
                <a:solidFill>
                  <a:srgbClr val="0070C0"/>
                </a:solidFill>
              </a:rPr>
              <a:t>4</a:t>
            </a:r>
            <a:r>
              <a:rPr lang="en-US" sz="2800" dirty="0"/>
              <a:t>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B25700-73A5-48AB-AB67-A6B8D7403153}"/>
              </a:ext>
            </a:extLst>
          </p:cNvPr>
          <p:cNvSpPr txBox="1"/>
          <p:nvPr/>
        </p:nvSpPr>
        <p:spPr>
          <a:xfrm>
            <a:off x="287863" y="1227491"/>
            <a:ext cx="742526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rgbClr val="00B050"/>
                </a:solidFill>
              </a:rPr>
              <a:t>Semestrdagi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00B050"/>
                </a:solidFill>
              </a:rPr>
              <a:t>dars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00B050"/>
                </a:solidFill>
              </a:rPr>
              <a:t>paralari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00B050"/>
                </a:solidFill>
              </a:rPr>
              <a:t>soni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00B050"/>
                </a:solidFill>
              </a:rPr>
              <a:t>va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00B050"/>
                </a:solidFill>
              </a:rPr>
              <a:t>o‘quv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00B050"/>
                </a:solidFill>
              </a:rPr>
              <a:t>fotmati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848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9F2C4A-D5D6-4187-81EC-B5F68DB30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8309"/>
            <a:ext cx="10515600" cy="10721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b="1" dirty="0" err="1">
                <a:solidFill>
                  <a:srgbClr val="00B050"/>
                </a:solidFill>
              </a:rPr>
              <a:t>E’tiboringiz</a:t>
            </a:r>
            <a:r>
              <a:rPr lang="en-US" sz="6000" b="1" dirty="0">
                <a:solidFill>
                  <a:srgbClr val="00B050"/>
                </a:solidFill>
              </a:rPr>
              <a:t> </a:t>
            </a:r>
            <a:r>
              <a:rPr lang="en-US" sz="6000" b="1" dirty="0" err="1">
                <a:solidFill>
                  <a:srgbClr val="00B050"/>
                </a:solidFill>
              </a:rPr>
              <a:t>uchun</a:t>
            </a:r>
            <a:r>
              <a:rPr lang="en-US" sz="6000" b="1" dirty="0">
                <a:solidFill>
                  <a:srgbClr val="00B050"/>
                </a:solidFill>
              </a:rPr>
              <a:t> </a:t>
            </a:r>
            <a:r>
              <a:rPr lang="en-US" sz="6000" b="1" dirty="0" err="1">
                <a:solidFill>
                  <a:srgbClr val="00B050"/>
                </a:solidFill>
              </a:rPr>
              <a:t>tashakkur</a:t>
            </a:r>
            <a:r>
              <a:rPr lang="en-US" sz="6000" b="1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C771BD1-EEE4-4213-9C4A-A3118702BA5C}"/>
              </a:ext>
            </a:extLst>
          </p:cNvPr>
          <p:cNvSpPr txBox="1">
            <a:spLocks/>
          </p:cNvSpPr>
          <p:nvPr/>
        </p:nvSpPr>
        <p:spPr>
          <a:xfrm>
            <a:off x="0" y="6413726"/>
            <a:ext cx="12192000" cy="444274"/>
          </a:xfrm>
          <a:prstGeom prst="rect">
            <a:avLst/>
          </a:prstGeom>
          <a:solidFill>
            <a:srgbClr val="00B050">
              <a:alpha val="58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And Visualization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E279A3C7-B4F8-44A0-B187-505A0F361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556" y="179110"/>
            <a:ext cx="1787646" cy="49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2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DBF710F-63AE-443F-81A6-177135C6B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30" y="559714"/>
            <a:ext cx="2271015" cy="518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 err="1">
                <a:solidFill>
                  <a:srgbClr val="00B050"/>
                </a:solidFill>
                <a:cs typeface="Times New Roman" panose="02020603050405020304" pitchFamily="18" charset="0"/>
              </a:rPr>
              <a:t>Kirish</a:t>
            </a:r>
            <a:endParaRPr lang="en-US" sz="3600" b="1" dirty="0">
              <a:solidFill>
                <a:srgbClr val="00B050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9EFB73-629B-4151-A22A-063B824C1E96}"/>
              </a:ext>
            </a:extLst>
          </p:cNvPr>
          <p:cNvSpPr/>
          <p:nvPr/>
        </p:nvSpPr>
        <p:spPr>
          <a:xfrm>
            <a:off x="1016000" y="1299178"/>
            <a:ext cx="104028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	</a:t>
            </a:r>
            <a:r>
              <a:rPr lang="en-US" sz="2400" dirty="0" err="1"/>
              <a:t>Ushbu</a:t>
            </a:r>
            <a:r>
              <a:rPr lang="en-US" sz="2400" dirty="0"/>
              <a:t> </a:t>
            </a:r>
            <a:r>
              <a:rPr lang="en-US" sz="2400" dirty="0" err="1"/>
              <a:t>bo'lim</a:t>
            </a:r>
            <a:r>
              <a:rPr lang="en-US" sz="2400" dirty="0"/>
              <a:t> </a:t>
            </a:r>
            <a:r>
              <a:rPr lang="en-US" sz="2400" dirty="0" err="1"/>
              <a:t>talabalarni</a:t>
            </a:r>
            <a:r>
              <a:rPr lang="en-US" sz="2400" dirty="0"/>
              <a:t> </a:t>
            </a:r>
            <a:r>
              <a:rPr lang="en-US" sz="2400" dirty="0" err="1"/>
              <a:t>katta</a:t>
            </a:r>
            <a:r>
              <a:rPr lang="en-US" sz="2400" dirty="0"/>
              <a:t> </a:t>
            </a:r>
            <a:r>
              <a:rPr lang="en-US" sz="2400" dirty="0" err="1"/>
              <a:t>ma'lumotlar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vizualizatsiya</a:t>
            </a:r>
            <a:r>
              <a:rPr lang="en-US" sz="2400" dirty="0"/>
              <a:t> </a:t>
            </a:r>
            <a:r>
              <a:rPr lang="en-US" sz="2400" dirty="0" err="1"/>
              <a:t>tushunchalari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qaror</a:t>
            </a:r>
            <a:r>
              <a:rPr lang="en-US" sz="2400" dirty="0"/>
              <a:t> </a:t>
            </a:r>
            <a:r>
              <a:rPr lang="en-US" sz="2400" dirty="0" err="1"/>
              <a:t>qabul</a:t>
            </a:r>
            <a:r>
              <a:rPr lang="en-US" sz="2400" dirty="0"/>
              <a:t> </a:t>
            </a:r>
            <a:r>
              <a:rPr lang="en-US" sz="2400" dirty="0" err="1"/>
              <a:t>qilishda</a:t>
            </a:r>
            <a:r>
              <a:rPr lang="en-US" sz="2400" dirty="0"/>
              <a:t> </a:t>
            </a:r>
            <a:r>
              <a:rPr lang="en-US" sz="2400" dirty="0" err="1"/>
              <a:t>qanday</a:t>
            </a:r>
            <a:r>
              <a:rPr lang="en-US" sz="2400" dirty="0"/>
              <a:t> </a:t>
            </a:r>
            <a:r>
              <a:rPr lang="en-US" sz="2400" dirty="0" err="1"/>
              <a:t>foydalanilishi</a:t>
            </a:r>
            <a:r>
              <a:rPr lang="en-US" sz="2400" dirty="0"/>
              <a:t> </a:t>
            </a:r>
            <a:r>
              <a:rPr lang="en-US" sz="2400" dirty="0" err="1"/>
              <a:t>bilan</a:t>
            </a:r>
            <a:r>
              <a:rPr lang="en-US" sz="2400" dirty="0"/>
              <a:t> </a:t>
            </a:r>
            <a:r>
              <a:rPr lang="en-US" sz="2400" dirty="0" err="1"/>
              <a:t>tanishtiradi</a:t>
            </a:r>
            <a:r>
              <a:rPr lang="en-US" sz="2400" dirty="0"/>
              <a:t>. </a:t>
            </a:r>
            <a:r>
              <a:rPr lang="en-US" sz="2400" dirty="0" err="1"/>
              <a:t>Talabalar</a:t>
            </a:r>
            <a:r>
              <a:rPr lang="en-US" sz="2400" dirty="0"/>
              <a:t> </a:t>
            </a:r>
            <a:r>
              <a:rPr lang="en-US" sz="2400" dirty="0" err="1"/>
              <a:t>joriy</a:t>
            </a:r>
            <a:r>
              <a:rPr lang="en-US" sz="2400" dirty="0"/>
              <a:t> </a:t>
            </a:r>
            <a:r>
              <a:rPr lang="en-US" sz="2400" dirty="0" err="1"/>
              <a:t>muhitda</a:t>
            </a:r>
            <a:r>
              <a:rPr lang="en-US" sz="2400" dirty="0"/>
              <a:t> </a:t>
            </a:r>
            <a:r>
              <a:rPr lang="en-US" sz="2400" dirty="0" err="1"/>
              <a:t>ma'lumotlar</a:t>
            </a:r>
            <a:r>
              <a:rPr lang="en-US" sz="2400" dirty="0"/>
              <a:t> </a:t>
            </a:r>
            <a:r>
              <a:rPr lang="en-US" sz="2400" dirty="0" err="1"/>
              <a:t>bo'yicha</a:t>
            </a:r>
            <a:r>
              <a:rPr lang="en-US" sz="2400" dirty="0"/>
              <a:t> </a:t>
            </a:r>
            <a:r>
              <a:rPr lang="en-US" sz="2400" dirty="0" err="1"/>
              <a:t>mutaxassislarning</a:t>
            </a:r>
            <a:r>
              <a:rPr lang="en-US" sz="2400" dirty="0"/>
              <a:t> </a:t>
            </a:r>
            <a:r>
              <a:rPr lang="en-US" sz="2400" dirty="0" err="1"/>
              <a:t>roli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mas'uliyatini</a:t>
            </a:r>
            <a:r>
              <a:rPr lang="en-US" sz="2400" dirty="0"/>
              <a:t> </a:t>
            </a:r>
            <a:r>
              <a:rPr lang="en-US" sz="2400" dirty="0" err="1"/>
              <a:t>baholashdan</a:t>
            </a:r>
            <a:r>
              <a:rPr lang="en-US" sz="2400" dirty="0"/>
              <a:t> </a:t>
            </a:r>
            <a:r>
              <a:rPr lang="en-US" sz="2400" dirty="0" err="1"/>
              <a:t>oldin</a:t>
            </a:r>
            <a:r>
              <a:rPr lang="en-US" sz="2400" dirty="0"/>
              <a:t> </a:t>
            </a:r>
            <a:r>
              <a:rPr lang="en-US" sz="2400" dirty="0" err="1"/>
              <a:t>ma'lumotlarni</a:t>
            </a:r>
            <a:r>
              <a:rPr lang="en-US" sz="2400" dirty="0"/>
              <a:t> </a:t>
            </a:r>
            <a:r>
              <a:rPr lang="en-US" sz="2400" dirty="0" err="1"/>
              <a:t>tekshirish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taqdim</a:t>
            </a:r>
            <a:r>
              <a:rPr lang="en-US" sz="2400" dirty="0"/>
              <a:t> </a:t>
            </a:r>
            <a:r>
              <a:rPr lang="en-US" sz="2400" dirty="0" err="1"/>
              <a:t>etish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 </a:t>
            </a:r>
            <a:r>
              <a:rPr lang="en-US" sz="2400" dirty="0" err="1"/>
              <a:t>mavjud</a:t>
            </a:r>
            <a:r>
              <a:rPr lang="en-US" sz="2400" dirty="0"/>
              <a:t> </a:t>
            </a:r>
            <a:r>
              <a:rPr lang="en-US" sz="2400" dirty="0" err="1"/>
              <a:t>bo'lgan</a:t>
            </a:r>
            <a:r>
              <a:rPr lang="en-US" sz="2400" dirty="0"/>
              <a:t> </a:t>
            </a:r>
            <a:r>
              <a:rPr lang="en-US" sz="2400" dirty="0" err="1"/>
              <a:t>sanoat</a:t>
            </a:r>
            <a:r>
              <a:rPr lang="en-US" sz="2400" dirty="0"/>
              <a:t> </a:t>
            </a:r>
            <a:r>
              <a:rPr lang="en-US" sz="2400" dirty="0" err="1"/>
              <a:t>dasturiy</a:t>
            </a:r>
            <a:r>
              <a:rPr lang="en-US" sz="2400" dirty="0"/>
              <a:t> </a:t>
            </a:r>
            <a:r>
              <a:rPr lang="en-US" sz="2400" dirty="0" err="1"/>
              <a:t>yechimlarini</a:t>
            </a:r>
            <a:r>
              <a:rPr lang="en-US" sz="2400" dirty="0"/>
              <a:t> </a:t>
            </a:r>
            <a:r>
              <a:rPr lang="en-US" sz="2400" dirty="0" err="1"/>
              <a:t>o'rganadilar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  	</a:t>
            </a:r>
            <a:r>
              <a:rPr lang="en-US" sz="2400" dirty="0" err="1"/>
              <a:t>Ushbu</a:t>
            </a:r>
            <a:r>
              <a:rPr lang="en-US" sz="2400" dirty="0"/>
              <a:t> </a:t>
            </a:r>
            <a:r>
              <a:rPr lang="en-US" sz="2400" dirty="0" err="1"/>
              <a:t>bo'limni</a:t>
            </a:r>
            <a:r>
              <a:rPr lang="en-US" sz="2400" dirty="0"/>
              <a:t> </a:t>
            </a:r>
            <a:r>
              <a:rPr lang="en-US" sz="2400" dirty="0" err="1"/>
              <a:t>muvaffaqiyatli</a:t>
            </a:r>
            <a:r>
              <a:rPr lang="en-US" sz="2400" dirty="0"/>
              <a:t> </a:t>
            </a:r>
            <a:r>
              <a:rPr lang="en-US" sz="2400" dirty="0" err="1"/>
              <a:t>tugatgandan</a:t>
            </a:r>
            <a:r>
              <a:rPr lang="en-US" sz="2400" dirty="0"/>
              <a:t> </a:t>
            </a:r>
            <a:r>
              <a:rPr lang="en-US" sz="2400" dirty="0" err="1"/>
              <a:t>so'ng</a:t>
            </a:r>
            <a:r>
              <a:rPr lang="en-US" sz="2400" dirty="0"/>
              <a:t>, </a:t>
            </a:r>
            <a:r>
              <a:rPr lang="en-US" sz="2400" dirty="0" err="1"/>
              <a:t>talabalar</a:t>
            </a:r>
            <a:r>
              <a:rPr lang="en-US" sz="2400" dirty="0"/>
              <a:t> </a:t>
            </a:r>
            <a:r>
              <a:rPr lang="en-US" sz="2400" dirty="0" err="1"/>
              <a:t>yakuniy</a:t>
            </a:r>
            <a:r>
              <a:rPr lang="en-US" sz="2400" dirty="0"/>
              <a:t> </a:t>
            </a:r>
            <a:r>
              <a:rPr lang="en-US" sz="2400" dirty="0" err="1"/>
              <a:t>foydalanuvchilar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tashkilotlar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 </a:t>
            </a:r>
            <a:r>
              <a:rPr lang="en-US" sz="2400" dirty="0" err="1"/>
              <a:t>qaror</a:t>
            </a:r>
            <a:r>
              <a:rPr lang="en-US" sz="2400" dirty="0"/>
              <a:t> </a:t>
            </a:r>
            <a:r>
              <a:rPr lang="en-US" sz="2400" dirty="0" err="1"/>
              <a:t>qabul</a:t>
            </a:r>
            <a:r>
              <a:rPr lang="en-US" sz="2400" dirty="0"/>
              <a:t> </a:t>
            </a:r>
            <a:r>
              <a:rPr lang="en-US" sz="2400" dirty="0" err="1"/>
              <a:t>qilish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 </a:t>
            </a:r>
            <a:r>
              <a:rPr lang="en-US" sz="2400" dirty="0" err="1"/>
              <a:t>ma'lumotlarning</a:t>
            </a:r>
            <a:r>
              <a:rPr lang="en-US" sz="2400" dirty="0"/>
              <a:t> </a:t>
            </a:r>
            <a:r>
              <a:rPr lang="en-US" sz="2400" dirty="0" err="1"/>
              <a:t>qiymatini</a:t>
            </a:r>
            <a:r>
              <a:rPr lang="en-US" sz="2400" dirty="0"/>
              <a:t> </a:t>
            </a:r>
            <a:r>
              <a:rPr lang="en-US" sz="2400" dirty="0" err="1"/>
              <a:t>tekshirishlari</a:t>
            </a:r>
            <a:r>
              <a:rPr lang="en-US" sz="2400" dirty="0"/>
              <a:t> </a:t>
            </a:r>
            <a:r>
              <a:rPr lang="en-US" sz="2400" dirty="0" err="1"/>
              <a:t>mumkin</a:t>
            </a:r>
            <a:r>
              <a:rPr lang="en-US" sz="2400" dirty="0"/>
              <a:t>; </a:t>
            </a:r>
            <a:r>
              <a:rPr lang="en-US" sz="2400" dirty="0" err="1"/>
              <a:t>maʼlumotlarni</a:t>
            </a:r>
            <a:r>
              <a:rPr lang="en-US" sz="2400" dirty="0"/>
              <a:t> </a:t>
            </a:r>
            <a:r>
              <a:rPr lang="en-US" sz="2400" dirty="0" err="1"/>
              <a:t>tahlil</a:t>
            </a:r>
            <a:r>
              <a:rPr lang="en-US" sz="2400" dirty="0"/>
              <a:t> </a:t>
            </a:r>
            <a:r>
              <a:rPr lang="en-US" sz="2400" dirty="0" err="1"/>
              <a:t>qilish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vizualizatsiya</a:t>
            </a:r>
            <a:r>
              <a:rPr lang="en-US" sz="2400" dirty="0"/>
              <a:t> </a:t>
            </a:r>
            <a:r>
              <a:rPr lang="en-US" sz="2400" dirty="0" err="1"/>
              <a:t>qilish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 </a:t>
            </a:r>
            <a:r>
              <a:rPr lang="en-US" sz="2400" dirty="0" err="1"/>
              <a:t>turli</a:t>
            </a:r>
            <a:r>
              <a:rPr lang="en-US" sz="2400" dirty="0"/>
              <a:t> </a:t>
            </a:r>
            <a:r>
              <a:rPr lang="en-US" sz="2400" dirty="0" err="1"/>
              <a:t>sohadagi</a:t>
            </a:r>
            <a:r>
              <a:rPr lang="en-US" sz="2400" dirty="0"/>
              <a:t> </a:t>
            </a:r>
            <a:r>
              <a:rPr lang="en-US" sz="2400" dirty="0" err="1"/>
              <a:t>yetakchi</a:t>
            </a:r>
            <a:r>
              <a:rPr lang="en-US" sz="2400" dirty="0"/>
              <a:t> </a:t>
            </a:r>
            <a:r>
              <a:rPr lang="en-US" sz="2400" dirty="0" err="1"/>
              <a:t>vositalar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dasturiy</a:t>
            </a:r>
            <a:r>
              <a:rPr lang="en-US" sz="2400" dirty="0"/>
              <a:t> </a:t>
            </a:r>
            <a:r>
              <a:rPr lang="en-US" sz="2400" dirty="0" err="1"/>
              <a:t>yechimlardan</a:t>
            </a:r>
            <a:r>
              <a:rPr lang="en-US" sz="2400" dirty="0"/>
              <a:t> </a:t>
            </a:r>
            <a:r>
              <a:rPr lang="en-US" sz="2400" dirty="0" err="1"/>
              <a:t>qanday</a:t>
            </a:r>
            <a:r>
              <a:rPr lang="en-US" sz="2400" dirty="0"/>
              <a:t> </a:t>
            </a:r>
            <a:r>
              <a:rPr lang="en-US" sz="2400" dirty="0" err="1"/>
              <a:t>foydalanilishini</a:t>
            </a:r>
            <a:r>
              <a:rPr lang="en-US" sz="2400" dirty="0"/>
              <a:t> </a:t>
            </a:r>
            <a:r>
              <a:rPr lang="en-US" sz="2400" dirty="0" err="1"/>
              <a:t>solishtirish</a:t>
            </a:r>
            <a:r>
              <a:rPr lang="en-US" sz="2400" dirty="0"/>
              <a:t>; </a:t>
            </a:r>
            <a:r>
              <a:rPr lang="en-US" sz="2400" dirty="0" err="1"/>
              <a:t>Talabalar</a:t>
            </a:r>
            <a:r>
              <a:rPr lang="en-US" sz="2400" dirty="0"/>
              <a:t> </a:t>
            </a:r>
            <a:r>
              <a:rPr lang="en-US" sz="2400" dirty="0" err="1"/>
              <a:t>raqamli</a:t>
            </a:r>
            <a:r>
              <a:rPr lang="en-US" sz="2400" dirty="0"/>
              <a:t> </a:t>
            </a:r>
            <a:r>
              <a:rPr lang="en-US" sz="2400" dirty="0" err="1"/>
              <a:t>sektorda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qator</a:t>
            </a:r>
            <a:r>
              <a:rPr lang="en-US" sz="2400" dirty="0"/>
              <a:t> </a:t>
            </a:r>
            <a:r>
              <a:rPr lang="en-US" sz="2400" dirty="0" err="1"/>
              <a:t>rollarga</a:t>
            </a:r>
            <a:r>
              <a:rPr lang="en-US" sz="2400" dirty="0"/>
              <a:t> </a:t>
            </a:r>
            <a:r>
              <a:rPr lang="en-US" sz="2400" dirty="0" err="1"/>
              <a:t>o'tish</a:t>
            </a:r>
            <a:r>
              <a:rPr lang="en-US" sz="2400" dirty="0"/>
              <a:t> </a:t>
            </a:r>
            <a:r>
              <a:rPr lang="en-US" sz="2400" dirty="0" err="1"/>
              <a:t>imkoniyatiga</a:t>
            </a:r>
            <a:r>
              <a:rPr lang="en-US" sz="2400" dirty="0"/>
              <a:t> </a:t>
            </a:r>
            <a:r>
              <a:rPr lang="en-US" sz="2400" dirty="0" err="1"/>
              <a:t>ega</a:t>
            </a:r>
            <a:r>
              <a:rPr lang="en-US" sz="2400" dirty="0"/>
              <a:t> </a:t>
            </a:r>
            <a:r>
              <a:rPr lang="en-US" sz="2400" dirty="0" err="1"/>
              <a:t>bo'ladilar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katta</a:t>
            </a:r>
            <a:r>
              <a:rPr lang="en-US" sz="2400" dirty="0"/>
              <a:t> </a:t>
            </a:r>
            <a:r>
              <a:rPr lang="en-US" sz="2400" dirty="0" err="1"/>
              <a:t>ma'lumotlar</a:t>
            </a:r>
            <a:r>
              <a:rPr lang="en-US" sz="2400" dirty="0"/>
              <a:t> </a:t>
            </a:r>
            <a:r>
              <a:rPr lang="en-US" sz="2400" dirty="0" err="1"/>
              <a:t>bilan</a:t>
            </a:r>
            <a:r>
              <a:rPr lang="en-US" sz="2400" dirty="0"/>
              <a:t> </a:t>
            </a:r>
            <a:r>
              <a:rPr lang="en-US" sz="2400" dirty="0" err="1"/>
              <a:t>amaliy</a:t>
            </a:r>
            <a:r>
              <a:rPr lang="en-US" sz="2400" dirty="0"/>
              <a:t> </a:t>
            </a:r>
            <a:r>
              <a:rPr lang="en-US" sz="2400" dirty="0" err="1"/>
              <a:t>tajribalarni</a:t>
            </a:r>
            <a:r>
              <a:rPr lang="en-US" sz="2400" dirty="0"/>
              <a:t> </a:t>
            </a:r>
            <a:r>
              <a:rPr lang="en-US" sz="2400" dirty="0" err="1"/>
              <a:t>rivojlantirish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ish</a:t>
            </a:r>
            <a:r>
              <a:rPr lang="en-US" sz="2400" dirty="0"/>
              <a:t> </a:t>
            </a:r>
            <a:r>
              <a:rPr lang="en-US" sz="2400" dirty="0" err="1"/>
              <a:t>bilan</a:t>
            </a:r>
            <a:r>
              <a:rPr lang="en-US" sz="2400" dirty="0"/>
              <a:t> </a:t>
            </a:r>
            <a:r>
              <a:rPr lang="en-US" sz="2400" dirty="0" err="1"/>
              <a:t>ta'minlash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 </a:t>
            </a:r>
            <a:r>
              <a:rPr lang="en-US" sz="2400" dirty="0" err="1"/>
              <a:t>muhim</a:t>
            </a:r>
            <a:r>
              <a:rPr lang="en-US" sz="2400" dirty="0"/>
              <a:t> </a:t>
            </a:r>
            <a:r>
              <a:rPr lang="en-US" sz="2400" dirty="0" err="1"/>
              <a:t>bo'lgan</a:t>
            </a:r>
            <a:r>
              <a:rPr lang="en-US" sz="2400" dirty="0"/>
              <a:t> </a:t>
            </a:r>
            <a:r>
              <a:rPr lang="en-US" sz="2400" dirty="0" err="1"/>
              <a:t>sanoat</a:t>
            </a:r>
            <a:r>
              <a:rPr lang="en-US" sz="2400" dirty="0"/>
              <a:t> </a:t>
            </a:r>
            <a:r>
              <a:rPr lang="en-US" sz="2400" dirty="0" err="1"/>
              <a:t>ko'nikmalarini</a:t>
            </a:r>
            <a:r>
              <a:rPr lang="en-US" sz="2400" dirty="0"/>
              <a:t>, </a:t>
            </a:r>
            <a:r>
              <a:rPr lang="en-US" sz="2400" dirty="0" err="1"/>
              <a:t>tahlil</a:t>
            </a:r>
            <a:r>
              <a:rPr lang="en-US" sz="2400" dirty="0"/>
              <a:t> </a:t>
            </a:r>
            <a:r>
              <a:rPr lang="en-US" sz="2400" dirty="0" err="1"/>
              <a:t>qilish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talqin</a:t>
            </a:r>
            <a:r>
              <a:rPr lang="en-US" sz="2400" dirty="0"/>
              <a:t> </a:t>
            </a:r>
            <a:r>
              <a:rPr lang="en-US" sz="2400" dirty="0" err="1"/>
              <a:t>qilishni</a:t>
            </a:r>
            <a:r>
              <a:rPr lang="en-US" sz="2400" dirty="0"/>
              <a:t> </a:t>
            </a:r>
            <a:r>
              <a:rPr lang="en-US" sz="2400" dirty="0" err="1"/>
              <a:t>rivojlantiradilar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18AAF06-8F6B-42BF-8E01-5BF8D31C7EB9}"/>
              </a:ext>
            </a:extLst>
          </p:cNvPr>
          <p:cNvSpPr txBox="1">
            <a:spLocks/>
          </p:cNvSpPr>
          <p:nvPr/>
        </p:nvSpPr>
        <p:spPr>
          <a:xfrm>
            <a:off x="0" y="6413726"/>
            <a:ext cx="12192000" cy="444274"/>
          </a:xfrm>
          <a:prstGeom prst="rect">
            <a:avLst/>
          </a:prstGeom>
          <a:solidFill>
            <a:srgbClr val="00B050">
              <a:alpha val="58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And Visualization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CD4AB250-0945-4D93-A505-EEDA80B0E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556" y="179110"/>
            <a:ext cx="1787646" cy="49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5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DBF710F-63AE-443F-81A6-177135C6B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557" y="1298890"/>
            <a:ext cx="10515600" cy="659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00B050"/>
                </a:solidFill>
                <a:cs typeface="Times New Roman" panose="02020603050405020304" pitchFamily="18" charset="0"/>
              </a:rPr>
              <a:t>Katta </a:t>
            </a:r>
            <a:r>
              <a:rPr lang="en-US" sz="3600" b="1" dirty="0" err="1">
                <a:solidFill>
                  <a:srgbClr val="00B050"/>
                </a:solidFill>
                <a:cs typeface="Times New Roman" panose="02020603050405020304" pitchFamily="18" charset="0"/>
              </a:rPr>
              <a:t>ma'lumotlar</a:t>
            </a:r>
            <a:r>
              <a:rPr lang="en-US" sz="3600" b="1" dirty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B050"/>
                </a:solidFill>
                <a:cs typeface="Times New Roman" panose="02020603050405020304" pitchFamily="18" charset="0"/>
              </a:rPr>
              <a:t>va</a:t>
            </a:r>
            <a:r>
              <a:rPr lang="en-US" sz="3600" b="1" dirty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B050"/>
                </a:solidFill>
                <a:cs typeface="Times New Roman" panose="02020603050405020304" pitchFamily="18" charset="0"/>
              </a:rPr>
              <a:t>vizualizatsiyaning</a:t>
            </a:r>
            <a:r>
              <a:rPr lang="en-US" sz="3600" b="1" dirty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B050"/>
                </a:solidFill>
                <a:cs typeface="Times New Roman" panose="02020603050405020304" pitchFamily="18" charset="0"/>
              </a:rPr>
              <a:t>mohiyati</a:t>
            </a:r>
            <a:r>
              <a:rPr lang="en-US" sz="3600" b="1" dirty="0">
                <a:solidFill>
                  <a:srgbClr val="00B050"/>
                </a:solidFill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688DC0A-C115-46ED-BEE0-9E229ED282F9}"/>
              </a:ext>
            </a:extLst>
          </p:cNvPr>
          <p:cNvSpPr txBox="1">
            <a:spLocks/>
          </p:cNvSpPr>
          <p:nvPr/>
        </p:nvSpPr>
        <p:spPr>
          <a:xfrm>
            <a:off x="0" y="6413726"/>
            <a:ext cx="12192000" cy="444274"/>
          </a:xfrm>
          <a:prstGeom prst="rect">
            <a:avLst/>
          </a:prstGeom>
          <a:solidFill>
            <a:srgbClr val="00B050">
              <a:alpha val="58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And Visualization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64557" y="2090172"/>
            <a:ext cx="984260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	Katta </a:t>
            </a:r>
            <a:r>
              <a:rPr lang="en-US" sz="2800" dirty="0" err="1"/>
              <a:t>ma'lumotlar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vizualizatsiya</a:t>
            </a:r>
            <a:r>
              <a:rPr lang="en-US" sz="2800" dirty="0"/>
              <a:t> </a:t>
            </a:r>
            <a:r>
              <a:rPr lang="en-US" sz="2800" dirty="0" err="1"/>
              <a:t>sohasi</a:t>
            </a:r>
            <a:r>
              <a:rPr lang="en-US" sz="2800" dirty="0"/>
              <a:t> </a:t>
            </a:r>
            <a:r>
              <a:rPr lang="en-US" sz="2800" dirty="0" err="1"/>
              <a:t>qaror</a:t>
            </a:r>
            <a:r>
              <a:rPr lang="en-US" sz="2800" dirty="0"/>
              <a:t> </a:t>
            </a:r>
            <a:r>
              <a:rPr lang="en-US" sz="2800" dirty="0" err="1"/>
              <a:t>qabul</a:t>
            </a:r>
            <a:r>
              <a:rPr lang="en-US" sz="2800" dirty="0"/>
              <a:t> </a:t>
            </a:r>
            <a:r>
              <a:rPr lang="en-US" sz="2800" dirty="0" err="1"/>
              <a:t>qilish</a:t>
            </a:r>
            <a:r>
              <a:rPr lang="en-US" sz="2800" dirty="0"/>
              <a:t> </a:t>
            </a:r>
            <a:r>
              <a:rPr lang="en-US" sz="2800" dirty="0" err="1"/>
              <a:t>jarayonlarida</a:t>
            </a:r>
            <a:r>
              <a:rPr lang="en-US" sz="2800" dirty="0"/>
              <a:t> </a:t>
            </a:r>
            <a:r>
              <a:rPr lang="en-US" sz="2800" dirty="0" err="1"/>
              <a:t>yordam</a:t>
            </a:r>
            <a:r>
              <a:rPr lang="en-US" sz="2800" dirty="0"/>
              <a:t> </a:t>
            </a:r>
            <a:r>
              <a:rPr lang="en-US" sz="2800" dirty="0" err="1"/>
              <a:t>berish</a:t>
            </a:r>
            <a:r>
              <a:rPr lang="en-US" sz="2800" dirty="0"/>
              <a:t> </a:t>
            </a:r>
            <a:r>
              <a:rPr lang="en-US" sz="2800" dirty="0" err="1"/>
              <a:t>uchun</a:t>
            </a:r>
            <a:r>
              <a:rPr lang="en-US" sz="2800" dirty="0"/>
              <a:t> </a:t>
            </a:r>
            <a:r>
              <a:rPr lang="en-US" sz="2800" dirty="0" err="1"/>
              <a:t>katta</a:t>
            </a:r>
            <a:r>
              <a:rPr lang="en-US" sz="2800" dirty="0"/>
              <a:t> </a:t>
            </a:r>
            <a:r>
              <a:rPr lang="en-US" sz="2800" dirty="0" err="1"/>
              <a:t>ma'lumotlar</a:t>
            </a:r>
            <a:r>
              <a:rPr lang="en-US" sz="2800" dirty="0"/>
              <a:t> </a:t>
            </a:r>
            <a:r>
              <a:rPr lang="en-US" sz="2800" dirty="0" err="1"/>
              <a:t>to'plamlarini</a:t>
            </a:r>
            <a:r>
              <a:rPr lang="en-US" sz="2800" dirty="0"/>
              <a:t> </a:t>
            </a:r>
            <a:r>
              <a:rPr lang="en-US" sz="2800" dirty="0" err="1"/>
              <a:t>to'plash</a:t>
            </a:r>
            <a:r>
              <a:rPr lang="en-US" sz="2800" dirty="0"/>
              <a:t>, </a:t>
            </a:r>
            <a:r>
              <a:rPr lang="en-US" sz="2800" dirty="0" err="1"/>
              <a:t>saqlash</a:t>
            </a:r>
            <a:r>
              <a:rPr lang="en-US" sz="2800" dirty="0"/>
              <a:t>, </a:t>
            </a:r>
            <a:r>
              <a:rPr lang="en-US" sz="2800" dirty="0" err="1"/>
              <a:t>tahlil</a:t>
            </a:r>
            <a:r>
              <a:rPr lang="en-US" sz="2800" dirty="0"/>
              <a:t> </a:t>
            </a:r>
            <a:r>
              <a:rPr lang="en-US" sz="2800" dirty="0" err="1"/>
              <a:t>qilish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foydalanishga</a:t>
            </a:r>
            <a:r>
              <a:rPr lang="en-US" sz="2800" dirty="0"/>
              <a:t> </a:t>
            </a:r>
            <a:r>
              <a:rPr lang="en-US" sz="2800" dirty="0" err="1"/>
              <a:t>qaratilgan</a:t>
            </a:r>
            <a:r>
              <a:rPr lang="en-US" sz="2800" dirty="0"/>
              <a:t>. Bu </a:t>
            </a:r>
            <a:r>
              <a:rPr lang="en-US" sz="2800" dirty="0" err="1"/>
              <a:t>maydon</a:t>
            </a:r>
            <a:r>
              <a:rPr lang="en-US" sz="2800" dirty="0"/>
              <a:t>, </a:t>
            </a:r>
            <a:r>
              <a:rPr lang="en-US" sz="2800" dirty="0" err="1"/>
              <a:t>shuningdek</a:t>
            </a:r>
            <a:r>
              <a:rPr lang="en-US" sz="2800" dirty="0"/>
              <a:t>, </a:t>
            </a:r>
            <a:r>
              <a:rPr lang="en-US" sz="2800" dirty="0" err="1"/>
              <a:t>jadvallar</a:t>
            </a:r>
            <a:r>
              <a:rPr lang="en-US" sz="2800" dirty="0"/>
              <a:t>, </a:t>
            </a:r>
            <a:r>
              <a:rPr lang="en-US" sz="2800" dirty="0" err="1"/>
              <a:t>grafiklar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boshqa</a:t>
            </a:r>
            <a:r>
              <a:rPr lang="en-US" sz="2800" dirty="0"/>
              <a:t> </a:t>
            </a:r>
            <a:r>
              <a:rPr lang="en-US" sz="2800" dirty="0" err="1"/>
              <a:t>vizual</a:t>
            </a:r>
            <a:r>
              <a:rPr lang="en-US" sz="2800" dirty="0"/>
              <a:t> </a:t>
            </a:r>
            <a:r>
              <a:rPr lang="en-US" sz="2800" dirty="0" err="1"/>
              <a:t>vositalar</a:t>
            </a:r>
            <a:r>
              <a:rPr lang="en-US" sz="2800" dirty="0"/>
              <a:t> </a:t>
            </a:r>
            <a:r>
              <a:rPr lang="en-US" sz="2800" dirty="0" err="1"/>
              <a:t>orqali</a:t>
            </a:r>
            <a:r>
              <a:rPr lang="en-US" sz="2800" dirty="0"/>
              <a:t> </a:t>
            </a:r>
            <a:r>
              <a:rPr lang="en-US" sz="2800" dirty="0" err="1"/>
              <a:t>ma'lumotlarni</a:t>
            </a:r>
            <a:r>
              <a:rPr lang="en-US" sz="2800" dirty="0"/>
              <a:t> </a:t>
            </a:r>
            <a:r>
              <a:rPr lang="en-US" sz="2800" dirty="0" err="1"/>
              <a:t>aniq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samarali</a:t>
            </a:r>
            <a:r>
              <a:rPr lang="en-US" sz="2800" dirty="0"/>
              <a:t> </a:t>
            </a:r>
            <a:r>
              <a:rPr lang="en-US" sz="2800" dirty="0" err="1"/>
              <a:t>tarzda</a:t>
            </a:r>
            <a:r>
              <a:rPr lang="en-US" sz="2800" dirty="0"/>
              <a:t> </a:t>
            </a:r>
            <a:r>
              <a:rPr lang="en-US" sz="2800" dirty="0" err="1"/>
              <a:t>taqdim</a:t>
            </a:r>
            <a:r>
              <a:rPr lang="en-US" sz="2800" dirty="0"/>
              <a:t> </a:t>
            </a:r>
            <a:r>
              <a:rPr lang="en-US" sz="2800" dirty="0" err="1"/>
              <a:t>etishni</a:t>
            </a:r>
            <a:r>
              <a:rPr lang="en-US" sz="2800" dirty="0"/>
              <a:t> </a:t>
            </a:r>
            <a:r>
              <a:rPr lang="en-US" sz="2800" dirty="0" err="1"/>
              <a:t>o'z</a:t>
            </a:r>
            <a:r>
              <a:rPr lang="en-US" sz="2800" dirty="0"/>
              <a:t> </a:t>
            </a:r>
            <a:r>
              <a:rPr lang="en-US" sz="2800" dirty="0" err="1"/>
              <a:t>ichiga</a:t>
            </a:r>
            <a:r>
              <a:rPr lang="en-US" sz="2800" dirty="0"/>
              <a:t> </a:t>
            </a:r>
            <a:r>
              <a:rPr lang="en-US" sz="2800" dirty="0" err="1"/>
              <a:t>oladi</a:t>
            </a:r>
            <a:r>
              <a:rPr lang="en-US" sz="2800" dirty="0"/>
              <a:t>. </a:t>
            </a:r>
            <a:r>
              <a:rPr lang="en-US" sz="2800" dirty="0" err="1"/>
              <a:t>Asosiy</a:t>
            </a:r>
            <a:r>
              <a:rPr lang="en-US" sz="2800" dirty="0"/>
              <a:t> </a:t>
            </a:r>
            <a:r>
              <a:rPr lang="en-US" sz="2800" dirty="0" err="1"/>
              <a:t>maqsad</a:t>
            </a:r>
            <a:r>
              <a:rPr lang="en-US" sz="2800" dirty="0"/>
              <a:t> </a:t>
            </a:r>
            <a:r>
              <a:rPr lang="en-US" sz="2800" dirty="0" err="1"/>
              <a:t>ma'lumotlar</a:t>
            </a:r>
            <a:r>
              <a:rPr lang="en-US" sz="2800" dirty="0"/>
              <a:t> </a:t>
            </a:r>
            <a:r>
              <a:rPr lang="en-US" sz="2800" dirty="0" err="1"/>
              <a:t>bilan</a:t>
            </a:r>
            <a:r>
              <a:rPr lang="en-US" sz="2800" dirty="0"/>
              <a:t> </a:t>
            </a:r>
            <a:r>
              <a:rPr lang="en-US" sz="2800" dirty="0" err="1"/>
              <a:t>samarali</a:t>
            </a:r>
            <a:r>
              <a:rPr lang="en-US" sz="2800" dirty="0"/>
              <a:t> </a:t>
            </a:r>
            <a:r>
              <a:rPr lang="en-US" sz="2800" dirty="0" err="1"/>
              <a:t>ishlash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undan</a:t>
            </a:r>
            <a:r>
              <a:rPr lang="en-US" sz="2800" dirty="0"/>
              <a:t> </a:t>
            </a:r>
            <a:r>
              <a:rPr lang="en-US" sz="2800" dirty="0" err="1"/>
              <a:t>biznes</a:t>
            </a:r>
            <a:r>
              <a:rPr lang="en-US" sz="2800" dirty="0"/>
              <a:t> </a:t>
            </a:r>
            <a:r>
              <a:rPr lang="en-US" sz="2800" dirty="0" err="1"/>
              <a:t>yoki</a:t>
            </a:r>
            <a:r>
              <a:rPr lang="en-US" sz="2800" dirty="0"/>
              <a:t> </a:t>
            </a:r>
            <a:r>
              <a:rPr lang="en-US" sz="2800" dirty="0" err="1"/>
              <a:t>texnologik</a:t>
            </a:r>
            <a:r>
              <a:rPr lang="en-US" sz="2800" dirty="0"/>
              <a:t> </a:t>
            </a:r>
            <a:r>
              <a:rPr lang="en-US" sz="2800" dirty="0" err="1"/>
              <a:t>jarayonlarni</a:t>
            </a:r>
            <a:r>
              <a:rPr lang="en-US" sz="2800" dirty="0"/>
              <a:t> </a:t>
            </a:r>
            <a:r>
              <a:rPr lang="en-US" sz="2800" dirty="0" err="1"/>
              <a:t>optimallashtirish</a:t>
            </a:r>
            <a:r>
              <a:rPr lang="en-US" sz="2800" dirty="0"/>
              <a:t> </a:t>
            </a:r>
            <a:r>
              <a:rPr lang="en-US" sz="2800" dirty="0" err="1"/>
              <a:t>uchun</a:t>
            </a:r>
            <a:r>
              <a:rPr lang="en-US" sz="2800" dirty="0"/>
              <a:t> </a:t>
            </a:r>
            <a:r>
              <a:rPr lang="en-US" sz="2800" dirty="0" err="1"/>
              <a:t>foydalanishdir</a:t>
            </a:r>
            <a:r>
              <a:rPr lang="en-US" sz="2800" dirty="0"/>
              <a:t>.</a:t>
            </a:r>
            <a:endParaRPr lang="ru-RU" sz="2800" dirty="0"/>
          </a:p>
        </p:txBody>
      </p:sp>
      <p:pic>
        <p:nvPicPr>
          <p:cNvPr id="6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ABF8987F-4ABA-424B-A654-EC4118993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556" y="179110"/>
            <a:ext cx="1787646" cy="49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3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2C1E3-D0D3-4B06-88F4-AF4612C46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702" y="790128"/>
            <a:ext cx="3059609" cy="637884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+mn-lt"/>
              </a:rPr>
              <a:t>Pearson </a:t>
            </a:r>
            <a:r>
              <a:rPr lang="en-US" sz="2800" b="1" dirty="0" err="1">
                <a:solidFill>
                  <a:srgbClr val="00B050"/>
                </a:solidFill>
                <a:latin typeface="+mn-lt"/>
              </a:rPr>
              <a:t>tomonidan</a:t>
            </a:r>
            <a:r>
              <a:rPr lang="en-US" sz="2800" b="1" dirty="0">
                <a:solidFill>
                  <a:srgbClr val="00B050"/>
                </a:solidFill>
                <a:latin typeface="+mn-lt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+mn-lt"/>
              </a:rPr>
              <a:t>o'quv</a:t>
            </a:r>
            <a:r>
              <a:rPr lang="en-US" sz="2800" b="1" dirty="0">
                <a:solidFill>
                  <a:srgbClr val="00B050"/>
                </a:solidFill>
                <a:latin typeface="+mn-lt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+mn-lt"/>
              </a:rPr>
              <a:t>natijalari</a:t>
            </a:r>
            <a:endParaRPr lang="ru-RU" sz="28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687A45-3A44-40A6-A541-3528CFF41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793" y="1568818"/>
            <a:ext cx="10631509" cy="407212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err="1"/>
              <a:t>Ushbu</a:t>
            </a:r>
            <a:r>
              <a:rPr lang="en-US" dirty="0"/>
              <a:t> </a:t>
            </a:r>
            <a:r>
              <a:rPr lang="en-US" dirty="0" err="1"/>
              <a:t>bo'lim</a:t>
            </a:r>
            <a:r>
              <a:rPr lang="en-US" dirty="0"/>
              <a:t> </a:t>
            </a:r>
            <a:r>
              <a:rPr lang="en-US" dirty="0" err="1"/>
              <a:t>oxirida</a:t>
            </a:r>
            <a:r>
              <a:rPr lang="en-US" dirty="0"/>
              <a:t> </a:t>
            </a:r>
            <a:r>
              <a:rPr lang="en-US" dirty="0" err="1"/>
              <a:t>talabalar</a:t>
            </a:r>
            <a:r>
              <a:rPr lang="en-US" dirty="0"/>
              <a:t> </a:t>
            </a:r>
            <a:r>
              <a:rPr lang="en-US" dirty="0" err="1"/>
              <a:t>quyidagilarga</a:t>
            </a:r>
            <a:r>
              <a:rPr lang="en-US" dirty="0"/>
              <a:t> </a:t>
            </a:r>
            <a:r>
              <a:rPr lang="en-US" dirty="0" err="1"/>
              <a:t>ega</a:t>
            </a:r>
            <a:r>
              <a:rPr lang="en-US" dirty="0"/>
              <a:t> </a:t>
            </a:r>
            <a:r>
              <a:rPr lang="en-US" dirty="0" err="1"/>
              <a:t>bo'ladilar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LO1</a:t>
            </a:r>
            <a:r>
              <a:rPr lang="en-US" dirty="0"/>
              <a:t> </a:t>
            </a:r>
            <a:r>
              <a:rPr lang="en-US" dirty="0" err="1"/>
              <a:t>Qaror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katta</a:t>
            </a:r>
            <a:r>
              <a:rPr lang="en-US" dirty="0"/>
              <a:t>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vizualizatsiyani</a:t>
            </a:r>
            <a:r>
              <a:rPr lang="en-US" dirty="0"/>
              <a:t> </a:t>
            </a:r>
            <a:r>
              <a:rPr lang="en-US" dirty="0" err="1"/>
              <a:t>ko'rib</a:t>
            </a:r>
            <a:r>
              <a:rPr lang="en-US" dirty="0"/>
              <a:t> </a:t>
            </a:r>
            <a:r>
              <a:rPr lang="en-US" dirty="0" err="1"/>
              <a:t>chiqadilar</a:t>
            </a:r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LO2</a:t>
            </a:r>
            <a:r>
              <a:rPr lang="en-US" dirty="0"/>
              <a:t> Katta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vizualizatsiya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usullarni</a:t>
            </a:r>
            <a:r>
              <a:rPr lang="en-US" dirty="0"/>
              <a:t>, </a:t>
            </a:r>
            <a:r>
              <a:rPr lang="en-US" dirty="0" err="1"/>
              <a:t>vosiatalar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sanoat</a:t>
            </a:r>
            <a:r>
              <a:rPr lang="en-US" dirty="0"/>
              <a:t> </a:t>
            </a:r>
            <a:r>
              <a:rPr lang="en-US" dirty="0" err="1"/>
              <a:t>dasturiy</a:t>
            </a:r>
            <a:r>
              <a:rPr lang="en-US" dirty="0"/>
              <a:t> </a:t>
            </a:r>
            <a:r>
              <a:rPr lang="en-US" dirty="0" err="1"/>
              <a:t>echimlarini</a:t>
            </a:r>
            <a:r>
              <a:rPr lang="en-US" dirty="0"/>
              <a:t> </a:t>
            </a:r>
            <a:r>
              <a:rPr lang="en-US" dirty="0" err="1"/>
              <a:t>o’rganadilar</a:t>
            </a:r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LO3</a:t>
            </a:r>
            <a:r>
              <a:rPr lang="en-US" dirty="0"/>
              <a:t> </a:t>
            </a:r>
            <a:r>
              <a:rPr lang="en-US" dirty="0" err="1"/>
              <a:t>Ma'lumotlarni</a:t>
            </a:r>
            <a:r>
              <a:rPr lang="en-US" dirty="0"/>
              <a:t> </a:t>
            </a:r>
            <a:r>
              <a:rPr lang="en-US" dirty="0" err="1"/>
              <a:t>manipulyatsiya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berilgan</a:t>
            </a:r>
            <a:r>
              <a:rPr lang="en-US" dirty="0"/>
              <a:t>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to'plami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vizual</a:t>
            </a:r>
            <a:r>
              <a:rPr lang="en-US" dirty="0"/>
              <a:t> </a:t>
            </a:r>
            <a:r>
              <a:rPr lang="en-US" dirty="0" err="1"/>
              <a:t>taqdimotlarni</a:t>
            </a:r>
            <a:r>
              <a:rPr lang="en-US" dirty="0"/>
              <a:t> </a:t>
            </a:r>
            <a:r>
              <a:rPr lang="en-US" dirty="0" err="1"/>
              <a:t>tayyorlash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sanoat</a:t>
            </a:r>
            <a:r>
              <a:rPr lang="en-US" dirty="0"/>
              <a:t> </a:t>
            </a:r>
            <a:r>
              <a:rPr lang="en-US" dirty="0" err="1"/>
              <a:t>dasturiy</a:t>
            </a:r>
            <a:r>
              <a:rPr lang="en-US" dirty="0"/>
              <a:t> </a:t>
            </a:r>
            <a:r>
              <a:rPr lang="en-US" dirty="0" err="1"/>
              <a:t>ta'minotidan</a:t>
            </a:r>
            <a:r>
              <a:rPr lang="en-US" dirty="0"/>
              <a:t> </a:t>
            </a:r>
            <a:r>
              <a:rPr lang="en-US" dirty="0" err="1"/>
              <a:t>foydalanadilar</a:t>
            </a:r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LO4</a:t>
            </a:r>
            <a:r>
              <a:rPr lang="en-US" dirty="0"/>
              <a:t>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bo'yicha</a:t>
            </a:r>
            <a:r>
              <a:rPr lang="en-US" dirty="0"/>
              <a:t> </a:t>
            </a:r>
            <a:r>
              <a:rPr lang="en-US" dirty="0" err="1"/>
              <a:t>mutaxassislarning</a:t>
            </a:r>
            <a:r>
              <a:rPr lang="en-US" dirty="0"/>
              <a:t> </a:t>
            </a:r>
            <a:r>
              <a:rPr lang="en-US" dirty="0" err="1"/>
              <a:t>roli</a:t>
            </a:r>
            <a:r>
              <a:rPr lang="en-US" dirty="0"/>
              <a:t>, </a:t>
            </a:r>
            <a:r>
              <a:rPr lang="en-US" dirty="0" err="1"/>
              <a:t>mas'uliyati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muammolarini</a:t>
            </a:r>
            <a:r>
              <a:rPr lang="en-US" dirty="0"/>
              <a:t> </a:t>
            </a:r>
            <a:r>
              <a:rPr lang="en-US" dirty="0" err="1"/>
              <a:t>baholaydilar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7B342BC-70CC-45D9-B842-2CA3EC9EF435}"/>
              </a:ext>
            </a:extLst>
          </p:cNvPr>
          <p:cNvSpPr txBox="1">
            <a:spLocks/>
          </p:cNvSpPr>
          <p:nvPr/>
        </p:nvSpPr>
        <p:spPr>
          <a:xfrm>
            <a:off x="0" y="6413726"/>
            <a:ext cx="12192000" cy="444274"/>
          </a:xfrm>
          <a:prstGeom prst="rect">
            <a:avLst/>
          </a:prstGeom>
          <a:solidFill>
            <a:srgbClr val="00B050">
              <a:alpha val="58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And Visualization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204EBD2C-128E-47AF-A406-99916B908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556" y="179110"/>
            <a:ext cx="1787646" cy="49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59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CB03907-5258-427A-848A-175C4DF53108}"/>
              </a:ext>
            </a:extLst>
          </p:cNvPr>
          <p:cNvSpPr/>
          <p:nvPr/>
        </p:nvSpPr>
        <p:spPr>
          <a:xfrm>
            <a:off x="3051228" y="698103"/>
            <a:ext cx="5477718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Data Analytics </a:t>
            </a:r>
            <a:r>
              <a:rPr lang="en-US" sz="2800" b="1" i="1" dirty="0">
                <a:solidFill>
                  <a:srgbClr val="00B050"/>
                </a:solidFill>
              </a:rPr>
              <a:t>vs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Data Visualization</a:t>
            </a:r>
            <a:endParaRPr lang="ru-RU" sz="2800" b="1" dirty="0">
              <a:solidFill>
                <a:srgbClr val="00B05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23A2F58-39C3-4717-89FF-F8B04D4C1EDC}"/>
              </a:ext>
            </a:extLst>
          </p:cNvPr>
          <p:cNvSpPr/>
          <p:nvPr/>
        </p:nvSpPr>
        <p:spPr>
          <a:xfrm>
            <a:off x="1051726" y="1392532"/>
            <a:ext cx="103074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50"/>
                </a:solidFill>
              </a:rPr>
              <a:t>Maqsad</a:t>
            </a:r>
            <a:endParaRPr lang="en-US" sz="2400" b="1" dirty="0">
              <a:solidFill>
                <a:srgbClr val="00B050"/>
              </a:solidFill>
            </a:endParaRPr>
          </a:p>
          <a:p>
            <a:pPr algn="just"/>
            <a:r>
              <a:rPr lang="en-US" sz="2400" b="1" dirty="0"/>
              <a:t>	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Ma'lumotlar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tahlili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en-US" sz="2400" dirty="0" err="1"/>
              <a:t>Ma'lumotlar</a:t>
            </a:r>
            <a:r>
              <a:rPr lang="en-US" sz="2400" dirty="0"/>
              <a:t> </a:t>
            </a:r>
            <a:r>
              <a:rPr lang="en-US" sz="2400" dirty="0" err="1"/>
              <a:t>tahlilining</a:t>
            </a:r>
            <a:r>
              <a:rPr lang="en-US" sz="2400" dirty="0"/>
              <a:t> </a:t>
            </a:r>
            <a:r>
              <a:rPr lang="en-US" sz="2400" dirty="0" err="1"/>
              <a:t>asosiy</a:t>
            </a:r>
            <a:r>
              <a:rPr lang="en-US" sz="2400" dirty="0"/>
              <a:t> </a:t>
            </a:r>
            <a:r>
              <a:rPr lang="en-US" sz="2400" dirty="0" err="1"/>
              <a:t>maqsadi</a:t>
            </a:r>
            <a:r>
              <a:rPr lang="en-US" sz="2400" dirty="0"/>
              <a:t> </a:t>
            </a:r>
            <a:r>
              <a:rPr lang="en-US" sz="2400" dirty="0" err="1"/>
              <a:t>grafiklar</a:t>
            </a:r>
            <a:r>
              <a:rPr lang="en-US" sz="2400" dirty="0"/>
              <a:t>, </a:t>
            </a:r>
            <a:r>
              <a:rPr lang="en-US" sz="2400" dirty="0" err="1"/>
              <a:t>korrelyatsiyalar</a:t>
            </a:r>
            <a:r>
              <a:rPr lang="en-US" sz="2400" dirty="0"/>
              <a:t>, </a:t>
            </a:r>
            <a:r>
              <a:rPr lang="en-US" sz="2400" dirty="0" err="1"/>
              <a:t>tendentsiyalar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tushunchalarni</a:t>
            </a:r>
            <a:r>
              <a:rPr lang="en-US" sz="2400" dirty="0"/>
              <a:t> </a:t>
            </a:r>
            <a:r>
              <a:rPr lang="en-US" sz="2400" dirty="0" err="1"/>
              <a:t>aniqlash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 </a:t>
            </a:r>
            <a:r>
              <a:rPr lang="en-US" sz="2400" dirty="0" err="1"/>
              <a:t>ma'lumotlarni</a:t>
            </a:r>
            <a:r>
              <a:rPr lang="en-US" sz="2400" dirty="0"/>
              <a:t> </a:t>
            </a:r>
            <a:r>
              <a:rPr lang="en-US" sz="2400" dirty="0" err="1"/>
              <a:t>tahlil</a:t>
            </a:r>
            <a:r>
              <a:rPr lang="en-US" sz="2400" dirty="0"/>
              <a:t> </a:t>
            </a:r>
            <a:r>
              <a:rPr lang="en-US" sz="2400" dirty="0" err="1"/>
              <a:t>qilishdir</a:t>
            </a:r>
            <a:r>
              <a:rPr lang="en-US" sz="2400" dirty="0"/>
              <a:t>. Bu </a:t>
            </a:r>
            <a:r>
              <a:rPr lang="en-US" sz="2400" dirty="0" err="1"/>
              <a:t>xom</a:t>
            </a:r>
            <a:r>
              <a:rPr lang="en-US" sz="2400" dirty="0"/>
              <a:t> </a:t>
            </a:r>
            <a:r>
              <a:rPr lang="en-US" sz="2400" dirty="0" err="1"/>
              <a:t>ma'lumotlardan</a:t>
            </a:r>
            <a:r>
              <a:rPr lang="en-US" sz="2400" dirty="0"/>
              <a:t> </a:t>
            </a:r>
            <a:r>
              <a:rPr lang="en-US" sz="2400" dirty="0" err="1"/>
              <a:t>mazmunli</a:t>
            </a:r>
            <a:r>
              <a:rPr lang="en-US" sz="2400" dirty="0"/>
              <a:t> </a:t>
            </a:r>
            <a:r>
              <a:rPr lang="en-US" sz="2400" dirty="0" err="1"/>
              <a:t>ma'lumot</a:t>
            </a:r>
            <a:r>
              <a:rPr lang="en-US" sz="2400" dirty="0"/>
              <a:t> </a:t>
            </a:r>
            <a:r>
              <a:rPr lang="en-US" sz="2400" dirty="0" err="1"/>
              <a:t>olish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 </a:t>
            </a:r>
            <a:r>
              <a:rPr lang="en-US" sz="2400" dirty="0" err="1"/>
              <a:t>statistik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hisoblash</a:t>
            </a:r>
            <a:r>
              <a:rPr lang="en-US" sz="2400" dirty="0"/>
              <a:t> </a:t>
            </a:r>
            <a:r>
              <a:rPr lang="en-US" sz="2400" dirty="0" err="1"/>
              <a:t>texnikasini</a:t>
            </a:r>
            <a:r>
              <a:rPr lang="en-US" sz="2400" dirty="0"/>
              <a:t> </a:t>
            </a:r>
            <a:r>
              <a:rPr lang="en-US" sz="2400" dirty="0" err="1"/>
              <a:t>qo'llashni</a:t>
            </a:r>
            <a:r>
              <a:rPr lang="en-US" sz="2400" dirty="0"/>
              <a:t> </a:t>
            </a:r>
            <a:r>
              <a:rPr lang="en-US" sz="2400" dirty="0" err="1"/>
              <a:t>o'z</a:t>
            </a:r>
            <a:r>
              <a:rPr lang="en-US" sz="2400" dirty="0"/>
              <a:t> </a:t>
            </a:r>
            <a:r>
              <a:rPr lang="en-US" sz="2400" dirty="0" err="1"/>
              <a:t>ichiga</a:t>
            </a:r>
            <a:r>
              <a:rPr lang="en-US" sz="2400" dirty="0"/>
              <a:t> </a:t>
            </a:r>
            <a:r>
              <a:rPr lang="en-US" sz="2400" dirty="0" err="1"/>
              <a:t>oladi</a:t>
            </a:r>
            <a:r>
              <a:rPr lang="en-US" sz="2400" dirty="0"/>
              <a:t>.</a:t>
            </a:r>
          </a:p>
          <a:p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just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Ma'lumotlarni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vizualizatsiya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qilish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en-US" sz="2400" dirty="0" err="1"/>
              <a:t>Ma'lumotlarni</a:t>
            </a:r>
            <a:r>
              <a:rPr lang="en-US" sz="2400" dirty="0"/>
              <a:t> </a:t>
            </a:r>
            <a:r>
              <a:rPr lang="en-US" sz="2400" dirty="0" err="1"/>
              <a:t>vizualizatsiya</a:t>
            </a:r>
            <a:r>
              <a:rPr lang="en-US" sz="2400" dirty="0"/>
              <a:t> </a:t>
            </a:r>
            <a:r>
              <a:rPr lang="en-US" sz="2400" dirty="0" err="1"/>
              <a:t>qilishning</a:t>
            </a:r>
            <a:r>
              <a:rPr lang="en-US" sz="2400" dirty="0"/>
              <a:t> </a:t>
            </a:r>
            <a:r>
              <a:rPr lang="en-US" sz="2400" dirty="0" err="1"/>
              <a:t>asosiy</a:t>
            </a:r>
            <a:r>
              <a:rPr lang="en-US" sz="2400" dirty="0"/>
              <a:t> </a:t>
            </a:r>
            <a:r>
              <a:rPr lang="en-US" sz="2400" dirty="0" err="1"/>
              <a:t>maqsadi</a:t>
            </a:r>
            <a:r>
              <a:rPr lang="en-US" sz="2400" dirty="0"/>
              <a:t> </a:t>
            </a:r>
            <a:r>
              <a:rPr lang="en-US" sz="2400" dirty="0" err="1"/>
              <a:t>ma'lumotlarni</a:t>
            </a:r>
            <a:r>
              <a:rPr lang="en-US" sz="2400" dirty="0"/>
              <a:t> </a:t>
            </a:r>
            <a:r>
              <a:rPr lang="en-US" sz="2400" dirty="0" err="1"/>
              <a:t>vizual</a:t>
            </a:r>
            <a:r>
              <a:rPr lang="en-US" sz="2400" dirty="0"/>
              <a:t> </a:t>
            </a:r>
            <a:r>
              <a:rPr lang="en-US" sz="2400" dirty="0" err="1"/>
              <a:t>formatda</a:t>
            </a:r>
            <a:r>
              <a:rPr lang="en-US" sz="2400" dirty="0"/>
              <a:t> (</a:t>
            </a:r>
            <a:r>
              <a:rPr lang="en-US" sz="2400" dirty="0" err="1"/>
              <a:t>diagrammalar</a:t>
            </a:r>
            <a:r>
              <a:rPr lang="en-US" sz="2400" dirty="0"/>
              <a:t>, </a:t>
            </a:r>
            <a:r>
              <a:rPr lang="en-US" sz="2400" dirty="0" err="1"/>
              <a:t>grafiklar</a:t>
            </a:r>
            <a:r>
              <a:rPr lang="en-US" sz="2400" dirty="0"/>
              <a:t>, </a:t>
            </a:r>
            <a:r>
              <a:rPr lang="en-US" sz="2400" dirty="0" err="1"/>
              <a:t>xaritalar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boshqalar</a:t>
            </a:r>
            <a:r>
              <a:rPr lang="en-US" sz="2400" dirty="0"/>
              <a:t>) </a:t>
            </a:r>
            <a:r>
              <a:rPr lang="en-US" sz="2400" dirty="0" err="1"/>
              <a:t>taqdim</a:t>
            </a:r>
            <a:r>
              <a:rPr lang="en-US" sz="2400" dirty="0"/>
              <a:t> </a:t>
            </a:r>
            <a:r>
              <a:rPr lang="en-US" sz="2400" dirty="0" err="1"/>
              <a:t>etishdan</a:t>
            </a:r>
            <a:r>
              <a:rPr lang="en-US" sz="2400" dirty="0"/>
              <a:t> </a:t>
            </a:r>
            <a:r>
              <a:rPr lang="en-US" sz="2400" dirty="0" err="1"/>
              <a:t>iborat</a:t>
            </a:r>
            <a:r>
              <a:rPr lang="en-US" sz="2400" dirty="0"/>
              <a:t> </a:t>
            </a:r>
            <a:r>
              <a:rPr lang="en-US" sz="2400" dirty="0" err="1"/>
              <a:t>bo'lib</a:t>
            </a:r>
            <a:r>
              <a:rPr lang="en-US" sz="2400" dirty="0"/>
              <a:t>, </a:t>
            </a:r>
            <a:r>
              <a:rPr lang="en-US" sz="2400" dirty="0" err="1"/>
              <a:t>bu</a:t>
            </a:r>
            <a:r>
              <a:rPr lang="en-US" sz="2400" dirty="0"/>
              <a:t> </a:t>
            </a:r>
            <a:r>
              <a:rPr lang="en-US" sz="2400" dirty="0" err="1"/>
              <a:t>tushunchalarni</a:t>
            </a:r>
            <a:r>
              <a:rPr lang="en-US" sz="2400" dirty="0"/>
              <a:t> </a:t>
            </a:r>
            <a:r>
              <a:rPr lang="en-US" sz="2400" dirty="0" err="1"/>
              <a:t>tushunish</a:t>
            </a:r>
            <a:r>
              <a:rPr lang="en-US" sz="2400" dirty="0"/>
              <a:t>, </a:t>
            </a:r>
            <a:r>
              <a:rPr lang="en-US" sz="2400" dirty="0" err="1"/>
              <a:t>sharhlash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etkazishni</a:t>
            </a:r>
            <a:r>
              <a:rPr lang="en-US" sz="2400" dirty="0"/>
              <a:t> </a:t>
            </a:r>
            <a:r>
              <a:rPr lang="en-US" sz="2400" dirty="0" err="1"/>
              <a:t>osonlashtiradi</a:t>
            </a:r>
            <a:r>
              <a:rPr lang="en-US" sz="2400" dirty="0"/>
              <a:t>. </a:t>
            </a:r>
            <a:r>
              <a:rPr lang="en-US" sz="2400" dirty="0" err="1"/>
              <a:t>Vizualizatsiya</a:t>
            </a:r>
            <a:r>
              <a:rPr lang="en-US" sz="2400" dirty="0"/>
              <a:t> </a:t>
            </a:r>
            <a:r>
              <a:rPr lang="en-US" sz="2400" dirty="0" err="1"/>
              <a:t>murakkab</a:t>
            </a:r>
            <a:r>
              <a:rPr lang="en-US" sz="2400" dirty="0"/>
              <a:t> </a:t>
            </a:r>
            <a:r>
              <a:rPr lang="en-US" sz="2400" dirty="0" err="1"/>
              <a:t>ma'lumotlarni</a:t>
            </a:r>
            <a:r>
              <a:rPr lang="en-US" sz="2400" dirty="0"/>
              <a:t> </a:t>
            </a:r>
            <a:r>
              <a:rPr lang="en-US" sz="2400" dirty="0" err="1"/>
              <a:t>vizual</a:t>
            </a:r>
            <a:r>
              <a:rPr lang="en-US" sz="2400" dirty="0"/>
              <a:t> </a:t>
            </a:r>
            <a:r>
              <a:rPr lang="en-US" sz="2400" dirty="0" err="1"/>
              <a:t>kontekstga</a:t>
            </a:r>
            <a:r>
              <a:rPr lang="en-US" sz="2400" dirty="0"/>
              <a:t> </a:t>
            </a:r>
            <a:r>
              <a:rPr lang="en-US" sz="2400" dirty="0" err="1"/>
              <a:t>aylantiradi</a:t>
            </a:r>
            <a:r>
              <a:rPr lang="en-US" sz="2400" dirty="0"/>
              <a:t>, </a:t>
            </a:r>
            <a:r>
              <a:rPr lang="en-US" sz="2400" dirty="0" err="1"/>
              <a:t>bu</a:t>
            </a:r>
            <a:r>
              <a:rPr lang="en-US" sz="2400" dirty="0"/>
              <a:t> </a:t>
            </a:r>
            <a:r>
              <a:rPr lang="en-US" sz="2400" dirty="0" err="1"/>
              <a:t>tendentsiyalar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chet</a:t>
            </a:r>
            <a:r>
              <a:rPr lang="en-US" sz="2400" dirty="0"/>
              <a:t> </a:t>
            </a:r>
            <a:r>
              <a:rPr lang="en-US" sz="2400" dirty="0" err="1"/>
              <a:t>elliklarni</a:t>
            </a:r>
            <a:r>
              <a:rPr lang="en-US" sz="2400" dirty="0"/>
              <a:t> </a:t>
            </a:r>
            <a:r>
              <a:rPr lang="en-US" sz="2400" dirty="0" err="1"/>
              <a:t>ta'kidlashga</a:t>
            </a:r>
            <a:r>
              <a:rPr lang="en-US" sz="2400" dirty="0"/>
              <a:t> </a:t>
            </a:r>
            <a:r>
              <a:rPr lang="en-US" sz="2400" dirty="0" err="1"/>
              <a:t>yordam</a:t>
            </a:r>
            <a:r>
              <a:rPr lang="en-US" sz="2400" dirty="0"/>
              <a:t> </a:t>
            </a:r>
            <a:r>
              <a:rPr lang="en-US" sz="2400" dirty="0" err="1"/>
              <a:t>beradi</a:t>
            </a:r>
            <a:r>
              <a:rPr lang="en-US" sz="2400" dirty="0"/>
              <a:t>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1301D0E-0245-4457-BD22-09EC93736321}"/>
              </a:ext>
            </a:extLst>
          </p:cNvPr>
          <p:cNvSpPr txBox="1">
            <a:spLocks/>
          </p:cNvSpPr>
          <p:nvPr/>
        </p:nvSpPr>
        <p:spPr>
          <a:xfrm>
            <a:off x="0" y="6413726"/>
            <a:ext cx="12192000" cy="444274"/>
          </a:xfrm>
          <a:prstGeom prst="rect">
            <a:avLst/>
          </a:prstGeom>
          <a:solidFill>
            <a:srgbClr val="00B050">
              <a:alpha val="58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And Visualization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28BC83F1-1406-44CA-AA6D-F8FBD852B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956" y="179110"/>
            <a:ext cx="1889246" cy="51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4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0D3076F-35E7-4AF0-9743-4FCA08AFBC52}"/>
              </a:ext>
            </a:extLst>
          </p:cNvPr>
          <p:cNvSpPr/>
          <p:nvPr/>
        </p:nvSpPr>
        <p:spPr>
          <a:xfrm>
            <a:off x="691007" y="1905506"/>
            <a:ext cx="1080998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Ma'lumotlar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tahlili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400" b="1" dirty="0" err="1"/>
              <a:t>Ma'lumot</a:t>
            </a:r>
            <a:r>
              <a:rPr lang="en-US" sz="2400" b="1" dirty="0"/>
              <a:t> </a:t>
            </a:r>
            <a:r>
              <a:rPr lang="en-US" sz="2400" b="1" dirty="0" err="1"/>
              <a:t>to'plash</a:t>
            </a:r>
            <a:r>
              <a:rPr lang="en-US" sz="2400" b="1" dirty="0"/>
              <a:t>: </a:t>
            </a:r>
            <a:r>
              <a:rPr lang="en-US" sz="2400" dirty="0" err="1"/>
              <a:t>turli</a:t>
            </a:r>
            <a:r>
              <a:rPr lang="en-US" sz="2400" dirty="0"/>
              <a:t> </a:t>
            </a:r>
            <a:r>
              <a:rPr lang="en-US" sz="2400" dirty="0" err="1"/>
              <a:t>manbalardan</a:t>
            </a:r>
            <a:r>
              <a:rPr lang="en-US" sz="2400" dirty="0"/>
              <a:t> </a:t>
            </a:r>
            <a:r>
              <a:rPr lang="en-US" sz="2400" dirty="0" err="1"/>
              <a:t>ma'lumotlarni</a:t>
            </a:r>
            <a:r>
              <a:rPr lang="en-US" sz="2400" dirty="0"/>
              <a:t> </a:t>
            </a:r>
            <a:r>
              <a:rPr lang="en-US" sz="2400" dirty="0" err="1"/>
              <a:t>yig'ish</a:t>
            </a:r>
            <a:r>
              <a:rPr lang="en-US" sz="2400" dirty="0"/>
              <a:t>.</a:t>
            </a:r>
          </a:p>
          <a:p>
            <a:r>
              <a:rPr lang="en-US" sz="2400" b="1" dirty="0" err="1"/>
              <a:t>Ma'lumotlarni</a:t>
            </a:r>
            <a:r>
              <a:rPr lang="en-US" sz="2400" b="1" dirty="0"/>
              <a:t> </a:t>
            </a:r>
            <a:r>
              <a:rPr lang="en-US" sz="2400" b="1" dirty="0" err="1"/>
              <a:t>tozalash</a:t>
            </a:r>
            <a:r>
              <a:rPr lang="en-US" sz="2400" b="1" dirty="0"/>
              <a:t>: </a:t>
            </a:r>
            <a:r>
              <a:rPr lang="en-US" sz="2400" dirty="0" err="1"/>
              <a:t>mavhumlik</a:t>
            </a:r>
            <a:r>
              <a:rPr lang="en-US" sz="2400" dirty="0"/>
              <a:t>, </a:t>
            </a:r>
            <a:r>
              <a:rPr lang="en-US" sz="2400" dirty="0" err="1"/>
              <a:t>xatolar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nomuvofiqliklarni</a:t>
            </a:r>
            <a:r>
              <a:rPr lang="en-US" sz="2400" dirty="0"/>
              <a:t> </a:t>
            </a:r>
            <a:r>
              <a:rPr lang="en-US" sz="2400" dirty="0" err="1"/>
              <a:t>olib</a:t>
            </a:r>
            <a:r>
              <a:rPr lang="en-US" sz="2400" dirty="0"/>
              <a:t> </a:t>
            </a:r>
            <a:r>
              <a:rPr lang="en-US" sz="2400" dirty="0" err="1"/>
              <a:t>tashlash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 </a:t>
            </a:r>
            <a:r>
              <a:rPr lang="en-US" sz="2400" dirty="0" err="1"/>
              <a:t>ma'lumotlarni</a:t>
            </a:r>
            <a:r>
              <a:rPr lang="en-US" sz="2400" dirty="0"/>
              <a:t> </a:t>
            </a:r>
            <a:r>
              <a:rPr lang="en-US" sz="2400" dirty="0" err="1"/>
              <a:t>oldindan</a:t>
            </a:r>
            <a:r>
              <a:rPr lang="en-US" sz="2400" dirty="0"/>
              <a:t> </a:t>
            </a:r>
            <a:r>
              <a:rPr lang="en-US" sz="2400" dirty="0" err="1"/>
              <a:t>qayta</a:t>
            </a:r>
            <a:r>
              <a:rPr lang="en-US" sz="2400" dirty="0"/>
              <a:t> </a:t>
            </a:r>
            <a:r>
              <a:rPr lang="en-US" sz="2400" dirty="0" err="1"/>
              <a:t>ishlash</a:t>
            </a:r>
            <a:r>
              <a:rPr lang="en-US" sz="2400" dirty="0"/>
              <a:t>.</a:t>
            </a:r>
          </a:p>
          <a:p>
            <a:r>
              <a:rPr lang="en-US" sz="2400" b="1" dirty="0" err="1"/>
              <a:t>Ma'lumotlarni</a:t>
            </a:r>
            <a:r>
              <a:rPr lang="en-US" sz="2400" b="1" dirty="0"/>
              <a:t> </a:t>
            </a:r>
            <a:r>
              <a:rPr lang="en-US" sz="2400" b="1" dirty="0" err="1"/>
              <a:t>o'zgartirish</a:t>
            </a:r>
            <a:r>
              <a:rPr lang="en-US" sz="2400" b="1" dirty="0"/>
              <a:t>: </a:t>
            </a:r>
            <a:r>
              <a:rPr lang="en-US" sz="2400" dirty="0" err="1"/>
              <a:t>ma'lumotlarni</a:t>
            </a:r>
            <a:r>
              <a:rPr lang="en-US" sz="2400" dirty="0"/>
              <a:t> </a:t>
            </a:r>
            <a:r>
              <a:rPr lang="en-US" sz="2400" dirty="0" err="1"/>
              <a:t>tahlil</a:t>
            </a:r>
            <a:r>
              <a:rPr lang="en-US" sz="2400" dirty="0"/>
              <a:t> </a:t>
            </a:r>
            <a:r>
              <a:rPr lang="en-US" sz="2400" dirty="0" err="1"/>
              <a:t>qilish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 </a:t>
            </a:r>
            <a:r>
              <a:rPr lang="en-US" sz="2400" dirty="0" err="1"/>
              <a:t>mos</a:t>
            </a:r>
            <a:r>
              <a:rPr lang="en-US" sz="2400" dirty="0"/>
              <a:t> </a:t>
            </a:r>
            <a:r>
              <a:rPr lang="en-US" sz="2400" dirty="0" err="1"/>
              <a:t>formatga</a:t>
            </a:r>
            <a:r>
              <a:rPr lang="en-US" sz="2400" dirty="0"/>
              <a:t> </a:t>
            </a:r>
            <a:r>
              <a:rPr lang="en-US" sz="2400" dirty="0" err="1"/>
              <a:t>aylantirish</a:t>
            </a:r>
            <a:r>
              <a:rPr lang="en-US" sz="2400" dirty="0"/>
              <a:t>.</a:t>
            </a:r>
          </a:p>
          <a:p>
            <a:r>
              <a:rPr lang="en-US" sz="2400" b="1" dirty="0" err="1"/>
              <a:t>Tahlil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r>
              <a:rPr lang="en-US" sz="2400" dirty="0" err="1"/>
              <a:t>Ma'lumotlarni</a:t>
            </a:r>
            <a:r>
              <a:rPr lang="en-US" sz="2400" dirty="0"/>
              <a:t> </a:t>
            </a:r>
            <a:r>
              <a:rPr lang="en-US" sz="2400" dirty="0" err="1"/>
              <a:t>tahlil</a:t>
            </a:r>
            <a:r>
              <a:rPr lang="en-US" sz="2400" dirty="0"/>
              <a:t> </a:t>
            </a:r>
            <a:r>
              <a:rPr lang="en-US" sz="2400" dirty="0" err="1"/>
              <a:t>qilish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 </a:t>
            </a:r>
            <a:r>
              <a:rPr lang="en-US" sz="2400" dirty="0" err="1"/>
              <a:t>statistik</a:t>
            </a:r>
            <a:r>
              <a:rPr lang="en-US" sz="2400" dirty="0"/>
              <a:t> </a:t>
            </a:r>
            <a:r>
              <a:rPr lang="en-US" sz="2400" dirty="0" err="1"/>
              <a:t>usullar</a:t>
            </a:r>
            <a:r>
              <a:rPr lang="en-US" sz="2400" dirty="0"/>
              <a:t>, </a:t>
            </a:r>
            <a:r>
              <a:rPr lang="en-US" sz="2400" dirty="0" err="1"/>
              <a:t>algoritmlar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mashinani</a:t>
            </a:r>
            <a:r>
              <a:rPr lang="en-US" sz="2400" dirty="0"/>
              <a:t> </a:t>
            </a:r>
            <a:r>
              <a:rPr lang="en-US" sz="2400" dirty="0" err="1"/>
              <a:t>o'rganishdan</a:t>
            </a:r>
            <a:r>
              <a:rPr lang="en-US" sz="2400" dirty="0"/>
              <a:t> </a:t>
            </a:r>
            <a:r>
              <a:rPr lang="en-US" sz="2400" dirty="0" err="1"/>
              <a:t>foydalanish</a:t>
            </a:r>
            <a:r>
              <a:rPr lang="en-US" sz="2400" dirty="0"/>
              <a:t>.</a:t>
            </a:r>
          </a:p>
          <a:p>
            <a:r>
              <a:rPr lang="en-US" sz="2400" b="1" dirty="0" err="1"/>
              <a:t>Sharhlash</a:t>
            </a:r>
            <a:r>
              <a:rPr lang="en-US" sz="2400" b="1" dirty="0"/>
              <a:t>: </a:t>
            </a:r>
            <a:r>
              <a:rPr lang="en-US" sz="2400" dirty="0" err="1"/>
              <a:t>Tahlil</a:t>
            </a:r>
            <a:r>
              <a:rPr lang="en-US" sz="2400" dirty="0"/>
              <a:t> </a:t>
            </a:r>
            <a:r>
              <a:rPr lang="en-US" sz="2400" dirty="0" err="1"/>
              <a:t>qilingan</a:t>
            </a:r>
            <a:r>
              <a:rPr lang="en-US" sz="2400" dirty="0"/>
              <a:t> </a:t>
            </a:r>
            <a:r>
              <a:rPr lang="en-US" sz="2400" dirty="0" err="1"/>
              <a:t>ma'lumotlardan</a:t>
            </a:r>
            <a:r>
              <a:rPr lang="en-US" sz="2400" dirty="0"/>
              <a:t> </a:t>
            </a:r>
            <a:r>
              <a:rPr lang="en-US" sz="2400" dirty="0" err="1"/>
              <a:t>xulosalar</a:t>
            </a:r>
            <a:r>
              <a:rPr lang="en-US" sz="2400" dirty="0"/>
              <a:t> </a:t>
            </a:r>
            <a:r>
              <a:rPr lang="en-US" sz="2400" dirty="0" err="1"/>
              <a:t>chiqarish</a:t>
            </a:r>
            <a:r>
              <a:rPr lang="en-US" sz="2400" dirty="0"/>
              <a:t>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9A27F7F-34E1-4C4F-A58C-1A6A0BBC42BF}"/>
              </a:ext>
            </a:extLst>
          </p:cNvPr>
          <p:cNvSpPr/>
          <p:nvPr/>
        </p:nvSpPr>
        <p:spPr>
          <a:xfrm>
            <a:off x="691007" y="1100207"/>
            <a:ext cx="23750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Jarayon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tarkibi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383FA7C-E246-4601-A758-8963B7CD9DE3}"/>
              </a:ext>
            </a:extLst>
          </p:cNvPr>
          <p:cNvSpPr txBox="1">
            <a:spLocks/>
          </p:cNvSpPr>
          <p:nvPr/>
        </p:nvSpPr>
        <p:spPr>
          <a:xfrm>
            <a:off x="0" y="6413726"/>
            <a:ext cx="12192000" cy="444274"/>
          </a:xfrm>
          <a:prstGeom prst="rect">
            <a:avLst/>
          </a:prstGeom>
          <a:solidFill>
            <a:srgbClr val="00B050">
              <a:alpha val="58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And Visualization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3BDEA150-6CD5-432C-96F6-8787B81E0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556" y="179110"/>
            <a:ext cx="1787646" cy="49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44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926F29C-DAE4-4466-8CDD-FCA79E64E9F8}"/>
              </a:ext>
            </a:extLst>
          </p:cNvPr>
          <p:cNvSpPr/>
          <p:nvPr/>
        </p:nvSpPr>
        <p:spPr>
          <a:xfrm>
            <a:off x="488768" y="1453015"/>
            <a:ext cx="1089552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Ma’lumotlar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visualizatsiyasi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400" b="1" dirty="0" err="1"/>
              <a:t>Vizual</a:t>
            </a:r>
            <a:r>
              <a:rPr lang="en-US" sz="2400" b="1" dirty="0"/>
              <a:t> </a:t>
            </a:r>
            <a:r>
              <a:rPr lang="en-US" sz="2400" b="1" dirty="0" err="1"/>
              <a:t>tasvirlarni</a:t>
            </a:r>
            <a:r>
              <a:rPr lang="en-US" sz="2400" b="1" dirty="0"/>
              <a:t> </a:t>
            </a:r>
            <a:r>
              <a:rPr lang="en-US" sz="2400" b="1" dirty="0" err="1"/>
              <a:t>tanlash</a:t>
            </a:r>
            <a:r>
              <a:rPr lang="en-US" sz="2400" b="1" dirty="0"/>
              <a:t>: </a:t>
            </a:r>
            <a:r>
              <a:rPr lang="en-US" sz="2400" dirty="0" err="1"/>
              <a:t>ma'lumotlarning</a:t>
            </a:r>
            <a:r>
              <a:rPr lang="en-US" sz="2400" dirty="0"/>
              <a:t> </a:t>
            </a:r>
            <a:r>
              <a:rPr lang="en-US" sz="2400" dirty="0" err="1"/>
              <a:t>tabiati</a:t>
            </a:r>
            <a:r>
              <a:rPr lang="en-US" sz="2400" dirty="0"/>
              <a:t> </a:t>
            </a:r>
            <a:r>
              <a:rPr lang="en-US" sz="2400" dirty="0" err="1"/>
              <a:t>asosida</a:t>
            </a:r>
            <a:r>
              <a:rPr lang="en-US" sz="2400" dirty="0"/>
              <a:t> </a:t>
            </a:r>
            <a:r>
              <a:rPr lang="en-US" sz="2400" dirty="0" err="1"/>
              <a:t>vizualizatsiyaning</a:t>
            </a:r>
            <a:r>
              <a:rPr lang="en-US" sz="2400" dirty="0"/>
              <a:t> </a:t>
            </a:r>
            <a:r>
              <a:rPr lang="en-US" sz="2400" dirty="0" err="1"/>
              <a:t>tegishli</a:t>
            </a:r>
            <a:r>
              <a:rPr lang="en-US" sz="2400" dirty="0"/>
              <a:t> </a:t>
            </a:r>
            <a:r>
              <a:rPr lang="en-US" sz="2400" dirty="0" err="1"/>
              <a:t>turini</a:t>
            </a:r>
            <a:r>
              <a:rPr lang="en-US" sz="2400" dirty="0"/>
              <a:t> </a:t>
            </a:r>
            <a:r>
              <a:rPr lang="en-US" sz="2400" dirty="0" err="1"/>
              <a:t>tanlash</a:t>
            </a:r>
            <a:r>
              <a:rPr lang="en-US" sz="2400" dirty="0"/>
              <a:t> (</a:t>
            </a:r>
            <a:r>
              <a:rPr lang="en-US" sz="2400" dirty="0" err="1"/>
              <a:t>masalan</a:t>
            </a:r>
            <a:r>
              <a:rPr lang="en-US" sz="2400" dirty="0"/>
              <a:t>, </a:t>
            </a:r>
            <a:r>
              <a:rPr lang="en-US" sz="2400" dirty="0" err="1"/>
              <a:t>chiziqli</a:t>
            </a:r>
            <a:r>
              <a:rPr lang="en-US" sz="2400" dirty="0"/>
              <a:t> </a:t>
            </a:r>
            <a:r>
              <a:rPr lang="en-US" sz="2400" dirty="0" err="1"/>
              <a:t>diagrammalar</a:t>
            </a:r>
            <a:r>
              <a:rPr lang="en-US" sz="2400" dirty="0"/>
              <a:t>, </a:t>
            </a:r>
            <a:r>
              <a:rPr lang="en-US" sz="2400" dirty="0" err="1"/>
              <a:t>chiziqli</a:t>
            </a:r>
            <a:r>
              <a:rPr lang="en-US" sz="2400" dirty="0"/>
              <a:t> </a:t>
            </a:r>
            <a:r>
              <a:rPr lang="en-US" sz="2400" dirty="0" err="1"/>
              <a:t>grafiklar</a:t>
            </a:r>
            <a:r>
              <a:rPr lang="en-US" sz="2400" dirty="0"/>
              <a:t>, </a:t>
            </a:r>
            <a:r>
              <a:rPr lang="en-US" sz="2400" dirty="0" err="1"/>
              <a:t>o’zgarishlar</a:t>
            </a:r>
            <a:r>
              <a:rPr lang="en-US" sz="2400" dirty="0"/>
              <a:t> </a:t>
            </a:r>
            <a:r>
              <a:rPr lang="en-US" sz="2400" dirty="0" err="1"/>
              <a:t>xaritalari</a:t>
            </a:r>
            <a:r>
              <a:rPr lang="en-US" sz="2400" dirty="0"/>
              <a:t>).</a:t>
            </a:r>
          </a:p>
          <a:p>
            <a:pPr lvl="1"/>
            <a:r>
              <a:rPr lang="en-US" sz="2400" b="1" dirty="0" err="1"/>
              <a:t>Dizayn</a:t>
            </a:r>
            <a:r>
              <a:rPr lang="en-US" sz="2400" b="1" dirty="0"/>
              <a:t>: </a:t>
            </a:r>
            <a:r>
              <a:rPr lang="en-US" sz="2400" dirty="0" err="1"/>
              <a:t>Vizualizatsiyani</a:t>
            </a:r>
            <a:r>
              <a:rPr lang="en-US" sz="2400" dirty="0"/>
              <a:t> </a:t>
            </a:r>
            <a:r>
              <a:rPr lang="en-US" sz="2400" dirty="0" err="1"/>
              <a:t>ravshanlik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ta’sirli</a:t>
            </a:r>
            <a:r>
              <a:rPr lang="en-US" sz="2400" dirty="0"/>
              <a:t> </a:t>
            </a:r>
            <a:r>
              <a:rPr lang="en-US" sz="2400" dirty="0" err="1"/>
              <a:t>ko’rinishda</a:t>
            </a:r>
            <a:r>
              <a:rPr lang="en-US" sz="2400" dirty="0"/>
              <a:t> </a:t>
            </a:r>
            <a:r>
              <a:rPr lang="en-US" sz="2400" dirty="0" err="1"/>
              <a:t>tuzgan</a:t>
            </a:r>
            <a:r>
              <a:rPr lang="en-US" sz="2400" dirty="0"/>
              <a:t> </a:t>
            </a:r>
            <a:r>
              <a:rPr lang="en-US" sz="2400" dirty="0" err="1"/>
              <a:t>holda</a:t>
            </a:r>
            <a:r>
              <a:rPr lang="en-US" sz="2400" dirty="0"/>
              <a:t>, </a:t>
            </a:r>
            <a:r>
              <a:rPr lang="en-US" sz="2400" dirty="0" err="1"/>
              <a:t>uning</a:t>
            </a:r>
            <a:r>
              <a:rPr lang="en-US" sz="2400" dirty="0"/>
              <a:t> </a:t>
            </a:r>
            <a:r>
              <a:rPr lang="en-US" sz="2400" dirty="0" err="1"/>
              <a:t>mo'ljallangan</a:t>
            </a:r>
            <a:r>
              <a:rPr lang="en-US" sz="2400" dirty="0"/>
              <a:t> </a:t>
            </a:r>
            <a:r>
              <a:rPr lang="en-US" sz="2400" dirty="0" err="1"/>
              <a:t>xabarini</a:t>
            </a:r>
            <a:r>
              <a:rPr lang="en-US" sz="2400" dirty="0"/>
              <a:t> </a:t>
            </a:r>
            <a:r>
              <a:rPr lang="en-US" sz="2400" dirty="0" err="1"/>
              <a:t>samarali</a:t>
            </a:r>
            <a:r>
              <a:rPr lang="en-US" sz="2400" dirty="0"/>
              <a:t> </a:t>
            </a:r>
            <a:r>
              <a:rPr lang="en-US" sz="2400" dirty="0" err="1"/>
              <a:t>etkazishini</a:t>
            </a:r>
            <a:r>
              <a:rPr lang="en-US" sz="2400" dirty="0"/>
              <a:t> </a:t>
            </a:r>
            <a:r>
              <a:rPr lang="en-US" sz="2400" dirty="0" err="1"/>
              <a:t>ta'minlash</a:t>
            </a:r>
            <a:r>
              <a:rPr lang="en-US" sz="2400" dirty="0"/>
              <a:t>.</a:t>
            </a:r>
          </a:p>
          <a:p>
            <a:pPr lvl="1"/>
            <a:r>
              <a:rPr lang="en-US" sz="2400" b="1" dirty="0" err="1"/>
              <a:t>O'zaro</a:t>
            </a:r>
            <a:r>
              <a:rPr lang="en-US" sz="2400" b="1" dirty="0"/>
              <a:t> </a:t>
            </a:r>
            <a:r>
              <a:rPr lang="en-US" sz="2400" b="1" dirty="0" err="1"/>
              <a:t>ta'sir</a:t>
            </a:r>
            <a:r>
              <a:rPr lang="en-US" sz="2400" b="1" dirty="0"/>
              <a:t>: </a:t>
            </a:r>
            <a:r>
              <a:rPr lang="en-US" sz="2400" dirty="0" err="1"/>
              <a:t>Ba'zi</a:t>
            </a:r>
            <a:r>
              <a:rPr lang="en-US" sz="2400" dirty="0"/>
              <a:t> </a:t>
            </a:r>
            <a:r>
              <a:rPr lang="en-US" sz="2400" dirty="0" err="1"/>
              <a:t>hollarda</a:t>
            </a:r>
            <a:r>
              <a:rPr lang="en-US" sz="2400" dirty="0"/>
              <a:t> </a:t>
            </a:r>
            <a:r>
              <a:rPr lang="en-US" sz="2400" dirty="0" err="1"/>
              <a:t>foydalanuvchilarga</a:t>
            </a:r>
            <a:r>
              <a:rPr lang="en-US" sz="2400" dirty="0"/>
              <a:t> </a:t>
            </a:r>
            <a:r>
              <a:rPr lang="en-US" sz="2400" dirty="0" err="1"/>
              <a:t>ma'lumotlarni</a:t>
            </a:r>
            <a:r>
              <a:rPr lang="en-US" sz="2400" dirty="0"/>
              <a:t> </a:t>
            </a:r>
            <a:r>
              <a:rPr lang="en-US" sz="2400" dirty="0" err="1"/>
              <a:t>yanada</a:t>
            </a:r>
            <a:r>
              <a:rPr lang="en-US" sz="2400" dirty="0"/>
              <a:t> </a:t>
            </a:r>
            <a:r>
              <a:rPr lang="en-US" sz="2400" dirty="0" err="1"/>
              <a:t>ko'proq</a:t>
            </a:r>
            <a:r>
              <a:rPr lang="en-US" sz="2400" dirty="0"/>
              <a:t> </a:t>
            </a:r>
            <a:r>
              <a:rPr lang="en-US" sz="2400" dirty="0" err="1"/>
              <a:t>o'rganishga</a:t>
            </a:r>
            <a:r>
              <a:rPr lang="en-US" sz="2400" dirty="0"/>
              <a:t> </a:t>
            </a:r>
            <a:r>
              <a:rPr lang="en-US" sz="2400" dirty="0" err="1"/>
              <a:t>imkon</a:t>
            </a:r>
            <a:r>
              <a:rPr lang="en-US" sz="2400" dirty="0"/>
              <a:t> </a:t>
            </a:r>
            <a:r>
              <a:rPr lang="en-US" sz="2400" dirty="0" err="1"/>
              <a:t>berish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 </a:t>
            </a:r>
            <a:r>
              <a:rPr lang="en-US" sz="2400" dirty="0" err="1"/>
              <a:t>interfaol</a:t>
            </a:r>
            <a:r>
              <a:rPr lang="en-US" sz="2400" dirty="0"/>
              <a:t> </a:t>
            </a:r>
            <a:r>
              <a:rPr lang="en-US" sz="2400" dirty="0" err="1"/>
              <a:t>elementlarni</a:t>
            </a:r>
            <a:r>
              <a:rPr lang="en-US" sz="2400" dirty="0"/>
              <a:t> (</a:t>
            </a:r>
            <a:r>
              <a:rPr lang="en-US" sz="2400" dirty="0" err="1"/>
              <a:t>masalan</a:t>
            </a:r>
            <a:r>
              <a:rPr lang="en-US" sz="2400" dirty="0"/>
              <a:t>, </a:t>
            </a:r>
            <a:r>
              <a:rPr lang="en-US" sz="2400" dirty="0" err="1"/>
              <a:t>filtrlar</a:t>
            </a:r>
            <a:r>
              <a:rPr lang="en-US" sz="2400" dirty="0"/>
              <a:t>, </a:t>
            </a:r>
            <a:r>
              <a:rPr lang="en-US" sz="2400" dirty="0" err="1"/>
              <a:t>ma'lumotlar</a:t>
            </a:r>
            <a:r>
              <a:rPr lang="en-US" sz="2400" dirty="0"/>
              <a:t>) </a:t>
            </a:r>
            <a:r>
              <a:rPr lang="en-US" sz="2400" dirty="0" err="1"/>
              <a:t>qo'shish</a:t>
            </a:r>
            <a:r>
              <a:rPr lang="en-US" sz="2400" dirty="0"/>
              <a:t>.</a:t>
            </a:r>
          </a:p>
          <a:p>
            <a:pPr lvl="1"/>
            <a:r>
              <a:rPr lang="en-US" sz="2400" b="1" dirty="0" err="1"/>
              <a:t>Taqdimot</a:t>
            </a:r>
            <a:r>
              <a:rPr lang="en-US" sz="2400" b="1" dirty="0"/>
              <a:t>: </a:t>
            </a:r>
            <a:r>
              <a:rPr lang="en-US" sz="2400" dirty="0" err="1"/>
              <a:t>Yakuniy</a:t>
            </a:r>
            <a:r>
              <a:rPr lang="en-US" sz="2400" dirty="0"/>
              <a:t> </a:t>
            </a:r>
            <a:r>
              <a:rPr lang="en-US" sz="2400" dirty="0" err="1"/>
              <a:t>vizual</a:t>
            </a:r>
            <a:r>
              <a:rPr lang="en-US" sz="2400" dirty="0"/>
              <a:t> </a:t>
            </a:r>
            <a:r>
              <a:rPr lang="en-US" sz="2400" dirty="0" err="1"/>
              <a:t>natijani</a:t>
            </a:r>
            <a:r>
              <a:rPr lang="en-US" sz="2400" dirty="0"/>
              <a:t> </a:t>
            </a:r>
            <a:r>
              <a:rPr lang="en-US" sz="2400" dirty="0" err="1"/>
              <a:t>manfaatdor</a:t>
            </a:r>
            <a:r>
              <a:rPr lang="en-US" sz="2400" dirty="0"/>
              <a:t> </a:t>
            </a:r>
            <a:r>
              <a:rPr lang="en-US" sz="2400" dirty="0" err="1"/>
              <a:t>tomonlarga</a:t>
            </a:r>
            <a:r>
              <a:rPr lang="en-US" sz="2400" dirty="0"/>
              <a:t> </a:t>
            </a:r>
            <a:r>
              <a:rPr lang="en-US" sz="2400" dirty="0" err="1"/>
              <a:t>ko'rsatish</a:t>
            </a:r>
            <a:r>
              <a:rPr lang="en-US" sz="2400" dirty="0"/>
              <a:t> </a:t>
            </a:r>
            <a:r>
              <a:rPr lang="en-US" sz="2400" dirty="0" err="1"/>
              <a:t>yoki</a:t>
            </a:r>
            <a:r>
              <a:rPr lang="en-US" sz="2400" dirty="0"/>
              <a:t> </a:t>
            </a:r>
            <a:r>
              <a:rPr lang="en-US" sz="2400" dirty="0" err="1"/>
              <a:t>uni</a:t>
            </a:r>
            <a:r>
              <a:rPr lang="en-US" sz="2400" dirty="0"/>
              <a:t> </a:t>
            </a:r>
            <a:r>
              <a:rPr lang="en-US" sz="2400" dirty="0" err="1"/>
              <a:t>hisobotlar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boshqaruv</a:t>
            </a:r>
            <a:r>
              <a:rPr lang="en-US" sz="2400" dirty="0"/>
              <a:t> </a:t>
            </a:r>
            <a:r>
              <a:rPr lang="en-US" sz="2400" dirty="0" err="1"/>
              <a:t>paneliga</a:t>
            </a:r>
            <a:r>
              <a:rPr lang="en-US" sz="2400" dirty="0"/>
              <a:t> </a:t>
            </a:r>
            <a:r>
              <a:rPr lang="en-US" sz="2400" dirty="0" err="1"/>
              <a:t>birlashtirish</a:t>
            </a:r>
            <a:r>
              <a:rPr lang="en-US" sz="2400" dirty="0"/>
              <a:t>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AAAC6B6-6FCF-4F9C-8C4E-2F918574080D}"/>
              </a:ext>
            </a:extLst>
          </p:cNvPr>
          <p:cNvSpPr/>
          <p:nvPr/>
        </p:nvSpPr>
        <p:spPr>
          <a:xfrm>
            <a:off x="488768" y="817916"/>
            <a:ext cx="27872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Jarayon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tarkibi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82666F3-1322-462C-B8C3-61FE5A14E4BF}"/>
              </a:ext>
            </a:extLst>
          </p:cNvPr>
          <p:cNvSpPr txBox="1">
            <a:spLocks/>
          </p:cNvSpPr>
          <p:nvPr/>
        </p:nvSpPr>
        <p:spPr>
          <a:xfrm>
            <a:off x="0" y="6413726"/>
            <a:ext cx="12192000" cy="444274"/>
          </a:xfrm>
          <a:prstGeom prst="rect">
            <a:avLst/>
          </a:prstGeom>
          <a:solidFill>
            <a:srgbClr val="00B050">
              <a:alpha val="58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And Visualization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59656DA0-FFA1-4BCB-984D-C1C88EEF0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556" y="179110"/>
            <a:ext cx="1787646" cy="49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0F8E6E-92C2-440C-8676-504DFEA981A7}"/>
              </a:ext>
            </a:extLst>
          </p:cNvPr>
          <p:cNvSpPr/>
          <p:nvPr/>
        </p:nvSpPr>
        <p:spPr>
          <a:xfrm>
            <a:off x="579549" y="1695252"/>
            <a:ext cx="111273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Ma'lumotlar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tahlili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uchun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tr-TR" sz="2400" b="1" dirty="0"/>
              <a:t>Programming Languages:</a:t>
            </a:r>
            <a:r>
              <a:rPr lang="tr-TR" sz="2400" dirty="0"/>
              <a:t>SQL</a:t>
            </a:r>
            <a:r>
              <a:rPr lang="en-US" sz="2400" dirty="0"/>
              <a:t>,</a:t>
            </a:r>
            <a:r>
              <a:rPr lang="tr-TR" sz="2400" dirty="0"/>
              <a:t> Python (with libraries like Pandas, NumPy, SciPy), R </a:t>
            </a:r>
            <a:r>
              <a:rPr lang="tr-TR" sz="2400" b="1" dirty="0"/>
              <a:t>Software:</a:t>
            </a:r>
            <a:r>
              <a:rPr lang="tr-TR" sz="2400" dirty="0"/>
              <a:t> SAS, SPSS, MATLAB, Excel (for basic analysis).</a:t>
            </a:r>
          </a:p>
          <a:p>
            <a:pPr lvl="1"/>
            <a:r>
              <a:rPr lang="tr-TR" sz="2400" b="1" dirty="0"/>
              <a:t>Big Data Tools:</a:t>
            </a:r>
            <a:r>
              <a:rPr lang="tr-TR" sz="2400" dirty="0"/>
              <a:t> Hadoop, Spark, and NoSQL databases for large-scale data processing.</a:t>
            </a:r>
          </a:p>
          <a:p>
            <a:pPr lvl="1"/>
            <a:r>
              <a:rPr lang="tr-TR" sz="2400" b="1" dirty="0"/>
              <a:t>Machine Learning Frameworks:</a:t>
            </a:r>
            <a:r>
              <a:rPr lang="tr-TR" sz="2400" dirty="0"/>
              <a:t> TensorFlow, Scikit-learn, Keras.</a:t>
            </a:r>
          </a:p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Ma’lumotlar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visualizatsiyasi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uchun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tr-TR" sz="2400" b="1" dirty="0"/>
              <a:t>Visualization Tools:</a:t>
            </a:r>
            <a:r>
              <a:rPr lang="tr-TR" sz="2400" dirty="0"/>
              <a:t> Tableau, Power BI, D3.js, QlikView.</a:t>
            </a:r>
          </a:p>
          <a:p>
            <a:pPr lvl="1"/>
            <a:r>
              <a:rPr lang="tr-TR" sz="2400" b="1" dirty="0"/>
              <a:t>Programming Libraries:</a:t>
            </a:r>
            <a:r>
              <a:rPr lang="tr-TR" sz="2400" dirty="0"/>
              <a:t> Matplotlib, Seaborn (Python), ggplot2 (R).</a:t>
            </a:r>
          </a:p>
          <a:p>
            <a:pPr lvl="1"/>
            <a:r>
              <a:rPr lang="tr-TR" sz="2400" b="1" dirty="0"/>
              <a:t>Business Intelligence (BI) Tools:</a:t>
            </a:r>
            <a:r>
              <a:rPr lang="tr-TR" sz="2400" dirty="0"/>
              <a:t> Tools that combine analytics and visualization, like Microsoft Power BI, Tableau, or Google Data Studio.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4FD4AA3-0DA5-4DF8-93F9-4A853BFC5788}"/>
              </a:ext>
            </a:extLst>
          </p:cNvPr>
          <p:cNvSpPr/>
          <p:nvPr/>
        </p:nvSpPr>
        <p:spPr>
          <a:xfrm>
            <a:off x="579549" y="868118"/>
            <a:ext cx="40644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Foydalaniladigan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vositalar</a:t>
            </a:r>
            <a:endParaRPr lang="tr-TR" sz="2800" b="1" dirty="0">
              <a:solidFill>
                <a:srgbClr val="00B050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E31DB53-7CFB-489A-A554-384CE0BEC316}"/>
              </a:ext>
            </a:extLst>
          </p:cNvPr>
          <p:cNvSpPr txBox="1">
            <a:spLocks/>
          </p:cNvSpPr>
          <p:nvPr/>
        </p:nvSpPr>
        <p:spPr>
          <a:xfrm>
            <a:off x="0" y="6413726"/>
            <a:ext cx="12192000" cy="444274"/>
          </a:xfrm>
          <a:prstGeom prst="rect">
            <a:avLst/>
          </a:prstGeom>
          <a:solidFill>
            <a:srgbClr val="00B050">
              <a:alpha val="58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And Visualization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D99C690B-6288-4D32-90AA-27C2A3F2D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556" y="179110"/>
            <a:ext cx="1787646" cy="49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2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DBF710F-63AE-443F-81A6-177135C6B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937" y="805721"/>
            <a:ext cx="10515600" cy="65926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00B050"/>
                </a:solidFill>
                <a:cs typeface="Times New Roman" panose="02020603050405020304" pitchFamily="18" charset="0"/>
              </a:rPr>
              <a:t>Katta </a:t>
            </a:r>
            <a:r>
              <a:rPr lang="en-US" sz="3600" b="1" dirty="0" err="1">
                <a:solidFill>
                  <a:srgbClr val="00B050"/>
                </a:solidFill>
                <a:cs typeface="Times New Roman" panose="02020603050405020304" pitchFamily="18" charset="0"/>
              </a:rPr>
              <a:t>ma'lumotlar</a:t>
            </a:r>
            <a:r>
              <a:rPr lang="en-US" sz="3600" b="1" dirty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B050"/>
                </a:solidFill>
                <a:cs typeface="Times New Roman" panose="02020603050405020304" pitchFamily="18" charset="0"/>
              </a:rPr>
              <a:t>va</a:t>
            </a:r>
            <a:r>
              <a:rPr lang="en-US" sz="3600" b="1" dirty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B050"/>
                </a:solidFill>
                <a:cs typeface="Times New Roman" panose="02020603050405020304" pitchFamily="18" charset="0"/>
              </a:rPr>
              <a:t>vizualizatsiya</a:t>
            </a:r>
            <a:r>
              <a:rPr lang="en-US" sz="3600" b="1" dirty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B050"/>
                </a:solidFill>
                <a:cs typeface="Times New Roman" panose="02020603050405020304" pitchFamily="18" charset="0"/>
              </a:rPr>
              <a:t>qayerda</a:t>
            </a:r>
            <a:r>
              <a:rPr lang="en-US" sz="3600" b="1" dirty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B050"/>
                </a:solidFill>
                <a:cs typeface="Times New Roman" panose="02020603050405020304" pitchFamily="18" charset="0"/>
              </a:rPr>
              <a:t>qo'llaniladi</a:t>
            </a:r>
            <a:r>
              <a:rPr lang="en-US" sz="3600" b="1" dirty="0">
                <a:solidFill>
                  <a:srgbClr val="00B050"/>
                </a:solidFill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688DC0A-C115-46ED-BEE0-9E229ED282F9}"/>
              </a:ext>
            </a:extLst>
          </p:cNvPr>
          <p:cNvSpPr txBox="1">
            <a:spLocks/>
          </p:cNvSpPr>
          <p:nvPr/>
        </p:nvSpPr>
        <p:spPr>
          <a:xfrm>
            <a:off x="0" y="6423660"/>
            <a:ext cx="12192000" cy="444274"/>
          </a:xfrm>
          <a:prstGeom prst="rect">
            <a:avLst/>
          </a:prstGeom>
          <a:solidFill>
            <a:srgbClr val="00B050">
              <a:alpha val="58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And Visualization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42463" y="1464985"/>
            <a:ext cx="1090707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ru-RU" sz="2800" b="1" dirty="0" err="1"/>
              <a:t>Moliyaviy</a:t>
            </a:r>
            <a:r>
              <a:rPr lang="en-US" altLang="ru-RU" sz="2800" b="1" dirty="0"/>
              <a:t> </a:t>
            </a:r>
            <a:r>
              <a:rPr lang="en-US" altLang="ru-RU" sz="2800" b="1" dirty="0" err="1"/>
              <a:t>xizmatlar</a:t>
            </a:r>
            <a:r>
              <a:rPr lang="en-US" altLang="ru-RU" sz="2800" b="1" dirty="0"/>
              <a:t>: </a:t>
            </a:r>
            <a:r>
              <a:rPr lang="en-US" altLang="ru-RU" sz="2800" dirty="0" err="1"/>
              <a:t>firibgarlikni</a:t>
            </a:r>
            <a:r>
              <a:rPr lang="en-US" altLang="ru-RU" sz="2800" dirty="0"/>
              <a:t> </a:t>
            </a:r>
            <a:r>
              <a:rPr lang="en-US" altLang="ru-RU" sz="2800" dirty="0" err="1"/>
              <a:t>aniqlash</a:t>
            </a:r>
            <a:r>
              <a:rPr lang="en-US" altLang="ru-RU" sz="2800" dirty="0"/>
              <a:t>, </a:t>
            </a:r>
            <a:r>
              <a:rPr lang="en-US" altLang="ru-RU" sz="2800" dirty="0" err="1"/>
              <a:t>kredit</a:t>
            </a:r>
            <a:r>
              <a:rPr lang="en-US" altLang="ru-RU" sz="2800" dirty="0"/>
              <a:t> </a:t>
            </a:r>
            <a:r>
              <a:rPr lang="en-US" altLang="ru-RU" sz="2800" dirty="0" err="1"/>
              <a:t>risklarini</a:t>
            </a:r>
            <a:r>
              <a:rPr lang="en-US" altLang="ru-RU" sz="2800" dirty="0"/>
              <a:t> </a:t>
            </a:r>
            <a:r>
              <a:rPr lang="en-US" altLang="ru-RU" sz="2800" dirty="0" err="1"/>
              <a:t>boshqarish</a:t>
            </a:r>
            <a:r>
              <a:rPr lang="en-US" altLang="ru-RU" sz="2800" dirty="0"/>
              <a:t> </a:t>
            </a:r>
            <a:r>
              <a:rPr lang="en-US" altLang="ru-RU" sz="2800" dirty="0" err="1"/>
              <a:t>va</a:t>
            </a:r>
            <a:r>
              <a:rPr lang="en-US" altLang="ru-RU" sz="2800" dirty="0"/>
              <a:t> </a:t>
            </a:r>
            <a:r>
              <a:rPr lang="en-US" altLang="ru-RU" sz="2800" dirty="0" err="1"/>
              <a:t>mijozlar</a:t>
            </a:r>
            <a:r>
              <a:rPr lang="en-US" altLang="ru-RU" sz="2800" dirty="0"/>
              <a:t> </a:t>
            </a:r>
            <a:r>
              <a:rPr lang="en-US" altLang="ru-RU" sz="2800" dirty="0" err="1"/>
              <a:t>ehtiyojlarini</a:t>
            </a:r>
            <a:r>
              <a:rPr lang="en-US" altLang="ru-RU" sz="2800" dirty="0"/>
              <a:t> </a:t>
            </a:r>
            <a:r>
              <a:rPr lang="en-US" altLang="ru-RU" sz="2800" dirty="0" err="1"/>
              <a:t>tahlil</a:t>
            </a:r>
            <a:r>
              <a:rPr lang="en-US" altLang="ru-RU" sz="2800" dirty="0"/>
              <a:t> </a:t>
            </a:r>
            <a:r>
              <a:rPr lang="en-US" altLang="ru-RU" sz="2800" dirty="0" err="1"/>
              <a:t>qilish</a:t>
            </a:r>
            <a:r>
              <a:rPr lang="en-US" altLang="ru-RU" sz="2800" dirty="0"/>
              <a:t>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ru-RU" sz="2800" b="1" dirty="0"/>
              <a:t>Marketing: </a:t>
            </a:r>
            <a:r>
              <a:rPr lang="en-US" altLang="ru-RU" sz="2800" dirty="0" err="1"/>
              <a:t>mijozlar</a:t>
            </a:r>
            <a:r>
              <a:rPr lang="en-US" altLang="ru-RU" sz="2800" dirty="0"/>
              <a:t> </a:t>
            </a:r>
            <a:r>
              <a:rPr lang="en-US" altLang="ru-RU" sz="2800" dirty="0" err="1"/>
              <a:t>xatti-harakatlarini</a:t>
            </a:r>
            <a:r>
              <a:rPr lang="en-US" altLang="ru-RU" sz="2800" dirty="0"/>
              <a:t> </a:t>
            </a:r>
            <a:r>
              <a:rPr lang="en-US" altLang="ru-RU" sz="2800" dirty="0" err="1"/>
              <a:t>tahlil</a:t>
            </a:r>
            <a:r>
              <a:rPr lang="en-US" altLang="ru-RU" sz="2800" dirty="0"/>
              <a:t> </a:t>
            </a:r>
            <a:r>
              <a:rPr lang="en-US" altLang="ru-RU" sz="2800" dirty="0" err="1"/>
              <a:t>qilish</a:t>
            </a:r>
            <a:r>
              <a:rPr lang="en-US" altLang="ru-RU" sz="2800" dirty="0"/>
              <a:t> </a:t>
            </a:r>
            <a:r>
              <a:rPr lang="en-US" altLang="ru-RU" sz="2800" dirty="0" err="1"/>
              <a:t>va</a:t>
            </a:r>
            <a:r>
              <a:rPr lang="en-US" altLang="ru-RU" sz="2800" dirty="0"/>
              <a:t> </a:t>
            </a:r>
            <a:r>
              <a:rPr lang="en-US" altLang="ru-RU" sz="2800" dirty="0" err="1"/>
              <a:t>shaxsiy</a:t>
            </a:r>
            <a:r>
              <a:rPr lang="en-US" altLang="ru-RU" sz="2800" dirty="0"/>
              <a:t> </a:t>
            </a:r>
            <a:r>
              <a:rPr lang="en-US" altLang="ru-RU" sz="2800" dirty="0" err="1"/>
              <a:t>reklama</a:t>
            </a:r>
            <a:r>
              <a:rPr lang="en-US" altLang="ru-RU" sz="2800" dirty="0"/>
              <a:t> </a:t>
            </a:r>
            <a:r>
              <a:rPr lang="en-US" altLang="ru-RU" sz="2800" dirty="0" err="1"/>
              <a:t>strategiyalarini</a:t>
            </a:r>
            <a:r>
              <a:rPr lang="en-US" altLang="ru-RU" sz="2800" dirty="0"/>
              <a:t> </a:t>
            </a:r>
            <a:r>
              <a:rPr lang="en-US" altLang="ru-RU" sz="2800" dirty="0" err="1"/>
              <a:t>yaratish</a:t>
            </a:r>
            <a:r>
              <a:rPr lang="en-US" altLang="ru-RU" sz="2800" b="1" dirty="0"/>
              <a:t>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ru-RU" sz="2800" b="1" dirty="0" err="1"/>
              <a:t>Sog'liqni</a:t>
            </a:r>
            <a:r>
              <a:rPr lang="en-US" altLang="ru-RU" sz="2800" b="1" dirty="0"/>
              <a:t> </a:t>
            </a:r>
            <a:r>
              <a:rPr lang="en-US" altLang="ru-RU" sz="2800" b="1" dirty="0" err="1"/>
              <a:t>saqlash</a:t>
            </a:r>
            <a:r>
              <a:rPr lang="en-US" altLang="ru-RU" sz="2800" b="1" dirty="0"/>
              <a:t>: </a:t>
            </a:r>
            <a:r>
              <a:rPr lang="en-US" altLang="ru-RU" sz="2800" dirty="0" err="1"/>
              <a:t>diagnostika</a:t>
            </a:r>
            <a:r>
              <a:rPr lang="en-US" altLang="ru-RU" sz="2800" dirty="0"/>
              <a:t> </a:t>
            </a:r>
            <a:r>
              <a:rPr lang="en-US" altLang="ru-RU" sz="2800" dirty="0" err="1"/>
              <a:t>va</a:t>
            </a:r>
            <a:r>
              <a:rPr lang="en-US" altLang="ru-RU" sz="2800" dirty="0"/>
              <a:t> </a:t>
            </a:r>
            <a:r>
              <a:rPr lang="en-US" altLang="ru-RU" sz="2800" dirty="0" err="1"/>
              <a:t>davolash</a:t>
            </a:r>
            <a:r>
              <a:rPr lang="en-US" altLang="ru-RU" sz="2800" dirty="0"/>
              <a:t> </a:t>
            </a:r>
            <a:r>
              <a:rPr lang="en-US" altLang="ru-RU" sz="2800" dirty="0" err="1"/>
              <a:t>uchun</a:t>
            </a:r>
            <a:r>
              <a:rPr lang="en-US" altLang="ru-RU" sz="2800" dirty="0"/>
              <a:t> </a:t>
            </a:r>
            <a:r>
              <a:rPr lang="en-US" altLang="ru-RU" sz="2800" dirty="0" err="1"/>
              <a:t>keng</a:t>
            </a:r>
            <a:r>
              <a:rPr lang="en-US" altLang="ru-RU" sz="2800" dirty="0"/>
              <a:t> </a:t>
            </a:r>
            <a:r>
              <a:rPr lang="en-US" altLang="ru-RU" sz="2800" dirty="0" err="1"/>
              <a:t>ko'lamli</a:t>
            </a:r>
            <a:r>
              <a:rPr lang="en-US" altLang="ru-RU" sz="2800" dirty="0"/>
              <a:t> </a:t>
            </a:r>
            <a:r>
              <a:rPr lang="en-US" altLang="ru-RU" sz="2800" dirty="0" err="1"/>
              <a:t>tibbiy</a:t>
            </a:r>
            <a:r>
              <a:rPr lang="en-US" altLang="ru-RU" sz="2800" dirty="0"/>
              <a:t> </a:t>
            </a:r>
            <a:r>
              <a:rPr lang="en-US" altLang="ru-RU" sz="2800" dirty="0" err="1"/>
              <a:t>ma'lumotlarni</a:t>
            </a:r>
            <a:r>
              <a:rPr lang="en-US" altLang="ru-RU" sz="2800" dirty="0"/>
              <a:t> </a:t>
            </a:r>
            <a:r>
              <a:rPr lang="en-US" altLang="ru-RU" sz="2800" dirty="0" err="1"/>
              <a:t>tahlil</a:t>
            </a:r>
            <a:r>
              <a:rPr lang="en-US" altLang="ru-RU" sz="2800" dirty="0"/>
              <a:t> </a:t>
            </a:r>
            <a:r>
              <a:rPr lang="en-US" altLang="ru-RU" sz="2800" dirty="0" err="1"/>
              <a:t>qilish</a:t>
            </a:r>
            <a:r>
              <a:rPr lang="en-US" altLang="ru-RU" sz="2800" dirty="0"/>
              <a:t>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ru-RU" sz="2800" b="1" dirty="0"/>
              <a:t>Transport </a:t>
            </a:r>
            <a:r>
              <a:rPr lang="en-US" altLang="ru-RU" sz="2800" b="1" dirty="0" err="1"/>
              <a:t>va</a:t>
            </a:r>
            <a:r>
              <a:rPr lang="en-US" altLang="ru-RU" sz="2800" b="1" dirty="0"/>
              <a:t> </a:t>
            </a:r>
            <a:r>
              <a:rPr lang="en-US" altLang="ru-RU" sz="2800" b="1" dirty="0" err="1"/>
              <a:t>logistika</a:t>
            </a:r>
            <a:r>
              <a:rPr lang="en-US" altLang="ru-RU" sz="2800" b="1" dirty="0"/>
              <a:t>: </a:t>
            </a:r>
            <a:r>
              <a:rPr lang="en-US" altLang="ru-RU" sz="2800" dirty="0" err="1"/>
              <a:t>marshrutlarni</a:t>
            </a:r>
            <a:r>
              <a:rPr lang="en-US" altLang="ru-RU" sz="2800" dirty="0"/>
              <a:t> </a:t>
            </a:r>
            <a:r>
              <a:rPr lang="en-US" altLang="ru-RU" sz="2800" dirty="0" err="1"/>
              <a:t>optimallashtirish</a:t>
            </a:r>
            <a:r>
              <a:rPr lang="en-US" altLang="ru-RU" sz="2800" dirty="0"/>
              <a:t> </a:t>
            </a:r>
            <a:r>
              <a:rPr lang="en-US" altLang="ru-RU" sz="2800" dirty="0" err="1"/>
              <a:t>va</a:t>
            </a:r>
            <a:r>
              <a:rPr lang="en-US" altLang="ru-RU" sz="2800" dirty="0"/>
              <a:t> </a:t>
            </a:r>
            <a:r>
              <a:rPr lang="en-US" altLang="ru-RU" sz="2800" dirty="0" err="1"/>
              <a:t>tirbandlikni</a:t>
            </a:r>
            <a:r>
              <a:rPr lang="en-US" altLang="ru-RU" sz="2800" dirty="0"/>
              <a:t> </a:t>
            </a:r>
            <a:r>
              <a:rPr lang="en-US" altLang="ru-RU" sz="2800" dirty="0" err="1"/>
              <a:t>boshqarish</a:t>
            </a:r>
            <a:r>
              <a:rPr lang="en-US" altLang="ru-RU" sz="2800" dirty="0"/>
              <a:t>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ru-RU" sz="2800" b="1" dirty="0" err="1"/>
              <a:t>Ishlab</a:t>
            </a:r>
            <a:r>
              <a:rPr lang="en-US" altLang="ru-RU" sz="2800" b="1" dirty="0"/>
              <a:t> </a:t>
            </a:r>
            <a:r>
              <a:rPr lang="en-US" altLang="ru-RU" sz="2800" b="1" dirty="0" err="1"/>
              <a:t>chiqarish</a:t>
            </a:r>
            <a:r>
              <a:rPr lang="en-US" altLang="ru-RU" sz="2800" b="1" dirty="0"/>
              <a:t> </a:t>
            </a:r>
            <a:r>
              <a:rPr lang="en-US" altLang="ru-RU" sz="2800" b="1" dirty="0" err="1"/>
              <a:t>va</a:t>
            </a:r>
            <a:r>
              <a:rPr lang="en-US" altLang="ru-RU" sz="2800" b="1" dirty="0"/>
              <a:t> </a:t>
            </a:r>
            <a:r>
              <a:rPr lang="en-US" altLang="ru-RU" sz="2800" b="1" dirty="0" err="1"/>
              <a:t>sanoat</a:t>
            </a:r>
            <a:r>
              <a:rPr lang="en-US" altLang="ru-RU" sz="2800" b="1" dirty="0"/>
              <a:t>: </a:t>
            </a:r>
            <a:r>
              <a:rPr lang="en-US" altLang="ru-RU" sz="2800" dirty="0" err="1"/>
              <a:t>ishlab</a:t>
            </a:r>
            <a:r>
              <a:rPr lang="en-US" altLang="ru-RU" sz="2800" dirty="0"/>
              <a:t> </a:t>
            </a:r>
            <a:r>
              <a:rPr lang="en-US" altLang="ru-RU" sz="2800" dirty="0" err="1"/>
              <a:t>chiqarish</a:t>
            </a:r>
            <a:r>
              <a:rPr lang="en-US" altLang="ru-RU" sz="2800" dirty="0"/>
              <a:t> </a:t>
            </a:r>
            <a:r>
              <a:rPr lang="en-US" altLang="ru-RU" sz="2800" dirty="0" err="1"/>
              <a:t>jarayonlarida</a:t>
            </a:r>
            <a:r>
              <a:rPr lang="en-US" altLang="ru-RU" sz="2800" dirty="0"/>
              <a:t> </a:t>
            </a:r>
            <a:r>
              <a:rPr lang="en-US" altLang="ru-RU" sz="2800" dirty="0" err="1"/>
              <a:t>samaradorlikni</a:t>
            </a:r>
            <a:r>
              <a:rPr lang="en-US" altLang="ru-RU" sz="2800" dirty="0"/>
              <a:t> </a:t>
            </a:r>
            <a:r>
              <a:rPr lang="en-US" altLang="ru-RU" sz="2800" dirty="0" err="1"/>
              <a:t>oshirish</a:t>
            </a:r>
            <a:r>
              <a:rPr lang="en-US" altLang="ru-RU" sz="2800" dirty="0"/>
              <a:t> </a:t>
            </a:r>
            <a:r>
              <a:rPr lang="en-US" altLang="ru-RU" sz="2800" dirty="0" err="1"/>
              <a:t>va</a:t>
            </a:r>
            <a:r>
              <a:rPr lang="en-US" altLang="ru-RU" sz="2800" dirty="0"/>
              <a:t> </a:t>
            </a:r>
            <a:r>
              <a:rPr lang="en-US" altLang="ru-RU" sz="2800" dirty="0" err="1"/>
              <a:t>xarajatlarni</a:t>
            </a:r>
            <a:r>
              <a:rPr lang="en-US" altLang="ru-RU" sz="2800" dirty="0"/>
              <a:t> </a:t>
            </a:r>
            <a:r>
              <a:rPr lang="en-US" altLang="ru-RU" sz="2800" dirty="0" err="1"/>
              <a:t>kamaytirish</a:t>
            </a:r>
            <a:r>
              <a:rPr lang="en-US" altLang="ru-RU" sz="2800" dirty="0"/>
              <a:t>.</a:t>
            </a:r>
            <a:endParaRPr lang="ru-RU" altLang="ru-RU" sz="2800" dirty="0"/>
          </a:p>
        </p:txBody>
      </p:sp>
      <p:pic>
        <p:nvPicPr>
          <p:cNvPr id="6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979EF4CB-D6AB-47F5-8A5E-2FB46FE25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556" y="179110"/>
            <a:ext cx="1787646" cy="49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925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1887</TotalTime>
  <Words>1137</Words>
  <Application>Microsoft Office PowerPoint</Application>
  <PresentationFormat>Широкоэкранный</PresentationFormat>
  <Paragraphs>111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Big Data And Visualization</vt:lpstr>
      <vt:lpstr>Презентация PowerPoint</vt:lpstr>
      <vt:lpstr>Презентация PowerPoint</vt:lpstr>
      <vt:lpstr>Pearson tomonidan o'quv natijalari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&amp; BUSINESS ANALYTICS: INTRO</dc:title>
  <dc:creator>user</dc:creator>
  <cp:lastModifiedBy>Hp Envy</cp:lastModifiedBy>
  <cp:revision>63</cp:revision>
  <dcterms:created xsi:type="dcterms:W3CDTF">2023-02-26T17:14:21Z</dcterms:created>
  <dcterms:modified xsi:type="dcterms:W3CDTF">2024-09-30T01:26:57Z</dcterms:modified>
</cp:coreProperties>
</file>