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20"/>
  </p:notesMasterIdLst>
  <p:sldIdLst>
    <p:sldId id="256" r:id="rId2"/>
    <p:sldId id="345" r:id="rId3"/>
    <p:sldId id="346" r:id="rId4"/>
    <p:sldId id="266" r:id="rId5"/>
    <p:sldId id="327" r:id="rId6"/>
    <p:sldId id="258" r:id="rId7"/>
    <p:sldId id="303" r:id="rId8"/>
    <p:sldId id="259" r:id="rId9"/>
    <p:sldId id="328" r:id="rId10"/>
    <p:sldId id="329" r:id="rId11"/>
    <p:sldId id="330" r:id="rId12"/>
    <p:sldId id="308" r:id="rId13"/>
    <p:sldId id="260" r:id="rId14"/>
    <p:sldId id="261" r:id="rId15"/>
    <p:sldId id="342" r:id="rId16"/>
    <p:sldId id="263" r:id="rId17"/>
    <p:sldId id="264" r:id="rId18"/>
    <p:sldId id="35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82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91D24-F8C0-41F0-A1EF-12D142865D53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3EF33-323B-4455-9267-3A9F866170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56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523B2-51EC-40B9-9CFD-F186766FCDB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97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1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5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63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08E8-733A-419E-B0E7-49CD2610022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0C79-6E8B-4510-8F69-1A959648F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5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8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3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2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1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8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9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4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85737E-FE25-42AD-AF8E-8B97B72BD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21" y="5267123"/>
            <a:ext cx="6359858" cy="400110"/>
          </a:xfrm>
          <a:solidFill>
            <a:schemeClr val="accent1">
              <a:lumMod val="20000"/>
              <a:lumOff val="80000"/>
              <a:alpha val="78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Teacher: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Qurbonov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Behzod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698886-D500-4DEF-A9AA-3A5E899E8408}"/>
              </a:ext>
            </a:extLst>
          </p:cNvPr>
          <p:cNvSpPr/>
          <p:nvPr/>
        </p:nvSpPr>
        <p:spPr>
          <a:xfrm>
            <a:off x="2418079" y="3841169"/>
            <a:ext cx="74761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Fanning </a:t>
            </a:r>
            <a:r>
              <a:rPr lang="en-US" sz="3200" b="1" dirty="0" err="1">
                <a:solidFill>
                  <a:srgbClr val="00B050"/>
                </a:solidFill>
              </a:rPr>
              <a:t>mohiyati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va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asosiy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tushunchalari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4292FCC-15D6-4F06-BD12-56D0B9DF7289}"/>
              </a:ext>
            </a:extLst>
          </p:cNvPr>
          <p:cNvSpPr/>
          <p:nvPr/>
        </p:nvSpPr>
        <p:spPr>
          <a:xfrm>
            <a:off x="698310" y="2879399"/>
            <a:ext cx="1629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>
                <a:solidFill>
                  <a:srgbClr val="0070C0"/>
                </a:solidFill>
              </a:rPr>
              <a:t>Unit level 4</a:t>
            </a:r>
            <a:endParaRPr lang="ru-RU" sz="2400" b="1" dirty="0">
              <a:solidFill>
                <a:srgbClr val="0070C0"/>
              </a:solidFill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8FF85D2-6BD9-4B66-8800-0B4189A33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399" y="2029236"/>
            <a:ext cx="9582789" cy="695208"/>
          </a:xfrm>
          <a:solidFill>
            <a:srgbClr val="00B050">
              <a:alpha val="58000"/>
            </a:srgbClr>
          </a:solidFill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Visualization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B98E40B7-27D1-44A1-8424-B98C2EB56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496" y="179110"/>
            <a:ext cx="2530706" cy="69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6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B8EFE5-ED5C-4589-A60E-2F3F36AB7E0C}"/>
              </a:ext>
            </a:extLst>
          </p:cNvPr>
          <p:cNvSpPr txBox="1">
            <a:spLocks/>
          </p:cNvSpPr>
          <p:nvPr/>
        </p:nvSpPr>
        <p:spPr>
          <a:xfrm>
            <a:off x="0" y="6413726"/>
            <a:ext cx="12192000" cy="444274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Visualization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515163-408A-4AD7-A13C-D4CA21FB9824}"/>
              </a:ext>
            </a:extLst>
          </p:cNvPr>
          <p:cNvSpPr txBox="1"/>
          <p:nvPr/>
        </p:nvSpPr>
        <p:spPr>
          <a:xfrm>
            <a:off x="760997" y="525198"/>
            <a:ext cx="60939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cap="none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Strukturalanmagan</a:t>
            </a:r>
            <a:r>
              <a:rPr lang="en-US" sz="3200" b="1" cap="none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cap="none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ma’lumotlar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CFA64-A3EF-492E-8BF6-56342D25ADB1}"/>
              </a:ext>
            </a:extLst>
          </p:cNvPr>
          <p:cNvSpPr txBox="1"/>
          <p:nvPr/>
        </p:nvSpPr>
        <p:spPr>
          <a:xfrm>
            <a:off x="577516" y="1503999"/>
            <a:ext cx="1139390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Xususiyatlari</a:t>
            </a:r>
            <a:r>
              <a:rPr lang="en-US" sz="2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Ma'lumotlar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tartibsiz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oldindan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belgilangan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shaklga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ega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emas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Ma'lumotlarni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indekslash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izlash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ancha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murakkab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Tahlil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qilish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uchun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ma'lumotlarni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qayta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ishlash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yangi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vositalar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talab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qilinadi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Misollar</a:t>
            </a:r>
            <a:r>
              <a:rPr lang="en-US" sz="2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Matnli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hujjatlar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: Word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fayllari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elektron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pochta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xabarlari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PDFlar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Multimedia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fayllari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Rasm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, video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audio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fayllar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Ijtimoiy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tarmoqlardagi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postlar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: Facebook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yoki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Twitter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xabarlari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izohlar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Sensor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ma'lumotlari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: Internet-of-Things (IoT)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qurilmalaridan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olingan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turli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xil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raqamli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signal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yoki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tasvirlar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pic>
        <p:nvPicPr>
          <p:cNvPr id="5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8095B528-7D35-4215-88F3-E96FE79E5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556" y="179110"/>
            <a:ext cx="1787646" cy="4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9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6195E7-F393-423B-B33D-C98F9DDCB3A8}"/>
              </a:ext>
            </a:extLst>
          </p:cNvPr>
          <p:cNvSpPr txBox="1"/>
          <p:nvPr/>
        </p:nvSpPr>
        <p:spPr>
          <a:xfrm>
            <a:off x="797092" y="465039"/>
            <a:ext cx="69948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cap="none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Yarim-strukturalangan</a:t>
            </a:r>
            <a:r>
              <a:rPr lang="en-US" sz="3200" b="1" cap="none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cap="none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ma’lumotlar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DD20F-03EE-41C8-B764-DDE46C326C73}"/>
              </a:ext>
            </a:extLst>
          </p:cNvPr>
          <p:cNvSpPr txBox="1"/>
          <p:nvPr/>
        </p:nvSpPr>
        <p:spPr>
          <a:xfrm>
            <a:off x="797092" y="1203210"/>
            <a:ext cx="108855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Xususiyatlari</a:t>
            </a:r>
            <a:r>
              <a:rPr lang="en-US" sz="2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Ma'lumotlarda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aniq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tuzilma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bo'lishi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mumkin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lekin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ular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o'zgaruvchan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moslashuvchan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bo'lishi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ham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mumkin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Odatda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XML, JSON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kabi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formatlarda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saqlanadi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Strukturalangan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strukturalanmagan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ma'lumotlar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orasidagi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o'rta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darajadagi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shaklga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ega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Misollar</a:t>
            </a:r>
            <a:r>
              <a:rPr lang="en-US" sz="2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XML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fayllari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Biror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saytning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yoki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tizimning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tuzilishini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ta'riflaydigan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hujjatlar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JSON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ma'lumotlari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Veb-servislar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yoki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mobil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ilovalar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tomonidan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ishlatiladigan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yarim-strukturalangan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ma'lumotlar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Log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fayllari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Veb-serverlar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tizimlardan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yig'ilgan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loglar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ular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qisman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strukturalangan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bo'lishi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mumkin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sana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vaqt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foydalanuvchi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amal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lekin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to'liq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tuzilishga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ega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emas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1834945-6B10-4624-B254-88BD0453681D}"/>
              </a:ext>
            </a:extLst>
          </p:cNvPr>
          <p:cNvSpPr txBox="1">
            <a:spLocks/>
          </p:cNvSpPr>
          <p:nvPr/>
        </p:nvSpPr>
        <p:spPr>
          <a:xfrm>
            <a:off x="0" y="6413726"/>
            <a:ext cx="12192000" cy="444274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Visualization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0568E507-D722-421E-8322-0A0A842F0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556" y="179110"/>
            <a:ext cx="1787646" cy="4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2363" y="211910"/>
            <a:ext cx="10913849" cy="646317"/>
          </a:xfrm>
        </p:spPr>
        <p:txBody>
          <a:bodyPr>
            <a:normAutofit/>
          </a:bodyPr>
          <a:lstStyle/>
          <a:p>
            <a:pPr algn="ctr"/>
            <a:r>
              <a:rPr lang="sv-SE" sz="2800" b="1" cap="none" dirty="0">
                <a:solidFill>
                  <a:srgbClr val="00B050"/>
                </a:solidFill>
                <a:latin typeface="+mn-lt"/>
                <a:cs typeface="Calibri" panose="020F0502020204030204" pitchFamily="34" charset="0"/>
              </a:rPr>
              <a:t>Yarim-strukturalangan ma'lumotlarning formatlari</a:t>
            </a:r>
            <a:endParaRPr lang="en-US" sz="2800" b="1" cap="none" dirty="0">
              <a:solidFill>
                <a:srgbClr val="00B050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662" y="948904"/>
            <a:ext cx="4689102" cy="2064656"/>
          </a:xfrm>
          <a:prstGeom prst="rect">
            <a:avLst/>
          </a:prstGeom>
        </p:spPr>
      </p:pic>
      <p:pic>
        <p:nvPicPr>
          <p:cNvPr id="11" name="Объект 10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10388" y="917801"/>
            <a:ext cx="4518024" cy="370303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785" y="3236381"/>
            <a:ext cx="5215627" cy="131973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94764" y="816328"/>
            <a:ext cx="64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4185" y="917801"/>
            <a:ext cx="64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xml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58412" y="3261902"/>
            <a:ext cx="64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csv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87" y="4739987"/>
            <a:ext cx="6762163" cy="131973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423954" y="5173360"/>
            <a:ext cx="64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0244" y="4706363"/>
            <a:ext cx="4337843" cy="17710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053823" y="4943400"/>
            <a:ext cx="77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F44C60EB-86D6-4B5C-9397-4A5F55D63867}"/>
              </a:ext>
            </a:extLst>
          </p:cNvPr>
          <p:cNvSpPr txBox="1">
            <a:spLocks/>
          </p:cNvSpPr>
          <p:nvPr/>
        </p:nvSpPr>
        <p:spPr>
          <a:xfrm>
            <a:off x="0" y="6413726"/>
            <a:ext cx="12192000" cy="444274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Visualization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1C562827-8FE3-454B-BB31-EB11EEDB3E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3556" y="179110"/>
            <a:ext cx="1787646" cy="4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3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830" y="1242646"/>
            <a:ext cx="8594969" cy="646027"/>
          </a:xfrm>
        </p:spPr>
        <p:txBody>
          <a:bodyPr>
            <a:normAutofit/>
          </a:bodyPr>
          <a:lstStyle/>
          <a:p>
            <a:pPr algn="ctr"/>
            <a:r>
              <a:rPr sz="2800" b="1" dirty="0" err="1">
                <a:solidFill>
                  <a:srgbClr val="00B050"/>
                </a:solidFill>
                <a:latin typeface="+mn-lt"/>
              </a:rPr>
              <a:t>Ma'lumot</a:t>
            </a:r>
            <a:r>
              <a:rPr sz="2800" b="1" dirty="0">
                <a:solidFill>
                  <a:srgbClr val="00B050"/>
                </a:solidFill>
                <a:latin typeface="+mn-lt"/>
              </a:rPr>
              <a:t> </a:t>
            </a:r>
            <a:r>
              <a:rPr sz="2800" b="1" dirty="0" err="1">
                <a:solidFill>
                  <a:srgbClr val="00B050"/>
                </a:solidFill>
                <a:latin typeface="+mn-lt"/>
              </a:rPr>
              <a:t>yig'ish</a:t>
            </a:r>
            <a:r>
              <a:rPr sz="2800" b="1" dirty="0">
                <a:solidFill>
                  <a:srgbClr val="00B050"/>
                </a:solidFill>
                <a:latin typeface="+mn-lt"/>
              </a:rPr>
              <a:t> </a:t>
            </a:r>
            <a:r>
              <a:rPr sz="2800" b="1" dirty="0" err="1">
                <a:solidFill>
                  <a:srgbClr val="00B050"/>
                </a:solidFill>
                <a:latin typeface="+mn-lt"/>
              </a:rPr>
              <a:t>va</a:t>
            </a:r>
            <a:r>
              <a:rPr sz="2800" b="1" dirty="0">
                <a:solidFill>
                  <a:srgbClr val="00B050"/>
                </a:solidFill>
                <a:latin typeface="+mn-lt"/>
              </a:rPr>
              <a:t> </a:t>
            </a:r>
            <a:r>
              <a:rPr sz="2800" b="1" dirty="0" err="1">
                <a:solidFill>
                  <a:srgbClr val="00B050"/>
                </a:solidFill>
                <a:latin typeface="+mn-lt"/>
              </a:rPr>
              <a:t>saqlash</a:t>
            </a:r>
            <a:r>
              <a:rPr sz="2800" b="1" dirty="0">
                <a:solidFill>
                  <a:srgbClr val="00B050"/>
                </a:solidFill>
                <a:latin typeface="+mn-lt"/>
              </a:rPr>
              <a:t> </a:t>
            </a:r>
            <a:r>
              <a:rPr sz="2800" b="1" dirty="0" err="1">
                <a:solidFill>
                  <a:srgbClr val="00B050"/>
                </a:solidFill>
                <a:latin typeface="+mn-lt"/>
              </a:rPr>
              <a:t>qanday</a:t>
            </a:r>
            <a:r>
              <a:rPr sz="2800" b="1" dirty="0">
                <a:solidFill>
                  <a:srgbClr val="00B050"/>
                </a:solidFill>
                <a:latin typeface="+mn-lt"/>
              </a:rPr>
              <a:t> </a:t>
            </a:r>
            <a:r>
              <a:rPr sz="2800" b="1" dirty="0" err="1">
                <a:solidFill>
                  <a:srgbClr val="00B050"/>
                </a:solidFill>
                <a:latin typeface="+mn-lt"/>
              </a:rPr>
              <a:t>amalga</a:t>
            </a:r>
            <a:r>
              <a:rPr sz="2800" b="1" dirty="0">
                <a:solidFill>
                  <a:srgbClr val="00B050"/>
                </a:solidFill>
                <a:latin typeface="+mn-lt"/>
              </a:rPr>
              <a:t> </a:t>
            </a:r>
            <a:r>
              <a:rPr sz="2800" b="1" dirty="0" err="1">
                <a:solidFill>
                  <a:srgbClr val="00B050"/>
                </a:solidFill>
                <a:latin typeface="+mn-lt"/>
              </a:rPr>
              <a:t>oshiriladi</a:t>
            </a:r>
            <a:r>
              <a:rPr sz="2800" b="1" dirty="0">
                <a:solidFill>
                  <a:srgbClr val="00B050"/>
                </a:solidFill>
                <a:latin typeface="+mn-lt"/>
              </a:rPr>
              <a:t>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346667"/>
            <a:ext cx="1085223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ru-RU" sz="2400" b="1" dirty="0"/>
              <a:t> </a:t>
            </a:r>
            <a:r>
              <a:rPr lang="ru-RU" altLang="ru-RU" sz="2400" b="1" dirty="0" err="1"/>
              <a:t>Ma'lumot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yig'ish</a:t>
            </a:r>
            <a:r>
              <a:rPr lang="ru-RU" altLang="ru-RU" sz="2400" dirty="0"/>
              <a:t>: </a:t>
            </a:r>
            <a:r>
              <a:rPr lang="ru-RU" altLang="ru-RU" sz="2400" dirty="0" err="1"/>
              <a:t>Ma'lumotlar</a:t>
            </a:r>
            <a:r>
              <a:rPr lang="ru-RU" altLang="ru-RU" sz="2400" dirty="0"/>
              <a:t> </a:t>
            </a:r>
            <a:r>
              <a:rPr lang="ru-RU" altLang="ru-RU" sz="2400" dirty="0" err="1"/>
              <a:t>turli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manbalardan</a:t>
            </a:r>
            <a:r>
              <a:rPr lang="ru-RU" altLang="ru-RU" sz="2400" dirty="0"/>
              <a:t> (</a:t>
            </a:r>
            <a:r>
              <a:rPr lang="ru-RU" altLang="ru-RU" sz="2400" dirty="0" err="1"/>
              <a:t>sensorlar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ijtimoiy</a:t>
            </a:r>
            <a:r>
              <a:rPr lang="ru-RU" altLang="ru-RU" sz="2400" dirty="0"/>
              <a:t> </a:t>
            </a:r>
            <a:r>
              <a:rPr lang="ru-RU" altLang="ru-RU" sz="2400" dirty="0" err="1"/>
              <a:t>tarmoqlar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veb-saytlar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mobil</a:t>
            </a:r>
            <a:r>
              <a:rPr lang="ru-RU" altLang="ru-RU" sz="2400" dirty="0"/>
              <a:t> </a:t>
            </a:r>
            <a:r>
              <a:rPr lang="ru-RU" altLang="ru-RU" sz="2400" dirty="0" err="1"/>
              <a:t>ilovalar</a:t>
            </a:r>
            <a:r>
              <a:rPr lang="ru-RU" altLang="ru-RU" sz="2400" dirty="0"/>
              <a:t>) </a:t>
            </a:r>
            <a:r>
              <a:rPr lang="ru-RU" altLang="ru-RU" sz="2400" dirty="0" err="1"/>
              <a:t>to'planadi</a:t>
            </a:r>
            <a:r>
              <a:rPr lang="ru-RU" altLang="ru-RU" sz="2400" dirty="0"/>
              <a:t>. </a:t>
            </a:r>
            <a:r>
              <a:rPr lang="ru-RU" altLang="ru-RU" sz="2400" dirty="0" err="1"/>
              <a:t>Yig'ish</a:t>
            </a:r>
            <a:r>
              <a:rPr lang="ru-RU" altLang="ru-RU" sz="2400" dirty="0"/>
              <a:t> </a:t>
            </a:r>
            <a:r>
              <a:rPr lang="ru-RU" altLang="ru-RU" sz="2400" dirty="0" err="1"/>
              <a:t>jarayonida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real</a:t>
            </a:r>
            <a:r>
              <a:rPr lang="ru-RU" altLang="ru-RU" sz="2400" dirty="0"/>
              <a:t> </a:t>
            </a:r>
            <a:r>
              <a:rPr lang="ru-RU" altLang="ru-RU" sz="2400" dirty="0" err="1"/>
              <a:t>vaqt</a:t>
            </a:r>
            <a:r>
              <a:rPr lang="ru-RU" altLang="ru-RU" sz="2400" dirty="0"/>
              <a:t> </a:t>
            </a:r>
            <a:r>
              <a:rPr lang="ru-RU" altLang="ru-RU" sz="2400" dirty="0" err="1"/>
              <a:t>yoki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to'planib</a:t>
            </a:r>
            <a:r>
              <a:rPr lang="ru-RU" altLang="ru-RU" sz="2400" dirty="0"/>
              <a:t> </a:t>
            </a:r>
            <a:r>
              <a:rPr lang="ru-RU" altLang="ru-RU" sz="2400" dirty="0" err="1"/>
              <a:t>qolgan</a:t>
            </a:r>
            <a:r>
              <a:rPr lang="ru-RU" altLang="ru-RU" sz="2400" dirty="0"/>
              <a:t> </a:t>
            </a:r>
            <a:r>
              <a:rPr lang="ru-RU" altLang="ru-RU" sz="2400" dirty="0" err="1"/>
              <a:t>ma'lumotlar</a:t>
            </a:r>
            <a:r>
              <a:rPr lang="ru-RU" altLang="ru-RU" sz="2400" dirty="0"/>
              <a:t> </a:t>
            </a:r>
            <a:r>
              <a:rPr lang="ru-RU" altLang="ru-RU" sz="2400" dirty="0" err="1"/>
              <a:t>foydalaniladi</a:t>
            </a:r>
            <a:r>
              <a:rPr lang="ru-RU" altLang="ru-RU" sz="2400" dirty="0"/>
              <a:t>.</a:t>
            </a:r>
            <a:endParaRPr lang="en-US" altLang="ru-RU" sz="2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ru-RU" altLang="ru-RU" sz="2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ru-RU" sz="2400" b="1" dirty="0"/>
              <a:t> </a:t>
            </a:r>
            <a:r>
              <a:rPr lang="ru-RU" altLang="ru-RU" sz="2400" b="1" dirty="0" err="1"/>
              <a:t>Ma'lumot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saqlash</a:t>
            </a:r>
            <a:r>
              <a:rPr lang="ru-RU" altLang="ru-RU" sz="2400" dirty="0"/>
              <a:t>: </a:t>
            </a:r>
            <a:r>
              <a:rPr lang="ru-RU" altLang="ru-RU" sz="2400" dirty="0" err="1"/>
              <a:t>Yig'ilgan</a:t>
            </a:r>
            <a:r>
              <a:rPr lang="ru-RU" altLang="ru-RU" sz="2400" dirty="0"/>
              <a:t> </a:t>
            </a:r>
            <a:r>
              <a:rPr lang="ru-RU" altLang="ru-RU" sz="2400" dirty="0" err="1"/>
              <a:t>ma'lumotlar</a:t>
            </a:r>
            <a:r>
              <a:rPr lang="ru-RU" altLang="ru-RU" sz="2400" dirty="0"/>
              <a:t>  </a:t>
            </a:r>
            <a:r>
              <a:rPr lang="ru-RU" altLang="ru-RU" sz="2400" b="1" dirty="0"/>
              <a:t>SQL</a:t>
            </a:r>
            <a:r>
              <a:rPr lang="ru-RU" altLang="ru-RU" sz="2400" dirty="0"/>
              <a:t>, </a:t>
            </a:r>
            <a:r>
              <a:rPr lang="ru-RU" altLang="ru-RU" sz="2400" b="1" dirty="0" err="1"/>
              <a:t>NoSQL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yoki</a:t>
            </a:r>
            <a:r>
              <a:rPr lang="en-US" altLang="ru-RU" sz="2400" dirty="0"/>
              <a:t> </a:t>
            </a:r>
            <a:r>
              <a:rPr lang="ru-RU" altLang="ru-RU" sz="2400" b="1" dirty="0" err="1"/>
              <a:t>Hadoop</a:t>
            </a:r>
            <a:r>
              <a:rPr lang="ru-RU" altLang="ru-RU" sz="2400" dirty="0"/>
              <a:t> </a:t>
            </a:r>
            <a:r>
              <a:rPr lang="ru-RU" altLang="ru-RU" sz="2400" dirty="0" err="1"/>
              <a:t>kabi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ma'lumot</a:t>
            </a:r>
            <a:r>
              <a:rPr lang="ru-RU" altLang="ru-RU" sz="2400" dirty="0"/>
              <a:t> </a:t>
            </a:r>
            <a:r>
              <a:rPr lang="ru-RU" altLang="ru-RU" sz="2400" dirty="0" err="1"/>
              <a:t>bazalari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va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saqlash</a:t>
            </a:r>
            <a:r>
              <a:rPr lang="ru-RU" altLang="ru-RU" sz="2400" dirty="0"/>
              <a:t> </a:t>
            </a:r>
            <a:r>
              <a:rPr lang="ru-RU" altLang="ru-RU" sz="2400" dirty="0" err="1"/>
              <a:t>tizimlarida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saqlanadi</a:t>
            </a:r>
            <a:r>
              <a:rPr lang="ru-RU" altLang="ru-RU" sz="2400" dirty="0"/>
              <a:t>. </a:t>
            </a:r>
            <a:r>
              <a:rPr lang="ru-RU" altLang="ru-RU" sz="2400" dirty="0" err="1"/>
              <a:t>Katta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ma'lumotlar</a:t>
            </a:r>
            <a:r>
              <a:rPr lang="en-US" altLang="ru-RU" sz="2400" dirty="0" err="1"/>
              <a:t>ni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saqlash</a:t>
            </a:r>
            <a:r>
              <a:rPr lang="ru-RU" altLang="ru-RU" sz="2400" dirty="0"/>
              <a:t> </a:t>
            </a:r>
            <a:r>
              <a:rPr lang="ru-RU" altLang="ru-RU" sz="2400" dirty="0" err="1"/>
              <a:t>tizimlari</a:t>
            </a:r>
            <a:r>
              <a:rPr lang="ru-RU" altLang="ru-RU" sz="2400" dirty="0"/>
              <a:t> (</a:t>
            </a:r>
            <a:r>
              <a:rPr lang="ru-RU" altLang="ru-RU" sz="2400" dirty="0" err="1"/>
              <a:t>masalan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Hadoop</a:t>
            </a:r>
            <a:r>
              <a:rPr lang="ru-RU" altLang="ru-RU" sz="2400" dirty="0"/>
              <a:t> </a:t>
            </a:r>
            <a:r>
              <a:rPr lang="ru-RU" altLang="ru-RU" sz="2400" dirty="0" err="1"/>
              <a:t>Distributed</a:t>
            </a:r>
            <a:r>
              <a:rPr lang="ru-RU" altLang="ru-RU" sz="2400" dirty="0"/>
              <a:t> </a:t>
            </a:r>
            <a:r>
              <a:rPr lang="ru-RU" altLang="ru-RU" sz="2400" dirty="0" err="1"/>
              <a:t>File</a:t>
            </a:r>
            <a:r>
              <a:rPr lang="ru-RU" altLang="ru-RU" sz="2400" dirty="0"/>
              <a:t> </a:t>
            </a:r>
            <a:r>
              <a:rPr lang="ru-RU" altLang="ru-RU" sz="2400" dirty="0" err="1"/>
              <a:t>System</a:t>
            </a:r>
            <a:r>
              <a:rPr lang="ru-RU" altLang="ru-RU" sz="2400" dirty="0"/>
              <a:t> - HDFS) </a:t>
            </a:r>
            <a:r>
              <a:rPr lang="ru-RU" altLang="ru-RU" sz="2400" dirty="0" err="1"/>
              <a:t>qo'llaniladi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bu</a:t>
            </a:r>
            <a:r>
              <a:rPr lang="ru-RU" altLang="ru-RU" sz="2400" dirty="0"/>
              <a:t> </a:t>
            </a:r>
            <a:r>
              <a:rPr lang="ru-RU" altLang="ru-RU" sz="2400" dirty="0" err="1"/>
              <a:t>katta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hajmdagi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ma'lumotlarni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samarali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boshqarishga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yordam</a:t>
            </a:r>
            <a:r>
              <a:rPr lang="ru-RU" altLang="ru-RU" sz="2400" dirty="0"/>
              <a:t> </a:t>
            </a:r>
            <a:r>
              <a:rPr lang="ru-RU" altLang="ru-RU" sz="2400" dirty="0" err="1"/>
              <a:t>beradi</a:t>
            </a:r>
            <a:r>
              <a:rPr lang="ru-RU" altLang="ru-RU" sz="2400" dirty="0"/>
              <a:t>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773C4B8-73FC-4071-83F3-594242A7500C}"/>
              </a:ext>
            </a:extLst>
          </p:cNvPr>
          <p:cNvSpPr txBox="1">
            <a:spLocks/>
          </p:cNvSpPr>
          <p:nvPr/>
        </p:nvSpPr>
        <p:spPr>
          <a:xfrm>
            <a:off x="0" y="6413726"/>
            <a:ext cx="12192000" cy="444274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Visualization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257E1872-1584-4FB7-ACBF-D4A3464C0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556" y="179110"/>
            <a:ext cx="1787646" cy="49108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631" y="1086338"/>
            <a:ext cx="7594600" cy="604350"/>
          </a:xfrm>
        </p:spPr>
        <p:txBody>
          <a:bodyPr>
            <a:normAutofit/>
          </a:bodyPr>
          <a:lstStyle/>
          <a:p>
            <a:pPr algn="ctr"/>
            <a:r>
              <a:rPr sz="2800" b="1" dirty="0" err="1">
                <a:solidFill>
                  <a:srgbClr val="00B050"/>
                </a:solidFill>
                <a:latin typeface="+mn-lt"/>
              </a:rPr>
              <a:t>Ma'lumotlarni</a:t>
            </a:r>
            <a:r>
              <a:rPr sz="2800" b="1" dirty="0">
                <a:solidFill>
                  <a:srgbClr val="00B050"/>
                </a:solidFill>
                <a:latin typeface="+mn-lt"/>
              </a:rPr>
              <a:t> </a:t>
            </a:r>
            <a:r>
              <a:rPr sz="2800" b="1" dirty="0" err="1">
                <a:solidFill>
                  <a:srgbClr val="00B050"/>
                </a:solidFill>
                <a:latin typeface="+mn-lt"/>
              </a:rPr>
              <a:t>tahlil</a:t>
            </a:r>
            <a:r>
              <a:rPr sz="2800" b="1" dirty="0">
                <a:solidFill>
                  <a:srgbClr val="00B050"/>
                </a:solidFill>
                <a:latin typeface="+mn-lt"/>
              </a:rPr>
              <a:t> </a:t>
            </a:r>
            <a:r>
              <a:rPr sz="2800" b="1" dirty="0" err="1">
                <a:solidFill>
                  <a:srgbClr val="00B050"/>
                </a:solidFill>
                <a:latin typeface="+mn-lt"/>
              </a:rPr>
              <a:t>qilish</a:t>
            </a:r>
            <a:r>
              <a:rPr sz="2800" b="1" dirty="0">
                <a:solidFill>
                  <a:srgbClr val="00B050"/>
                </a:solidFill>
                <a:latin typeface="+mn-lt"/>
              </a:rPr>
              <a:t> </a:t>
            </a:r>
            <a:r>
              <a:rPr sz="2800" b="1" dirty="0" err="1">
                <a:solidFill>
                  <a:srgbClr val="00B050"/>
                </a:solidFill>
                <a:latin typeface="+mn-lt"/>
              </a:rPr>
              <a:t>va</a:t>
            </a:r>
            <a:r>
              <a:rPr sz="2800" b="1" dirty="0">
                <a:solidFill>
                  <a:srgbClr val="00B050"/>
                </a:solidFill>
                <a:latin typeface="+mn-lt"/>
              </a:rPr>
              <a:t> </a:t>
            </a:r>
            <a:r>
              <a:rPr sz="2800" b="1" dirty="0" err="1">
                <a:solidFill>
                  <a:srgbClr val="00B050"/>
                </a:solidFill>
                <a:latin typeface="+mn-lt"/>
              </a:rPr>
              <a:t>vizualizatsiya</a:t>
            </a:r>
            <a:r>
              <a:rPr sz="2800" b="1" dirty="0">
                <a:solidFill>
                  <a:srgbClr val="00B050"/>
                </a:solidFill>
                <a:latin typeface="+mn-lt"/>
              </a:rPr>
              <a:t> </a:t>
            </a:r>
            <a:r>
              <a:rPr sz="2800" b="1" dirty="0" err="1">
                <a:solidFill>
                  <a:srgbClr val="00B050"/>
                </a:solidFill>
                <a:latin typeface="+mn-lt"/>
              </a:rPr>
              <a:t>nima</a:t>
            </a:r>
            <a:r>
              <a:rPr sz="2800" b="1" dirty="0">
                <a:solidFill>
                  <a:srgbClr val="00B050"/>
                </a:solidFill>
                <a:latin typeface="+mn-lt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08" y="2152890"/>
            <a:ext cx="11111696" cy="4548851"/>
          </a:xfrm>
        </p:spPr>
        <p:txBody>
          <a:bodyPr>
            <a:noAutofit/>
          </a:bodyPr>
          <a:lstStyle/>
          <a:p>
            <a:r>
              <a:rPr lang="en-US" sz="2400" b="1" dirty="0" err="1"/>
              <a:t>Ma'lumotlarni</a:t>
            </a:r>
            <a:r>
              <a:rPr lang="en-US" sz="2400" b="1" dirty="0"/>
              <a:t> </a:t>
            </a:r>
            <a:r>
              <a:rPr lang="en-US" sz="2400" b="1" dirty="0" err="1"/>
              <a:t>tahlil</a:t>
            </a:r>
            <a:r>
              <a:rPr lang="en-US" sz="2400" b="1" dirty="0"/>
              <a:t> </a:t>
            </a:r>
            <a:r>
              <a:rPr lang="en-US" sz="2400" b="1" dirty="0" err="1"/>
              <a:t>qilish</a:t>
            </a:r>
            <a:r>
              <a:rPr lang="en-US" sz="2400" dirty="0"/>
              <a:t> — </a:t>
            </a:r>
            <a:r>
              <a:rPr lang="en-US" sz="2400" dirty="0" err="1"/>
              <a:t>yig'ilgan</a:t>
            </a:r>
            <a:r>
              <a:rPr lang="en-US" sz="2400" dirty="0"/>
              <a:t> </a:t>
            </a:r>
            <a:r>
              <a:rPr lang="en-US" sz="2400" dirty="0" err="1"/>
              <a:t>ma'lumotlarni</a:t>
            </a:r>
            <a:r>
              <a:rPr lang="en-US" sz="2400" dirty="0"/>
              <a:t> </a:t>
            </a:r>
            <a:r>
              <a:rPr lang="en-US" sz="2400" dirty="0" err="1"/>
              <a:t>turli</a:t>
            </a:r>
            <a:r>
              <a:rPr lang="en-US" sz="2400" dirty="0"/>
              <a:t> </a:t>
            </a:r>
            <a:r>
              <a:rPr lang="en-US" sz="2400" dirty="0" err="1"/>
              <a:t>usullar</a:t>
            </a:r>
            <a:r>
              <a:rPr lang="en-US" sz="2400" dirty="0"/>
              <a:t> (</a:t>
            </a:r>
            <a:r>
              <a:rPr lang="en-US" sz="2400" dirty="0" err="1"/>
              <a:t>statistik</a:t>
            </a:r>
            <a:r>
              <a:rPr lang="en-US" sz="2400" dirty="0"/>
              <a:t> </a:t>
            </a:r>
            <a:r>
              <a:rPr lang="en-US" sz="2400" dirty="0" err="1"/>
              <a:t>tahlil</a:t>
            </a:r>
            <a:r>
              <a:rPr lang="en-US" sz="2400" dirty="0"/>
              <a:t>, </a:t>
            </a:r>
            <a:r>
              <a:rPr lang="en-US" sz="2400" dirty="0" err="1"/>
              <a:t>mashinani</a:t>
            </a:r>
            <a:r>
              <a:rPr lang="en-US" sz="2400" dirty="0"/>
              <a:t> </a:t>
            </a:r>
            <a:r>
              <a:rPr lang="en-US" sz="2400" dirty="0" err="1"/>
              <a:t>o'rganish</a:t>
            </a:r>
            <a:r>
              <a:rPr lang="en-US" sz="2400" dirty="0"/>
              <a:t>, </a:t>
            </a:r>
            <a:r>
              <a:rPr lang="en-US" sz="2400" dirty="0" err="1"/>
              <a:t>regressiya</a:t>
            </a:r>
            <a:r>
              <a:rPr lang="en-US" sz="2400" dirty="0"/>
              <a:t> </a:t>
            </a:r>
            <a:r>
              <a:rPr lang="en-US" sz="2400" dirty="0" err="1"/>
              <a:t>modellari</a:t>
            </a:r>
            <a:r>
              <a:rPr lang="en-US" sz="2400" dirty="0"/>
              <a:t>) </a:t>
            </a:r>
            <a:r>
              <a:rPr lang="en-US" sz="2400" dirty="0" err="1"/>
              <a:t>orqali</a:t>
            </a:r>
            <a:r>
              <a:rPr lang="en-US" sz="2400" dirty="0"/>
              <a:t> </a:t>
            </a:r>
            <a:r>
              <a:rPr lang="en-US" sz="2400" dirty="0" err="1"/>
              <a:t>qayta</a:t>
            </a:r>
            <a:r>
              <a:rPr lang="en-US" sz="2400" dirty="0"/>
              <a:t> </a:t>
            </a:r>
            <a:r>
              <a:rPr lang="en-US" sz="2400" dirty="0" err="1"/>
              <a:t>ishlash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ulardan</a:t>
            </a:r>
            <a:r>
              <a:rPr lang="en-US" sz="2400" dirty="0"/>
              <a:t> </a:t>
            </a:r>
            <a:r>
              <a:rPr lang="en-US" sz="2400" dirty="0" err="1"/>
              <a:t>samarali</a:t>
            </a:r>
            <a:r>
              <a:rPr lang="en-US" sz="2400" dirty="0"/>
              <a:t> </a:t>
            </a:r>
            <a:r>
              <a:rPr lang="en-US" sz="2400" dirty="0" err="1"/>
              <a:t>bilimlar</a:t>
            </a:r>
            <a:r>
              <a:rPr lang="en-US" sz="2400" dirty="0"/>
              <a:t> </a:t>
            </a:r>
            <a:r>
              <a:rPr lang="en-US" sz="2400" dirty="0" err="1"/>
              <a:t>olish</a:t>
            </a:r>
            <a:r>
              <a:rPr lang="en-US" sz="2400" dirty="0"/>
              <a:t> </a:t>
            </a:r>
            <a:r>
              <a:rPr lang="en-US" sz="2400" dirty="0" err="1"/>
              <a:t>jarayonidir</a:t>
            </a:r>
            <a:r>
              <a:rPr lang="en-US" sz="2400" dirty="0"/>
              <a:t>. Bu </a:t>
            </a:r>
            <a:r>
              <a:rPr lang="en-US" sz="2400" dirty="0" err="1"/>
              <a:t>jarayon</a:t>
            </a:r>
            <a:r>
              <a:rPr lang="en-US" sz="2400" dirty="0"/>
              <a:t>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ichidagi</a:t>
            </a:r>
            <a:r>
              <a:rPr lang="en-US" sz="2400" dirty="0"/>
              <a:t> </a:t>
            </a:r>
            <a:r>
              <a:rPr lang="en-US" sz="2400" dirty="0" err="1"/>
              <a:t>tendensiyalar</a:t>
            </a:r>
            <a:r>
              <a:rPr lang="en-US" sz="2400" dirty="0"/>
              <a:t>, </a:t>
            </a:r>
            <a:r>
              <a:rPr lang="en-US" sz="2400" dirty="0" err="1"/>
              <a:t>naqshlar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muhim</a:t>
            </a:r>
            <a:r>
              <a:rPr lang="en-US" sz="2400" dirty="0"/>
              <a:t> </a:t>
            </a:r>
            <a:r>
              <a:rPr lang="en-US" sz="2400" dirty="0" err="1"/>
              <a:t>ma'lumotlarni</a:t>
            </a:r>
            <a:r>
              <a:rPr lang="en-US" sz="2400" dirty="0"/>
              <a:t> </a:t>
            </a:r>
            <a:r>
              <a:rPr lang="en-US" sz="2400" dirty="0" err="1"/>
              <a:t>aniqlashga</a:t>
            </a:r>
            <a:r>
              <a:rPr lang="en-US" sz="2400" dirty="0"/>
              <a:t> </a:t>
            </a:r>
            <a:r>
              <a:rPr lang="en-US" sz="2400" dirty="0" err="1"/>
              <a:t>yordam</a:t>
            </a:r>
            <a:r>
              <a:rPr lang="en-US" sz="2400" dirty="0"/>
              <a:t> </a:t>
            </a:r>
            <a:r>
              <a:rPr lang="en-US" sz="2400" dirty="0" err="1"/>
              <a:t>beradi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 err="1"/>
              <a:t>Vizualizatsiya</a:t>
            </a:r>
            <a:r>
              <a:rPr lang="en-US" sz="2400" dirty="0"/>
              <a:t> — </a:t>
            </a:r>
            <a:r>
              <a:rPr lang="en-US" sz="2400" dirty="0" err="1"/>
              <a:t>tahlil</a:t>
            </a:r>
            <a:r>
              <a:rPr lang="en-US" sz="2400" dirty="0"/>
              <a:t> </a:t>
            </a:r>
            <a:r>
              <a:rPr lang="en-US" sz="2400" dirty="0" err="1"/>
              <a:t>qilingan</a:t>
            </a:r>
            <a:r>
              <a:rPr lang="en-US" sz="2400" dirty="0"/>
              <a:t> </a:t>
            </a:r>
            <a:r>
              <a:rPr lang="en-US" sz="2400" dirty="0" err="1"/>
              <a:t>ma'lumotlarni</a:t>
            </a:r>
            <a:r>
              <a:rPr lang="en-US" sz="2400" dirty="0"/>
              <a:t> </a:t>
            </a:r>
            <a:r>
              <a:rPr lang="en-US" sz="2400" dirty="0" err="1"/>
              <a:t>grafikalar</a:t>
            </a:r>
            <a:r>
              <a:rPr lang="en-US" sz="2400" dirty="0"/>
              <a:t>, </a:t>
            </a:r>
            <a:r>
              <a:rPr lang="en-US" sz="2400" dirty="0" err="1"/>
              <a:t>diagrammalar</a:t>
            </a:r>
            <a:r>
              <a:rPr lang="en-US" sz="2400" dirty="0"/>
              <a:t>, </a:t>
            </a:r>
            <a:r>
              <a:rPr lang="en-US" sz="2400" dirty="0" err="1"/>
              <a:t>xaritalar</a:t>
            </a:r>
            <a:r>
              <a:rPr lang="en-US" sz="2400" dirty="0"/>
              <a:t> </a:t>
            </a:r>
            <a:r>
              <a:rPr lang="en-US" sz="2400" dirty="0" err="1"/>
              <a:t>yoki</a:t>
            </a:r>
            <a:r>
              <a:rPr lang="en-US" sz="2400" dirty="0"/>
              <a:t> </a:t>
            </a:r>
            <a:r>
              <a:rPr lang="en-US" sz="2400" dirty="0" err="1"/>
              <a:t>boshqa</a:t>
            </a:r>
            <a:r>
              <a:rPr lang="en-US" sz="2400" dirty="0"/>
              <a:t> </a:t>
            </a:r>
            <a:r>
              <a:rPr lang="en-US" sz="2400" dirty="0" err="1"/>
              <a:t>vizual</a:t>
            </a:r>
            <a:r>
              <a:rPr lang="en-US" sz="2400" dirty="0"/>
              <a:t> </a:t>
            </a:r>
            <a:r>
              <a:rPr lang="en-US" sz="2400" dirty="0" err="1"/>
              <a:t>vositalar</a:t>
            </a:r>
            <a:r>
              <a:rPr lang="en-US" sz="2400" dirty="0"/>
              <a:t> </a:t>
            </a:r>
            <a:r>
              <a:rPr lang="en-US" sz="2400" dirty="0" err="1"/>
              <a:t>yordamida</a:t>
            </a:r>
            <a:r>
              <a:rPr lang="en-US" sz="2400" dirty="0"/>
              <a:t> </a:t>
            </a:r>
            <a:r>
              <a:rPr lang="en-US" sz="2400" dirty="0" err="1"/>
              <a:t>tushunish</a:t>
            </a:r>
            <a:r>
              <a:rPr lang="en-US" sz="2400" dirty="0"/>
              <a:t> </a:t>
            </a:r>
            <a:r>
              <a:rPr lang="en-US" sz="2400" dirty="0" err="1"/>
              <a:t>oson</a:t>
            </a:r>
            <a:r>
              <a:rPr lang="en-US" sz="2400" dirty="0"/>
              <a:t> </a:t>
            </a:r>
            <a:r>
              <a:rPr lang="en-US" sz="2400" dirty="0" err="1"/>
              <a:t>bo'lgan</a:t>
            </a:r>
            <a:r>
              <a:rPr lang="en-US" sz="2400" dirty="0"/>
              <a:t> </a:t>
            </a:r>
            <a:r>
              <a:rPr lang="en-US" sz="2400" dirty="0" err="1"/>
              <a:t>shaklda</a:t>
            </a:r>
            <a:r>
              <a:rPr lang="en-US" sz="2400" dirty="0"/>
              <a:t> </a:t>
            </a:r>
            <a:r>
              <a:rPr lang="en-US" sz="2400" dirty="0" err="1"/>
              <a:t>taqdim</a:t>
            </a:r>
            <a:r>
              <a:rPr lang="en-US" sz="2400" dirty="0"/>
              <a:t> </a:t>
            </a:r>
            <a:r>
              <a:rPr lang="en-US" sz="2400" dirty="0" err="1"/>
              <a:t>etishdir</a:t>
            </a:r>
            <a:r>
              <a:rPr lang="en-US" sz="2400" dirty="0"/>
              <a:t>. Bu </a:t>
            </a:r>
            <a:r>
              <a:rPr lang="en-US" sz="2400" dirty="0" err="1"/>
              <a:t>ma'lumotlarni</a:t>
            </a:r>
            <a:r>
              <a:rPr lang="en-US" sz="2400" dirty="0"/>
              <a:t> </a:t>
            </a:r>
            <a:r>
              <a:rPr lang="en-US" sz="2400" dirty="0" err="1"/>
              <a:t>tezroq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samarali</a:t>
            </a:r>
            <a:r>
              <a:rPr lang="en-US" sz="2400" dirty="0"/>
              <a:t> </a:t>
            </a:r>
            <a:r>
              <a:rPr lang="en-US" sz="2400" dirty="0" err="1"/>
              <a:t>tushunishga</a:t>
            </a:r>
            <a:r>
              <a:rPr lang="en-US" sz="2400" dirty="0"/>
              <a:t> </a:t>
            </a:r>
            <a:r>
              <a:rPr lang="en-US" sz="2400" dirty="0" err="1"/>
              <a:t>yordam</a:t>
            </a:r>
            <a:r>
              <a:rPr lang="en-US" sz="2400" dirty="0"/>
              <a:t> </a:t>
            </a:r>
            <a:r>
              <a:rPr lang="en-US" sz="2400" dirty="0" err="1"/>
              <a:t>beradi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qarorlar</a:t>
            </a:r>
            <a:r>
              <a:rPr lang="en-US" sz="2400" dirty="0"/>
              <a:t> </a:t>
            </a:r>
            <a:r>
              <a:rPr lang="en-US" sz="2400" dirty="0" err="1"/>
              <a:t>qabul</a:t>
            </a:r>
            <a:r>
              <a:rPr lang="en-US" sz="2400" dirty="0"/>
              <a:t> </a:t>
            </a:r>
            <a:r>
              <a:rPr lang="en-US" sz="2400" dirty="0" err="1"/>
              <a:t>qilishni</a:t>
            </a:r>
            <a:r>
              <a:rPr lang="en-US" sz="2400" dirty="0"/>
              <a:t> </a:t>
            </a:r>
            <a:r>
              <a:rPr lang="en-US" sz="2400" dirty="0" err="1"/>
              <a:t>osonlashtiradi</a:t>
            </a:r>
            <a:r>
              <a:rPr lang="en-US" sz="2400" dirty="0"/>
              <a:t>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F7B5323-AF5B-49FB-BE72-3A4C2BC74CEE}"/>
              </a:ext>
            </a:extLst>
          </p:cNvPr>
          <p:cNvSpPr txBox="1">
            <a:spLocks/>
          </p:cNvSpPr>
          <p:nvPr/>
        </p:nvSpPr>
        <p:spPr>
          <a:xfrm>
            <a:off x="0" y="6413726"/>
            <a:ext cx="12192000" cy="444274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Visualization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B387CA94-00A7-4D60-9DBB-A9939DED2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556" y="179110"/>
            <a:ext cx="1787646" cy="49108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988D050-E993-4461-B3AC-57D6D4AFB7CF}"/>
              </a:ext>
            </a:extLst>
          </p:cNvPr>
          <p:cNvSpPr/>
          <p:nvPr/>
        </p:nvSpPr>
        <p:spPr>
          <a:xfrm>
            <a:off x="78154" y="980405"/>
            <a:ext cx="7875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Tableau:</a:t>
            </a:r>
            <a:r>
              <a:rPr lang="en-US" sz="2400" dirty="0"/>
              <a:t> </a:t>
            </a:r>
            <a:r>
              <a:rPr lang="en-US" sz="2400" dirty="0" err="1"/>
              <a:t>O'zining</a:t>
            </a:r>
            <a:r>
              <a:rPr lang="en-US" sz="2400" dirty="0"/>
              <a:t> </a:t>
            </a:r>
            <a:r>
              <a:rPr lang="en-US" sz="2400" dirty="0" err="1"/>
              <a:t>qulay</a:t>
            </a:r>
            <a:r>
              <a:rPr lang="en-US" sz="2400" dirty="0"/>
              <a:t> </a:t>
            </a:r>
            <a:r>
              <a:rPr lang="en-US" sz="2400" dirty="0" err="1"/>
              <a:t>interfeysi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murakkab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interaktiv</a:t>
            </a:r>
            <a:r>
              <a:rPr lang="en-US" sz="2400" dirty="0"/>
              <a:t> </a:t>
            </a:r>
            <a:r>
              <a:rPr lang="en-US" sz="2400" dirty="0" err="1"/>
              <a:t>vizualizatsiya</a:t>
            </a:r>
            <a:r>
              <a:rPr lang="en-US" sz="2400" dirty="0"/>
              <a:t> </a:t>
            </a:r>
            <a:r>
              <a:rPr lang="en-US" sz="2400" dirty="0" err="1"/>
              <a:t>yaratish</a:t>
            </a:r>
            <a:r>
              <a:rPr lang="en-US" sz="2400" dirty="0"/>
              <a:t> </a:t>
            </a:r>
            <a:r>
              <a:rPr lang="en-US" sz="2400" dirty="0" err="1"/>
              <a:t>qobiliyati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mashhur</a:t>
            </a:r>
            <a:r>
              <a:rPr lang="en-US" sz="2400" dirty="0"/>
              <a:t> </a:t>
            </a:r>
            <a:r>
              <a:rPr lang="en-US" sz="2400" dirty="0" err="1"/>
              <a:t>bo'lgan</a:t>
            </a:r>
            <a:r>
              <a:rPr lang="en-US" sz="2400" dirty="0"/>
              <a:t> </a:t>
            </a:r>
            <a:r>
              <a:rPr lang="en-US" sz="2400" dirty="0" err="1"/>
              <a:t>etakchi</a:t>
            </a:r>
            <a:r>
              <a:rPr lang="en-US" sz="2400" dirty="0"/>
              <a:t> </a:t>
            </a:r>
            <a:r>
              <a:rPr lang="en-US" sz="2400" dirty="0" err="1"/>
              <a:t>ma'lumotlarni</a:t>
            </a:r>
            <a:r>
              <a:rPr lang="en-US" sz="2400" dirty="0"/>
              <a:t> </a:t>
            </a:r>
            <a:r>
              <a:rPr lang="en-US" sz="2400" dirty="0" err="1"/>
              <a:t>vizualizatsiya</a:t>
            </a:r>
            <a:r>
              <a:rPr lang="en-US" sz="2400" dirty="0"/>
              <a:t> </a:t>
            </a:r>
            <a:r>
              <a:rPr lang="en-US" sz="2400" dirty="0" err="1"/>
              <a:t>qilish</a:t>
            </a:r>
            <a:r>
              <a:rPr lang="en-US" sz="2400" dirty="0"/>
              <a:t> </a:t>
            </a:r>
            <a:r>
              <a:rPr lang="en-US" sz="2400" dirty="0" err="1"/>
              <a:t>vositasi</a:t>
            </a:r>
            <a:r>
              <a:rPr lang="en-US" sz="2400" dirty="0"/>
              <a:t>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D60390B-0761-4BD0-AE25-0D0EE0B9C728}"/>
              </a:ext>
            </a:extLst>
          </p:cNvPr>
          <p:cNvSpPr/>
          <p:nvPr/>
        </p:nvSpPr>
        <p:spPr>
          <a:xfrm>
            <a:off x="78153" y="3633625"/>
            <a:ext cx="74793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D3.js: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dirty="0" err="1"/>
              <a:t>Veb-brauzerlarda</a:t>
            </a:r>
            <a:r>
              <a:rPr lang="en-US" sz="2400" dirty="0"/>
              <a:t> </a:t>
            </a:r>
            <a:r>
              <a:rPr lang="en-US" sz="2400" dirty="0" err="1"/>
              <a:t>dinamik</a:t>
            </a:r>
            <a:r>
              <a:rPr lang="en-US" sz="2400" dirty="0"/>
              <a:t>, </a:t>
            </a:r>
            <a:r>
              <a:rPr lang="en-US" sz="2400" dirty="0" err="1"/>
              <a:t>interaktiv</a:t>
            </a:r>
            <a:r>
              <a:rPr lang="en-US" sz="2400" dirty="0"/>
              <a:t>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vizualizatsiyasini</a:t>
            </a:r>
            <a:r>
              <a:rPr lang="en-US" sz="2400" dirty="0"/>
              <a:t> </a:t>
            </a:r>
            <a:r>
              <a:rPr lang="en-US" sz="2400" dirty="0" err="1"/>
              <a:t>ishlab</a:t>
            </a:r>
            <a:r>
              <a:rPr lang="en-US" sz="2400" dirty="0"/>
              <a:t> </a:t>
            </a:r>
            <a:r>
              <a:rPr lang="en-US" sz="2400" dirty="0" err="1"/>
              <a:t>chiqarish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JavaScript </a:t>
            </a:r>
            <a:r>
              <a:rPr lang="en-US" sz="2400" dirty="0" err="1"/>
              <a:t>kutubxonasi</a:t>
            </a:r>
            <a:r>
              <a:rPr lang="en-US" sz="2400" dirty="0"/>
              <a:t>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825D17B-DCA8-4959-8986-93C5B0736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880" y="858751"/>
            <a:ext cx="2796166" cy="160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CAA1EE7-9285-40BA-B7FC-4D10049F1A4D}"/>
              </a:ext>
            </a:extLst>
          </p:cNvPr>
          <p:cNvSpPr/>
          <p:nvPr/>
        </p:nvSpPr>
        <p:spPr>
          <a:xfrm>
            <a:off x="985804" y="361912"/>
            <a:ext cx="4686539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Visualizatsiya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vositalari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tavsifi</a:t>
            </a:r>
            <a:r>
              <a:rPr lang="en-US" sz="2000" b="1" dirty="0">
                <a:solidFill>
                  <a:srgbClr val="00B050"/>
                </a:solidFill>
              </a:rPr>
              <a:t>:</a:t>
            </a:r>
            <a:endParaRPr lang="en-US" sz="2000" dirty="0">
              <a:solidFill>
                <a:srgbClr val="00B050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8101CE8-79EF-4BA8-B089-9EE152C9B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0" r="2725" b="1636"/>
          <a:stretch/>
        </p:blipFill>
        <p:spPr bwMode="auto">
          <a:xfrm>
            <a:off x="7365783" y="2664630"/>
            <a:ext cx="2413491" cy="157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9D3A821-1C99-4B98-95A0-D0A8851F3621}"/>
              </a:ext>
            </a:extLst>
          </p:cNvPr>
          <p:cNvSpPr/>
          <p:nvPr/>
        </p:nvSpPr>
        <p:spPr>
          <a:xfrm>
            <a:off x="77951" y="2410789"/>
            <a:ext cx="80444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>
                <a:solidFill>
                  <a:srgbClr val="FFC000"/>
                </a:solidFill>
              </a:rPr>
              <a:t>Power BI: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/>
              <a:t>O'z-o'ziga</a:t>
            </a:r>
            <a:r>
              <a:rPr lang="en-US" sz="2400" dirty="0"/>
              <a:t> </a:t>
            </a:r>
            <a:r>
              <a:rPr lang="en-US" sz="2400" dirty="0" err="1"/>
              <a:t>xizmat</a:t>
            </a:r>
            <a:r>
              <a:rPr lang="en-US" sz="2400" dirty="0"/>
              <a:t> </a:t>
            </a:r>
            <a:r>
              <a:rPr lang="en-US" sz="2400" dirty="0" err="1"/>
              <a:t>ko'rsatish</a:t>
            </a:r>
            <a:r>
              <a:rPr lang="en-US" sz="2400" dirty="0"/>
              <a:t> BI </a:t>
            </a:r>
            <a:r>
              <a:rPr lang="en-US" sz="2400" dirty="0" err="1"/>
              <a:t>imkoniyatlari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interaktiv</a:t>
            </a:r>
            <a:r>
              <a:rPr lang="en-US" sz="2400" dirty="0"/>
              <a:t> </a:t>
            </a:r>
            <a:r>
              <a:rPr lang="en-US" sz="2400" dirty="0" err="1"/>
              <a:t>vizualizatsiyani</a:t>
            </a:r>
            <a:r>
              <a:rPr lang="en-US" sz="2400" dirty="0"/>
              <a:t> </a:t>
            </a:r>
            <a:r>
              <a:rPr lang="en-US" sz="2400" dirty="0" err="1"/>
              <a:t>ta'minlovchi</a:t>
            </a:r>
            <a:r>
              <a:rPr lang="en-US" sz="2400" dirty="0"/>
              <a:t> Microsoft </a:t>
            </a:r>
            <a:r>
              <a:rPr lang="en-US" sz="2400" dirty="0" err="1"/>
              <a:t>tomonidan</a:t>
            </a:r>
            <a:r>
              <a:rPr lang="en-US" sz="2400" dirty="0"/>
              <a:t> </a:t>
            </a:r>
            <a:r>
              <a:rPr lang="en-US" sz="2400" dirty="0" err="1"/>
              <a:t>biznes</a:t>
            </a:r>
            <a:r>
              <a:rPr lang="en-US" sz="2400" dirty="0"/>
              <a:t> </a:t>
            </a:r>
            <a:r>
              <a:rPr lang="en-US" sz="2400" dirty="0" err="1"/>
              <a:t>tahlili</a:t>
            </a:r>
            <a:r>
              <a:rPr lang="en-US" sz="2400" dirty="0"/>
              <a:t> </a:t>
            </a:r>
            <a:r>
              <a:rPr lang="en-US" sz="2400" dirty="0" err="1"/>
              <a:t>vositasi</a:t>
            </a:r>
            <a:r>
              <a:rPr lang="en-US" sz="2400" dirty="0"/>
              <a:t>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AF33814-A781-46EE-856C-42C6BCD9A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9" t="6134" r="22845" b="5369"/>
          <a:stretch/>
        </p:blipFill>
        <p:spPr bwMode="auto">
          <a:xfrm>
            <a:off x="9688963" y="2677194"/>
            <a:ext cx="1812946" cy="150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93AF76D-C7E5-491F-A590-C68A5FAD26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26"/>
          <a:stretch/>
        </p:blipFill>
        <p:spPr bwMode="auto">
          <a:xfrm>
            <a:off x="9827742" y="4677546"/>
            <a:ext cx="1535388" cy="144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F97AF1D3-18A5-49DF-BC9D-74C61AA56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53"/>
          <a:stretch/>
        </p:blipFill>
        <p:spPr bwMode="auto">
          <a:xfrm>
            <a:off x="7685885" y="4677546"/>
            <a:ext cx="1535388" cy="145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77855AC-4B96-462B-814D-9BF50B0AD3FE}"/>
              </a:ext>
            </a:extLst>
          </p:cNvPr>
          <p:cNvSpPr/>
          <p:nvPr/>
        </p:nvSpPr>
        <p:spPr>
          <a:xfrm>
            <a:off x="78153" y="5027378"/>
            <a:ext cx="74246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Matplotlib/Seaborn (Python):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/>
              <a:t>Pythonda</a:t>
            </a:r>
            <a:r>
              <a:rPr lang="en-US" sz="2400" dirty="0"/>
              <a:t> </a:t>
            </a:r>
            <a:r>
              <a:rPr lang="en-US" sz="2400" dirty="0" err="1"/>
              <a:t>statik</a:t>
            </a:r>
            <a:r>
              <a:rPr lang="en-US" sz="2400" dirty="0"/>
              <a:t>, </a:t>
            </a:r>
            <a:r>
              <a:rPr lang="en-US" sz="2400" dirty="0" err="1"/>
              <a:t>jonlantirilgan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interaktiv</a:t>
            </a:r>
            <a:r>
              <a:rPr lang="en-US" sz="2400" dirty="0"/>
              <a:t> </a:t>
            </a:r>
            <a:r>
              <a:rPr lang="en-US" sz="2400" dirty="0" err="1"/>
              <a:t>vizualizatsiya</a:t>
            </a:r>
            <a:r>
              <a:rPr lang="en-US" sz="2400" dirty="0"/>
              <a:t> </a:t>
            </a:r>
            <a:r>
              <a:rPr lang="en-US" sz="2400" dirty="0" err="1"/>
              <a:t>yaratish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kutubxonalar</a:t>
            </a:r>
            <a:r>
              <a:rPr lang="en-US" sz="2400" dirty="0"/>
              <a:t>.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1FE6C1C5-BA46-4232-B3E0-4C12DAAB195B}"/>
              </a:ext>
            </a:extLst>
          </p:cNvPr>
          <p:cNvSpPr txBox="1">
            <a:spLocks/>
          </p:cNvSpPr>
          <p:nvPr/>
        </p:nvSpPr>
        <p:spPr>
          <a:xfrm>
            <a:off x="0" y="6413726"/>
            <a:ext cx="12192000" cy="444274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Visualization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E7E89812-9ECA-4EB7-99FF-51ABE7DD79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3556" y="179110"/>
            <a:ext cx="1787646" cy="4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16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937000" cy="439860"/>
          </a:xfrm>
        </p:spPr>
        <p:txBody>
          <a:bodyPr>
            <a:normAutofit fontScale="90000"/>
          </a:bodyPr>
          <a:lstStyle/>
          <a:p>
            <a:r>
              <a:rPr sz="2800" b="1" dirty="0">
                <a:solidFill>
                  <a:srgbClr val="00B050"/>
                </a:solidFill>
                <a:latin typeface="+mn-lt"/>
              </a:rPr>
              <a:t>Real </a:t>
            </a:r>
            <a:r>
              <a:rPr sz="2800" b="1" dirty="0" err="1">
                <a:solidFill>
                  <a:srgbClr val="00B050"/>
                </a:solidFill>
                <a:latin typeface="+mn-lt"/>
              </a:rPr>
              <a:t>hayotda</a:t>
            </a:r>
            <a:r>
              <a:rPr sz="2800" b="1" dirty="0">
                <a:solidFill>
                  <a:srgbClr val="00B050"/>
                </a:solidFill>
                <a:latin typeface="+mn-lt"/>
              </a:rPr>
              <a:t> </a:t>
            </a:r>
            <a:r>
              <a:rPr sz="2800" b="1" dirty="0" err="1">
                <a:solidFill>
                  <a:srgbClr val="00B050"/>
                </a:solidFill>
                <a:latin typeface="+mn-lt"/>
              </a:rPr>
              <a:t>qo'llanilishi</a:t>
            </a:r>
            <a:endParaRPr sz="28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67886" y="1239961"/>
            <a:ext cx="1065622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ru-RU" sz="2400" b="1" dirty="0"/>
              <a:t> </a:t>
            </a:r>
            <a:r>
              <a:rPr lang="ru-RU" altLang="ru-RU" sz="2400" b="1" dirty="0" err="1"/>
              <a:t>Sog'liqni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saqlash</a:t>
            </a:r>
            <a:r>
              <a:rPr lang="ru-RU" altLang="ru-RU" sz="2400" dirty="0"/>
              <a:t>: </a:t>
            </a:r>
            <a:r>
              <a:rPr lang="ru-RU" altLang="ru-RU" sz="2400" dirty="0" err="1"/>
              <a:t>Tibbiy</a:t>
            </a:r>
            <a:r>
              <a:rPr lang="ru-RU" altLang="ru-RU" sz="2400" dirty="0"/>
              <a:t> </a:t>
            </a:r>
            <a:r>
              <a:rPr lang="ru-RU" altLang="ru-RU" sz="2400" dirty="0" err="1"/>
              <a:t>ma'lumotlarni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tahlil</a:t>
            </a:r>
            <a:r>
              <a:rPr lang="ru-RU" altLang="ru-RU" sz="2400" dirty="0"/>
              <a:t> </a:t>
            </a:r>
            <a:r>
              <a:rPr lang="ru-RU" altLang="ru-RU" sz="2400" dirty="0" err="1"/>
              <a:t>qilib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kasalliklarni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diagnostika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qilish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davolash</a:t>
            </a:r>
            <a:r>
              <a:rPr lang="ru-RU" altLang="ru-RU" sz="2400" dirty="0"/>
              <a:t> </a:t>
            </a:r>
            <a:r>
              <a:rPr lang="ru-RU" altLang="ru-RU" sz="2400" dirty="0" err="1"/>
              <a:t>jarayonlarini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yaxshilash</a:t>
            </a:r>
            <a:r>
              <a:rPr lang="ru-RU" altLang="ru-RU" sz="2400" dirty="0"/>
              <a:t>.</a:t>
            </a:r>
            <a:endParaRPr lang="en-US" altLang="ru-RU" sz="2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ru-RU" altLang="ru-RU" sz="2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ru-RU" sz="2400" b="1" dirty="0"/>
              <a:t> </a:t>
            </a:r>
            <a:r>
              <a:rPr lang="ru-RU" altLang="ru-RU" sz="2400" b="1" dirty="0" err="1"/>
              <a:t>Marketing</a:t>
            </a:r>
            <a:r>
              <a:rPr lang="ru-RU" altLang="ru-RU" sz="2400" dirty="0"/>
              <a:t>: </a:t>
            </a:r>
            <a:r>
              <a:rPr lang="ru-RU" altLang="ru-RU" sz="2400" dirty="0" err="1"/>
              <a:t>Ijtimoiy</a:t>
            </a:r>
            <a:r>
              <a:rPr lang="ru-RU" altLang="ru-RU" sz="2400" dirty="0"/>
              <a:t> </a:t>
            </a:r>
            <a:r>
              <a:rPr lang="ru-RU" altLang="ru-RU" sz="2400" dirty="0" err="1"/>
              <a:t>tarmoqlar</a:t>
            </a:r>
            <a:r>
              <a:rPr lang="ru-RU" altLang="ru-RU" sz="2400" dirty="0"/>
              <a:t> </a:t>
            </a:r>
            <a:r>
              <a:rPr lang="ru-RU" altLang="ru-RU" sz="2400" dirty="0" err="1"/>
              <a:t>va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mijozlar</a:t>
            </a:r>
            <a:r>
              <a:rPr lang="ru-RU" altLang="ru-RU" sz="2400" dirty="0"/>
              <a:t> </a:t>
            </a:r>
            <a:r>
              <a:rPr lang="ru-RU" altLang="ru-RU" sz="2400" dirty="0" err="1"/>
              <a:t>xatti-harakatlari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asosida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shaxsiylashtirilgan</a:t>
            </a:r>
            <a:r>
              <a:rPr lang="ru-RU" altLang="ru-RU" sz="2400" dirty="0"/>
              <a:t> </a:t>
            </a:r>
            <a:r>
              <a:rPr lang="ru-RU" altLang="ru-RU" sz="2400" dirty="0" err="1"/>
              <a:t>reklamalarni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yaratish</a:t>
            </a:r>
            <a:r>
              <a:rPr lang="ru-RU" altLang="ru-RU" sz="2400" dirty="0"/>
              <a:t> </a:t>
            </a:r>
            <a:r>
              <a:rPr lang="ru-RU" altLang="ru-RU" sz="2400" dirty="0" err="1"/>
              <a:t>va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mijozlar</a:t>
            </a:r>
            <a:r>
              <a:rPr lang="ru-RU" altLang="ru-RU" sz="2400" dirty="0"/>
              <a:t> </a:t>
            </a:r>
            <a:r>
              <a:rPr lang="ru-RU" altLang="ru-RU" sz="2400" dirty="0" err="1"/>
              <a:t>ehtiyojlarini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tushunish</a:t>
            </a:r>
            <a:r>
              <a:rPr lang="ru-RU" altLang="ru-RU" sz="2400" dirty="0"/>
              <a:t>.</a:t>
            </a:r>
            <a:endParaRPr lang="en-US" altLang="ru-RU" sz="2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ru-RU" altLang="ru-RU" sz="2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ru-RU" sz="2400" b="1" dirty="0"/>
              <a:t> </a:t>
            </a:r>
            <a:r>
              <a:rPr lang="ru-RU" altLang="ru-RU" sz="2400" b="1" dirty="0" err="1"/>
              <a:t>Transport</a:t>
            </a:r>
            <a:r>
              <a:rPr lang="ru-RU" altLang="ru-RU" sz="2400" dirty="0"/>
              <a:t>: GPS </a:t>
            </a:r>
            <a:r>
              <a:rPr lang="ru-RU" altLang="ru-RU" sz="2400" dirty="0" err="1"/>
              <a:t>va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yo'l</a:t>
            </a:r>
            <a:r>
              <a:rPr lang="ru-RU" altLang="ru-RU" sz="2400" dirty="0"/>
              <a:t> </a:t>
            </a:r>
            <a:r>
              <a:rPr lang="ru-RU" altLang="ru-RU" sz="2400" dirty="0" err="1"/>
              <a:t>harakati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ma'lumotlarini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tahlil</a:t>
            </a:r>
            <a:r>
              <a:rPr lang="ru-RU" altLang="ru-RU" sz="2400" dirty="0"/>
              <a:t> </a:t>
            </a:r>
            <a:r>
              <a:rPr lang="ru-RU" altLang="ru-RU" sz="2400" dirty="0" err="1"/>
              <a:t>qilib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marshrutlarni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optimallashtirish</a:t>
            </a:r>
            <a:r>
              <a:rPr lang="ru-RU" altLang="ru-RU" sz="2400" dirty="0"/>
              <a:t> </a:t>
            </a:r>
            <a:r>
              <a:rPr lang="ru-RU" altLang="ru-RU" sz="2400" dirty="0" err="1"/>
              <a:t>va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tirbandlikni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kamaytirish</a:t>
            </a:r>
            <a:r>
              <a:rPr lang="ru-RU" altLang="ru-RU" sz="2400" dirty="0"/>
              <a:t>.</a:t>
            </a:r>
            <a:endParaRPr lang="en-US" altLang="ru-RU" sz="2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ru-RU" altLang="ru-RU" sz="2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ru-RU" sz="2400" b="1" dirty="0"/>
              <a:t> </a:t>
            </a:r>
            <a:r>
              <a:rPr lang="ru-RU" altLang="ru-RU" sz="2400" b="1" dirty="0" err="1"/>
              <a:t>Moliyaviy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xizmatlar</a:t>
            </a:r>
            <a:r>
              <a:rPr lang="ru-RU" altLang="ru-RU" sz="2400" dirty="0"/>
              <a:t>: </a:t>
            </a:r>
            <a:r>
              <a:rPr lang="ru-RU" altLang="ru-RU" sz="2400" dirty="0" err="1"/>
              <a:t>Firibgarlikni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aniqlash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xavfni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baholash</a:t>
            </a:r>
            <a:r>
              <a:rPr lang="ru-RU" altLang="ru-RU" sz="2400" dirty="0"/>
              <a:t> </a:t>
            </a:r>
            <a:r>
              <a:rPr lang="ru-RU" altLang="ru-RU" sz="2400" dirty="0" err="1"/>
              <a:t>va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investitsiya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qarorlarini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qabul</a:t>
            </a:r>
            <a:r>
              <a:rPr lang="ru-RU" altLang="ru-RU" sz="2400" dirty="0"/>
              <a:t> </a:t>
            </a:r>
            <a:r>
              <a:rPr lang="ru-RU" altLang="ru-RU" sz="2400" dirty="0" err="1"/>
              <a:t>qilish</a:t>
            </a:r>
            <a:r>
              <a:rPr lang="ru-RU" altLang="ru-RU" sz="2400" dirty="0"/>
              <a:t> </a:t>
            </a:r>
            <a:r>
              <a:rPr lang="ru-RU" altLang="ru-RU" sz="2400" dirty="0" err="1"/>
              <a:t>uchun</a:t>
            </a:r>
            <a:r>
              <a:rPr lang="ru-RU" altLang="ru-RU" sz="2400" dirty="0"/>
              <a:t> </a:t>
            </a:r>
            <a:r>
              <a:rPr lang="ru-RU" altLang="ru-RU" sz="2400" dirty="0" err="1"/>
              <a:t>katta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ma'lumotlardan</a:t>
            </a:r>
            <a:r>
              <a:rPr lang="ru-RU" altLang="ru-RU" sz="2400" dirty="0"/>
              <a:t> </a:t>
            </a:r>
            <a:r>
              <a:rPr lang="ru-RU" altLang="ru-RU" sz="2400" dirty="0" err="1"/>
              <a:t>foydalaniladi</a:t>
            </a:r>
            <a:r>
              <a:rPr lang="ru-RU" altLang="ru-RU" sz="2400" dirty="0"/>
              <a:t>.</a:t>
            </a:r>
            <a:endParaRPr lang="en-US" altLang="ru-RU" sz="24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C83D47A-0E53-4224-BEEB-68767A35C3B4}"/>
              </a:ext>
            </a:extLst>
          </p:cNvPr>
          <p:cNvSpPr txBox="1">
            <a:spLocks/>
          </p:cNvSpPr>
          <p:nvPr/>
        </p:nvSpPr>
        <p:spPr>
          <a:xfrm>
            <a:off x="0" y="6413726"/>
            <a:ext cx="12192000" cy="444274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Visualization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667BD9B7-CDBA-4525-B4EF-2FC056E06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556" y="179110"/>
            <a:ext cx="1787646" cy="49108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976446" cy="736844"/>
          </a:xfrm>
        </p:spPr>
        <p:txBody>
          <a:bodyPr>
            <a:normAutofit/>
          </a:bodyPr>
          <a:lstStyle/>
          <a:p>
            <a:r>
              <a:rPr sz="2800" b="1" dirty="0">
                <a:solidFill>
                  <a:srgbClr val="00B050"/>
                </a:solidFill>
                <a:latin typeface="+mn-lt"/>
              </a:rPr>
              <a:t>Fanning </a:t>
            </a:r>
            <a:r>
              <a:rPr sz="2800" b="1" dirty="0" err="1">
                <a:solidFill>
                  <a:srgbClr val="00B050"/>
                </a:solidFill>
                <a:latin typeface="+mn-lt"/>
              </a:rPr>
              <a:t>kelajakdagi</a:t>
            </a:r>
            <a:r>
              <a:rPr sz="2800" b="1" dirty="0">
                <a:solidFill>
                  <a:srgbClr val="00B050"/>
                </a:solidFill>
                <a:latin typeface="+mn-lt"/>
              </a:rPr>
              <a:t> </a:t>
            </a:r>
            <a:r>
              <a:rPr sz="2800" b="1" dirty="0" err="1">
                <a:solidFill>
                  <a:srgbClr val="00B050"/>
                </a:solidFill>
                <a:latin typeface="+mn-lt"/>
              </a:rPr>
              <a:t>istiqbollari</a:t>
            </a:r>
            <a:endParaRPr sz="28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59757" y="1264610"/>
            <a:ext cx="110538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ru-RU" sz="2400" b="1" dirty="0"/>
              <a:t> </a:t>
            </a:r>
            <a:r>
              <a:rPr lang="ru-RU" altLang="ru-RU" sz="2400" b="1" dirty="0" err="1"/>
              <a:t>Sun'iy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intellekt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va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avtomatizatsiya</a:t>
            </a:r>
            <a:r>
              <a:rPr lang="ru-RU" altLang="ru-RU" sz="2400" dirty="0"/>
              <a:t>: </a:t>
            </a:r>
            <a:r>
              <a:rPr lang="ru-RU" altLang="ru-RU" sz="2400" dirty="0" err="1"/>
              <a:t>Katta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ma'lumotlar</a:t>
            </a:r>
            <a:r>
              <a:rPr lang="ru-RU" altLang="ru-RU" sz="2400" dirty="0"/>
              <a:t> </a:t>
            </a:r>
            <a:r>
              <a:rPr lang="ru-RU" altLang="ru-RU" sz="2400" dirty="0" err="1"/>
              <a:t>tahlili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uchun</a:t>
            </a:r>
            <a:r>
              <a:rPr lang="ru-RU" altLang="ru-RU" sz="2400" dirty="0"/>
              <a:t> </a:t>
            </a:r>
            <a:r>
              <a:rPr lang="ru-RU" altLang="ru-RU" sz="2400" dirty="0" err="1"/>
              <a:t>sun'iy</a:t>
            </a:r>
            <a:r>
              <a:rPr lang="ru-RU" altLang="ru-RU" sz="2400" dirty="0"/>
              <a:t> </a:t>
            </a:r>
            <a:r>
              <a:rPr lang="ru-RU" altLang="ru-RU" sz="2400" dirty="0" err="1"/>
              <a:t>intellekt</a:t>
            </a:r>
            <a:r>
              <a:rPr lang="ru-RU" altLang="ru-RU" sz="2400" dirty="0"/>
              <a:t> </a:t>
            </a:r>
            <a:r>
              <a:rPr lang="ru-RU" altLang="ru-RU" sz="2400" dirty="0" err="1"/>
              <a:t>va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avtomatizatsiya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yanada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keng</a:t>
            </a:r>
            <a:r>
              <a:rPr lang="ru-RU" altLang="ru-RU" sz="2400" dirty="0"/>
              <a:t> </a:t>
            </a:r>
            <a:r>
              <a:rPr lang="ru-RU" altLang="ru-RU" sz="2400" dirty="0" err="1"/>
              <a:t>qo'llaniladi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bu</a:t>
            </a:r>
            <a:r>
              <a:rPr lang="ru-RU" altLang="ru-RU" sz="2400" dirty="0"/>
              <a:t> </a:t>
            </a:r>
            <a:r>
              <a:rPr lang="ru-RU" altLang="ru-RU" sz="2400" dirty="0" err="1"/>
              <a:t>esa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real</a:t>
            </a:r>
            <a:r>
              <a:rPr lang="ru-RU" altLang="ru-RU" sz="2400" dirty="0"/>
              <a:t> </a:t>
            </a:r>
            <a:r>
              <a:rPr lang="ru-RU" altLang="ru-RU" sz="2400" dirty="0" err="1"/>
              <a:t>vaqt</a:t>
            </a:r>
            <a:r>
              <a:rPr lang="ru-RU" altLang="ru-RU" sz="2400" dirty="0"/>
              <a:t> </a:t>
            </a:r>
            <a:r>
              <a:rPr lang="ru-RU" altLang="ru-RU" sz="2400" dirty="0" err="1"/>
              <a:t>tahlilini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tezlashtiradi</a:t>
            </a:r>
            <a:r>
              <a:rPr lang="ru-RU" altLang="ru-RU" sz="2400" dirty="0"/>
              <a:t>.</a:t>
            </a:r>
            <a:endParaRPr lang="en-US" altLang="ru-RU" sz="2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ru-RU" altLang="ru-RU" sz="2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ru-RU" sz="2400" b="1" dirty="0"/>
              <a:t> </a:t>
            </a:r>
            <a:r>
              <a:rPr lang="ru-RU" altLang="ru-RU" sz="2400" b="1" dirty="0" err="1"/>
              <a:t>IoT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kengayishi</a:t>
            </a:r>
            <a:r>
              <a:rPr lang="ru-RU" altLang="ru-RU" sz="2400" dirty="0"/>
              <a:t>: </a:t>
            </a:r>
            <a:r>
              <a:rPr lang="ru-RU" altLang="ru-RU" sz="2400" dirty="0" err="1"/>
              <a:t>Sensorlar</a:t>
            </a:r>
            <a:r>
              <a:rPr lang="ru-RU" altLang="ru-RU" sz="2400" dirty="0"/>
              <a:t> </a:t>
            </a:r>
            <a:r>
              <a:rPr lang="ru-RU" altLang="ru-RU" sz="2400" dirty="0" err="1"/>
              <a:t>va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IoT</a:t>
            </a:r>
            <a:r>
              <a:rPr lang="ru-RU" altLang="ru-RU" sz="2400" dirty="0"/>
              <a:t> </a:t>
            </a:r>
            <a:r>
              <a:rPr lang="ru-RU" altLang="ru-RU" sz="2400" dirty="0" err="1"/>
              <a:t>qurilmalari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ko'payishi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bilan</a:t>
            </a:r>
            <a:r>
              <a:rPr lang="ru-RU" altLang="ru-RU" sz="2400" dirty="0"/>
              <a:t> </a:t>
            </a:r>
            <a:r>
              <a:rPr lang="ru-RU" altLang="ru-RU" sz="2400" dirty="0" err="1"/>
              <a:t>katta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ma'lumot</a:t>
            </a:r>
            <a:r>
              <a:rPr lang="ru-RU" altLang="ru-RU" sz="2400" dirty="0"/>
              <a:t> </a:t>
            </a:r>
            <a:r>
              <a:rPr lang="ru-RU" altLang="ru-RU" sz="2400" dirty="0" err="1"/>
              <a:t>manbalari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kengayadi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va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tahlil</a:t>
            </a:r>
            <a:r>
              <a:rPr lang="ru-RU" altLang="ru-RU" sz="2400" dirty="0"/>
              <a:t> </a:t>
            </a:r>
            <a:r>
              <a:rPr lang="ru-RU" altLang="ru-RU" sz="2400" dirty="0" err="1"/>
              <a:t>qilish</a:t>
            </a:r>
            <a:r>
              <a:rPr lang="ru-RU" altLang="ru-RU" sz="2400" dirty="0"/>
              <a:t> </a:t>
            </a:r>
            <a:r>
              <a:rPr lang="ru-RU" altLang="ru-RU" sz="2400" dirty="0" err="1"/>
              <a:t>imkoniyatlari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oshadi</a:t>
            </a:r>
            <a:r>
              <a:rPr lang="ru-RU" altLang="ru-RU" sz="2400" dirty="0"/>
              <a:t>.</a:t>
            </a:r>
            <a:endParaRPr lang="en-US" altLang="ru-RU" sz="2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ru-RU" altLang="ru-RU" sz="2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ru-RU" sz="2400" b="1" dirty="0"/>
              <a:t> </a:t>
            </a:r>
            <a:r>
              <a:rPr lang="ru-RU" altLang="ru-RU" sz="2400" b="1" dirty="0" err="1"/>
              <a:t>Real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vaqt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tahlili</a:t>
            </a:r>
            <a:r>
              <a:rPr lang="ru-RU" altLang="ru-RU" sz="2400" dirty="0"/>
              <a:t>: </a:t>
            </a:r>
            <a:r>
              <a:rPr lang="ru-RU" altLang="ru-RU" sz="2400" dirty="0" err="1"/>
              <a:t>Tezkor</a:t>
            </a:r>
            <a:r>
              <a:rPr lang="ru-RU" altLang="ru-RU" sz="2400" dirty="0"/>
              <a:t> </a:t>
            </a:r>
            <a:r>
              <a:rPr lang="ru-RU" altLang="ru-RU" sz="2400" dirty="0" err="1"/>
              <a:t>qaror</a:t>
            </a:r>
            <a:r>
              <a:rPr lang="ru-RU" altLang="ru-RU" sz="2400" dirty="0"/>
              <a:t> </a:t>
            </a:r>
            <a:r>
              <a:rPr lang="ru-RU" altLang="ru-RU" sz="2400" dirty="0" err="1"/>
              <a:t>qabul</a:t>
            </a:r>
            <a:r>
              <a:rPr lang="ru-RU" altLang="ru-RU" sz="2400" dirty="0"/>
              <a:t> </a:t>
            </a:r>
            <a:r>
              <a:rPr lang="ru-RU" altLang="ru-RU" sz="2400" dirty="0" err="1"/>
              <a:t>qilish</a:t>
            </a:r>
            <a:r>
              <a:rPr lang="ru-RU" altLang="ru-RU" sz="2400" dirty="0"/>
              <a:t> </a:t>
            </a:r>
            <a:r>
              <a:rPr lang="ru-RU" altLang="ru-RU" sz="2400" dirty="0" err="1"/>
              <a:t>uchun</a:t>
            </a:r>
            <a:r>
              <a:rPr lang="ru-RU" altLang="ru-RU" sz="2400" dirty="0"/>
              <a:t> </a:t>
            </a:r>
            <a:r>
              <a:rPr lang="ru-RU" altLang="ru-RU" sz="2400" dirty="0" err="1"/>
              <a:t>real</a:t>
            </a:r>
            <a:r>
              <a:rPr lang="ru-RU" altLang="ru-RU" sz="2400" dirty="0"/>
              <a:t> </a:t>
            </a:r>
            <a:r>
              <a:rPr lang="ru-RU" altLang="ru-RU" sz="2400" dirty="0" err="1"/>
              <a:t>vaqt</a:t>
            </a:r>
            <a:r>
              <a:rPr lang="ru-RU" altLang="ru-RU" sz="2400" dirty="0"/>
              <a:t> </a:t>
            </a:r>
            <a:r>
              <a:rPr lang="ru-RU" altLang="ru-RU" sz="2400" dirty="0" err="1"/>
              <a:t>ma'lumotlarini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tahlil</a:t>
            </a:r>
            <a:r>
              <a:rPr lang="ru-RU" altLang="ru-RU" sz="2400" dirty="0"/>
              <a:t> </a:t>
            </a:r>
            <a:r>
              <a:rPr lang="ru-RU" altLang="ru-RU" sz="2400" dirty="0" err="1"/>
              <a:t>qilish</a:t>
            </a:r>
            <a:r>
              <a:rPr lang="ru-RU" altLang="ru-RU" sz="2400" dirty="0"/>
              <a:t> </a:t>
            </a:r>
            <a:r>
              <a:rPr lang="ru-RU" altLang="ru-RU" sz="2400" dirty="0" err="1"/>
              <a:t>texnologiyalari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yanada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rivojlanadi</a:t>
            </a:r>
            <a:r>
              <a:rPr lang="ru-RU" altLang="ru-RU" sz="2400" dirty="0"/>
              <a:t>.</a:t>
            </a:r>
            <a:endParaRPr lang="en-US" altLang="ru-RU" sz="2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ru-RU" altLang="ru-RU" sz="2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ru-RU" sz="2400" b="1" dirty="0"/>
              <a:t> </a:t>
            </a:r>
            <a:r>
              <a:rPr lang="ru-RU" altLang="ru-RU" sz="2400" b="1" dirty="0" err="1"/>
              <a:t>Yangi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texnologiyalar</a:t>
            </a:r>
            <a:r>
              <a:rPr lang="ru-RU" altLang="ru-RU" sz="2400" dirty="0"/>
              <a:t>: </a:t>
            </a:r>
            <a:r>
              <a:rPr lang="ru-RU" altLang="ru-RU" sz="2400" dirty="0" err="1"/>
              <a:t>Katta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ma'lumotlarni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saqlash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tahlil</a:t>
            </a:r>
            <a:r>
              <a:rPr lang="ru-RU" altLang="ru-RU" sz="2400" dirty="0"/>
              <a:t> </a:t>
            </a:r>
            <a:r>
              <a:rPr lang="ru-RU" altLang="ru-RU" sz="2400" dirty="0" err="1"/>
              <a:t>qilish</a:t>
            </a:r>
            <a:r>
              <a:rPr lang="ru-RU" altLang="ru-RU" sz="2400" dirty="0"/>
              <a:t> </a:t>
            </a:r>
            <a:r>
              <a:rPr lang="ru-RU" altLang="ru-RU" sz="2400" dirty="0" err="1"/>
              <a:t>va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vizualizatsiya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qilish</a:t>
            </a:r>
            <a:r>
              <a:rPr lang="ru-RU" altLang="ru-RU" sz="2400" dirty="0"/>
              <a:t> </a:t>
            </a:r>
            <a:r>
              <a:rPr lang="ru-RU" altLang="ru-RU" sz="2400" dirty="0" err="1"/>
              <a:t>uchun</a:t>
            </a:r>
            <a:r>
              <a:rPr lang="ru-RU" altLang="ru-RU" sz="2400" dirty="0"/>
              <a:t> </a:t>
            </a:r>
            <a:r>
              <a:rPr lang="ru-RU" altLang="ru-RU" sz="2400" dirty="0" err="1"/>
              <a:t>yangi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texnologiyalar</a:t>
            </a:r>
            <a:r>
              <a:rPr lang="ru-RU" altLang="ru-RU" sz="2400" dirty="0"/>
              <a:t> </a:t>
            </a:r>
            <a:r>
              <a:rPr lang="ru-RU" altLang="ru-RU" sz="2400" dirty="0" err="1"/>
              <a:t>va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algoritmlar</a:t>
            </a:r>
            <a:r>
              <a:rPr lang="ru-RU" altLang="ru-RU" sz="2400" dirty="0"/>
              <a:t> </a:t>
            </a:r>
            <a:r>
              <a:rPr lang="ru-RU" altLang="ru-RU" sz="2400" dirty="0" err="1"/>
              <a:t>yaratiladi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bu</a:t>
            </a:r>
            <a:r>
              <a:rPr lang="ru-RU" altLang="ru-RU" sz="2400" dirty="0"/>
              <a:t> </a:t>
            </a:r>
            <a:r>
              <a:rPr lang="ru-RU" altLang="ru-RU" sz="2400" dirty="0" err="1"/>
              <a:t>esa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fanning</a:t>
            </a:r>
            <a:r>
              <a:rPr lang="ru-RU" altLang="ru-RU" sz="2400" dirty="0"/>
              <a:t> </a:t>
            </a:r>
            <a:r>
              <a:rPr lang="ru-RU" altLang="ru-RU" sz="2400" dirty="0" err="1"/>
              <a:t>imkoniyatlarini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kengaytiradi</a:t>
            </a:r>
            <a:r>
              <a:rPr lang="ru-RU" altLang="ru-RU" sz="2400" dirty="0"/>
              <a:t>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7592DD7-7B47-49E5-817A-9EADA3B3107F}"/>
              </a:ext>
            </a:extLst>
          </p:cNvPr>
          <p:cNvSpPr txBox="1">
            <a:spLocks/>
          </p:cNvSpPr>
          <p:nvPr/>
        </p:nvSpPr>
        <p:spPr>
          <a:xfrm>
            <a:off x="0" y="6413726"/>
            <a:ext cx="12192000" cy="444274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Visualization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BA3906A5-F618-4D40-95ED-81B251480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556" y="179110"/>
            <a:ext cx="1787646" cy="49108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9F2C4A-D5D6-4187-81EC-B5F68DB30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8309"/>
            <a:ext cx="10515600" cy="10721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b="1" dirty="0" err="1">
                <a:solidFill>
                  <a:srgbClr val="00B050"/>
                </a:solidFill>
              </a:rPr>
              <a:t>E’tiboringiz</a:t>
            </a:r>
            <a:r>
              <a:rPr lang="en-US" sz="6000" b="1" dirty="0">
                <a:solidFill>
                  <a:srgbClr val="00B050"/>
                </a:solidFill>
              </a:rPr>
              <a:t> </a:t>
            </a:r>
            <a:r>
              <a:rPr lang="en-US" sz="6000" b="1" dirty="0" err="1">
                <a:solidFill>
                  <a:srgbClr val="00B050"/>
                </a:solidFill>
              </a:rPr>
              <a:t>uchun</a:t>
            </a:r>
            <a:r>
              <a:rPr lang="en-US" sz="6000" b="1" dirty="0">
                <a:solidFill>
                  <a:srgbClr val="00B050"/>
                </a:solidFill>
              </a:rPr>
              <a:t> </a:t>
            </a:r>
            <a:r>
              <a:rPr lang="en-US" sz="6000" b="1" dirty="0" err="1">
                <a:solidFill>
                  <a:srgbClr val="00B050"/>
                </a:solidFill>
              </a:rPr>
              <a:t>tashakkur</a:t>
            </a:r>
            <a:r>
              <a:rPr lang="en-US" sz="6000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C771BD1-EEE4-4213-9C4A-A3118702BA5C}"/>
              </a:ext>
            </a:extLst>
          </p:cNvPr>
          <p:cNvSpPr txBox="1">
            <a:spLocks/>
          </p:cNvSpPr>
          <p:nvPr/>
        </p:nvSpPr>
        <p:spPr>
          <a:xfrm>
            <a:off x="0" y="6413726"/>
            <a:ext cx="12192000" cy="444274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Visualization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E279A3C7-B4F8-44A0-B187-505A0F361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556" y="179110"/>
            <a:ext cx="1787646" cy="4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2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590C54-043F-47E4-B48F-C92493201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956" y="179108"/>
            <a:ext cx="5746044" cy="62346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3502"/>
            <a:ext cx="4049889" cy="752475"/>
          </a:xfrm>
        </p:spPr>
        <p:txBody>
          <a:bodyPr>
            <a:normAutofit/>
          </a:bodyPr>
          <a:lstStyle/>
          <a:p>
            <a:r>
              <a:rPr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Fanning </a:t>
            </a:r>
            <a:r>
              <a:rPr sz="2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aqsadi</a:t>
            </a:r>
            <a:endParaRPr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301ED77-B5CA-4A0F-A16D-410611A5DC1E}"/>
              </a:ext>
            </a:extLst>
          </p:cNvPr>
          <p:cNvSpPr txBox="1">
            <a:spLocks/>
          </p:cNvSpPr>
          <p:nvPr/>
        </p:nvSpPr>
        <p:spPr>
          <a:xfrm>
            <a:off x="0" y="6413726"/>
            <a:ext cx="12192000" cy="444274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Visualization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488DFA57-6C8F-4584-8295-4465E5970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3556" y="179110"/>
            <a:ext cx="1787646" cy="4910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9C0C6B-FDE1-4AB1-BAB2-D69A64A1B3D1}"/>
              </a:ext>
            </a:extLst>
          </p:cNvPr>
          <p:cNvSpPr txBox="1"/>
          <p:nvPr/>
        </p:nvSpPr>
        <p:spPr>
          <a:xfrm>
            <a:off x="747889" y="1972911"/>
            <a:ext cx="609317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800" dirty="0">
                <a:cs typeface="Times New Roman" panose="02020603050405020304" pitchFamily="18" charset="0"/>
              </a:rPr>
              <a:t>  	Katta </a:t>
            </a:r>
            <a:r>
              <a:rPr lang="en-US" sz="2800" dirty="0" err="1">
                <a:cs typeface="Times New Roman" panose="02020603050405020304" pitchFamily="18" charset="0"/>
              </a:rPr>
              <a:t>ma'lumotlar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va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vizualizatsiya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/>
              <a:t>fanining</a:t>
            </a:r>
            <a:r>
              <a:rPr lang="en-US" sz="2800" dirty="0"/>
              <a:t> </a:t>
            </a:r>
            <a:r>
              <a:rPr lang="en-US" sz="2800" dirty="0" err="1"/>
              <a:t>maqsadi</a:t>
            </a:r>
            <a:r>
              <a:rPr lang="en-US" sz="2800" dirty="0"/>
              <a:t> </a:t>
            </a:r>
            <a:r>
              <a:rPr lang="en-US" sz="2800" dirty="0" err="1"/>
              <a:t>texnologiyalar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analitik</a:t>
            </a:r>
            <a:r>
              <a:rPr lang="en-US" sz="2800" dirty="0"/>
              <a:t> </a:t>
            </a:r>
            <a:r>
              <a:rPr lang="en-US" sz="2800" dirty="0" err="1"/>
              <a:t>yondashuvlar</a:t>
            </a:r>
            <a:r>
              <a:rPr lang="en-US" sz="2800" dirty="0"/>
              <a:t> </a:t>
            </a:r>
            <a:r>
              <a:rPr lang="en-US" sz="2800" dirty="0" err="1"/>
              <a:t>yordamida</a:t>
            </a:r>
            <a:r>
              <a:rPr lang="en-US" sz="2800" dirty="0"/>
              <a:t> </a:t>
            </a:r>
            <a:r>
              <a:rPr lang="en-US" sz="2800" dirty="0" err="1"/>
              <a:t>katta</a:t>
            </a:r>
            <a:r>
              <a:rPr lang="en-US" sz="2800" dirty="0"/>
              <a:t> </a:t>
            </a:r>
            <a:r>
              <a:rPr lang="en-US" sz="2800" dirty="0" err="1"/>
              <a:t>hajmdagi</a:t>
            </a:r>
            <a:r>
              <a:rPr lang="en-US" sz="2800" dirty="0"/>
              <a:t> </a:t>
            </a:r>
            <a:r>
              <a:rPr lang="en-US" sz="2800" dirty="0" err="1"/>
              <a:t>ma'lumotlarni</a:t>
            </a:r>
            <a:r>
              <a:rPr lang="en-US" sz="2800" dirty="0"/>
              <a:t> </a:t>
            </a:r>
            <a:r>
              <a:rPr lang="en-US" sz="2800" dirty="0" err="1"/>
              <a:t>yig'ish</a:t>
            </a:r>
            <a:r>
              <a:rPr lang="en-US" sz="2800" dirty="0"/>
              <a:t>, </a:t>
            </a:r>
            <a:r>
              <a:rPr lang="en-US" sz="2800" dirty="0" err="1"/>
              <a:t>saqlash</a:t>
            </a:r>
            <a:r>
              <a:rPr lang="en-US" sz="2800" dirty="0"/>
              <a:t>, </a:t>
            </a:r>
            <a:r>
              <a:rPr lang="en-US" sz="2800" dirty="0" err="1"/>
              <a:t>tahlil</a:t>
            </a:r>
            <a:r>
              <a:rPr lang="en-US" sz="2800" dirty="0"/>
              <a:t> </a:t>
            </a:r>
            <a:r>
              <a:rPr lang="en-US" sz="2800" dirty="0" err="1"/>
              <a:t>qilish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ularni</a:t>
            </a:r>
            <a:r>
              <a:rPr lang="en-US" sz="2800" dirty="0"/>
              <a:t> </a:t>
            </a:r>
            <a:r>
              <a:rPr lang="en-US" sz="2800" dirty="0" err="1"/>
              <a:t>samarali</a:t>
            </a:r>
            <a:r>
              <a:rPr lang="en-US" sz="2800" dirty="0"/>
              <a:t> </a:t>
            </a:r>
            <a:r>
              <a:rPr lang="en-US" sz="2800" dirty="0" err="1"/>
              <a:t>vizual</a:t>
            </a:r>
            <a:r>
              <a:rPr lang="en-US" sz="2800" dirty="0"/>
              <a:t> </a:t>
            </a:r>
            <a:r>
              <a:rPr lang="en-US" sz="2800" dirty="0" err="1"/>
              <a:t>vositalar</a:t>
            </a:r>
            <a:r>
              <a:rPr lang="en-US" sz="2800" dirty="0"/>
              <a:t> </a:t>
            </a:r>
            <a:r>
              <a:rPr lang="en-US" sz="2800" dirty="0" err="1"/>
              <a:t>orqali</a:t>
            </a:r>
            <a:r>
              <a:rPr lang="en-US" sz="2800" dirty="0"/>
              <a:t> </a:t>
            </a:r>
            <a:r>
              <a:rPr lang="en-US" sz="2800" dirty="0" err="1"/>
              <a:t>taqdim</a:t>
            </a:r>
            <a:r>
              <a:rPr lang="en-US" sz="2800" dirty="0"/>
              <a:t> </a:t>
            </a:r>
            <a:r>
              <a:rPr lang="en-US" sz="2800" dirty="0" err="1"/>
              <a:t>etishdan</a:t>
            </a:r>
            <a:r>
              <a:rPr lang="en-US" sz="2800" dirty="0"/>
              <a:t> </a:t>
            </a:r>
            <a:r>
              <a:rPr lang="en-US" sz="2800" dirty="0" err="1"/>
              <a:t>iborat</a:t>
            </a:r>
            <a:r>
              <a:rPr lang="en-US" sz="2800" dirty="0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3313" y="1695716"/>
            <a:ext cx="9325374" cy="36924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err="1"/>
              <a:t>Ma'lumotlarni</a:t>
            </a:r>
            <a:r>
              <a:rPr lang="en-US" sz="2400" b="1" dirty="0"/>
              <a:t> </a:t>
            </a:r>
            <a:r>
              <a:rPr lang="en-US" sz="2400" b="1" dirty="0" err="1"/>
              <a:t>samarali</a:t>
            </a:r>
            <a:r>
              <a:rPr lang="en-US" sz="2400" b="1" dirty="0"/>
              <a:t> </a:t>
            </a:r>
            <a:r>
              <a:rPr lang="en-US" sz="2400" b="1" dirty="0" err="1"/>
              <a:t>boshqarish</a:t>
            </a:r>
            <a:r>
              <a:rPr lang="en-US" sz="2400" dirty="0"/>
              <a:t>: Katta </a:t>
            </a:r>
            <a:r>
              <a:rPr lang="en-US" sz="2400" dirty="0" err="1"/>
              <a:t>hajmdagi</a:t>
            </a:r>
            <a:r>
              <a:rPr lang="en-US" sz="2400" dirty="0"/>
              <a:t> </a:t>
            </a:r>
            <a:r>
              <a:rPr lang="en-US" sz="2400" dirty="0" err="1"/>
              <a:t>strukturalangan</a:t>
            </a:r>
            <a:r>
              <a:rPr lang="en-US" sz="2400" dirty="0"/>
              <a:t>, </a:t>
            </a:r>
            <a:r>
              <a:rPr lang="en-US" sz="2400" dirty="0" err="1"/>
              <a:t>strukturalanmagan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yarim-strukturalangan</a:t>
            </a:r>
            <a:r>
              <a:rPr lang="en-US" sz="2400" dirty="0"/>
              <a:t> </a:t>
            </a:r>
            <a:r>
              <a:rPr lang="en-US" sz="2400" dirty="0" err="1"/>
              <a:t>ma'lumotlarni</a:t>
            </a:r>
            <a:r>
              <a:rPr lang="en-US" sz="2400" dirty="0"/>
              <a:t> </a:t>
            </a:r>
            <a:r>
              <a:rPr lang="en-US" sz="2400" dirty="0" err="1"/>
              <a:t>boshqarish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r>
              <a:rPr lang="en-US" sz="2400" b="1" dirty="0" err="1"/>
              <a:t>Tahlil</a:t>
            </a:r>
            <a:r>
              <a:rPr lang="en-US" sz="2400" b="1" dirty="0"/>
              <a:t> </a:t>
            </a:r>
            <a:r>
              <a:rPr lang="en-US" sz="2400" b="1" dirty="0" err="1"/>
              <a:t>qilish</a:t>
            </a:r>
            <a:r>
              <a:rPr lang="en-US" sz="2400" dirty="0"/>
              <a:t>: </a:t>
            </a:r>
            <a:r>
              <a:rPr lang="en-US" sz="2400" dirty="0" err="1"/>
              <a:t>Ma'lumotlardan</a:t>
            </a:r>
            <a:r>
              <a:rPr lang="en-US" sz="2400" dirty="0"/>
              <a:t> </a:t>
            </a:r>
            <a:r>
              <a:rPr lang="en-US" sz="2400" dirty="0" err="1"/>
              <a:t>foydali</a:t>
            </a:r>
            <a:r>
              <a:rPr lang="en-US" sz="2400" dirty="0"/>
              <a:t> </a:t>
            </a:r>
            <a:r>
              <a:rPr lang="en-US" sz="2400" dirty="0" err="1"/>
              <a:t>bilim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ma'lumot</a:t>
            </a:r>
            <a:r>
              <a:rPr lang="en-US" sz="2400" dirty="0"/>
              <a:t> </a:t>
            </a:r>
            <a:r>
              <a:rPr lang="en-US" sz="2400" dirty="0" err="1"/>
              <a:t>olish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tahlil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bashorat</a:t>
            </a:r>
            <a:r>
              <a:rPr lang="en-US" sz="2400" dirty="0"/>
              <a:t> </a:t>
            </a:r>
            <a:r>
              <a:rPr lang="en-US" sz="2400" dirty="0" err="1"/>
              <a:t>qilish</a:t>
            </a:r>
            <a:r>
              <a:rPr lang="en-US" sz="2400" dirty="0"/>
              <a:t> </a:t>
            </a:r>
            <a:r>
              <a:rPr lang="en-US" sz="2400" dirty="0" err="1"/>
              <a:t>usullarini</a:t>
            </a:r>
            <a:r>
              <a:rPr lang="en-US" sz="2400" dirty="0"/>
              <a:t> </a:t>
            </a:r>
            <a:r>
              <a:rPr lang="en-US" sz="2400" dirty="0" err="1"/>
              <a:t>qo'llash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r>
              <a:rPr lang="en-US" sz="2400" b="1" dirty="0" err="1"/>
              <a:t>Vizualizatsiya</a:t>
            </a:r>
            <a:r>
              <a:rPr lang="en-US" sz="2400" dirty="0"/>
              <a:t>: </a:t>
            </a:r>
            <a:r>
              <a:rPr lang="en-US" sz="2400" dirty="0" err="1"/>
              <a:t>Olingan</a:t>
            </a:r>
            <a:r>
              <a:rPr lang="en-US" sz="2400" dirty="0"/>
              <a:t> </a:t>
            </a:r>
            <a:r>
              <a:rPr lang="en-US" sz="2400" dirty="0" err="1"/>
              <a:t>natijalarni</a:t>
            </a:r>
            <a:r>
              <a:rPr lang="en-US" sz="2400" dirty="0"/>
              <a:t> </a:t>
            </a:r>
            <a:r>
              <a:rPr lang="en-US" sz="2400" dirty="0" err="1"/>
              <a:t>vizualizatsiya</a:t>
            </a:r>
            <a:r>
              <a:rPr lang="en-US" sz="2400" dirty="0"/>
              <a:t> </a:t>
            </a:r>
            <a:r>
              <a:rPr lang="en-US" sz="2400" dirty="0" err="1"/>
              <a:t>qilish</a:t>
            </a:r>
            <a:r>
              <a:rPr lang="en-US" sz="2400" dirty="0"/>
              <a:t> </a:t>
            </a:r>
            <a:r>
              <a:rPr lang="en-US" sz="2400" dirty="0" err="1"/>
              <a:t>orqali</a:t>
            </a:r>
            <a:r>
              <a:rPr lang="en-US" sz="2400" dirty="0"/>
              <a:t> </a:t>
            </a:r>
            <a:r>
              <a:rPr lang="en-US" sz="2400" dirty="0" err="1"/>
              <a:t>murakkab</a:t>
            </a:r>
            <a:r>
              <a:rPr lang="en-US" sz="2400" dirty="0"/>
              <a:t> </a:t>
            </a:r>
            <a:r>
              <a:rPr lang="en-US" sz="2400" dirty="0" err="1"/>
              <a:t>ma'lumotlarni</a:t>
            </a:r>
            <a:r>
              <a:rPr lang="en-US" sz="2400" dirty="0"/>
              <a:t> </a:t>
            </a:r>
            <a:r>
              <a:rPr lang="en-US" sz="2400" dirty="0" err="1"/>
              <a:t>tushunishni</a:t>
            </a:r>
            <a:r>
              <a:rPr lang="en-US" sz="2400" dirty="0"/>
              <a:t> </a:t>
            </a:r>
            <a:r>
              <a:rPr lang="en-US" sz="2400" dirty="0" err="1"/>
              <a:t>osonlashtirish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r>
              <a:rPr lang="en-US" sz="2400" b="1" dirty="0" err="1"/>
              <a:t>Qaror</a:t>
            </a:r>
            <a:r>
              <a:rPr lang="en-US" sz="2400" b="1" dirty="0"/>
              <a:t> </a:t>
            </a:r>
            <a:r>
              <a:rPr lang="en-US" sz="2400" b="1" dirty="0" err="1"/>
              <a:t>qabul</a:t>
            </a:r>
            <a:r>
              <a:rPr lang="en-US" sz="2400" b="1" dirty="0"/>
              <a:t> </a:t>
            </a:r>
            <a:r>
              <a:rPr lang="en-US" sz="2400" b="1" dirty="0" err="1"/>
              <a:t>qilish</a:t>
            </a:r>
            <a:r>
              <a:rPr lang="en-US" sz="2400" dirty="0"/>
              <a:t>: </a:t>
            </a:r>
            <a:r>
              <a:rPr lang="en-US" sz="2400" dirty="0" err="1"/>
              <a:t>Ma'lumotlarga</a:t>
            </a:r>
            <a:r>
              <a:rPr lang="en-US" sz="2400" dirty="0"/>
              <a:t> </a:t>
            </a:r>
            <a:r>
              <a:rPr lang="en-US" sz="2400" dirty="0" err="1"/>
              <a:t>asoslangan</a:t>
            </a:r>
            <a:r>
              <a:rPr lang="en-US" sz="2400" dirty="0"/>
              <a:t> </a:t>
            </a:r>
            <a:r>
              <a:rPr lang="en-US" sz="2400" dirty="0" err="1"/>
              <a:t>qarorlarni</a:t>
            </a:r>
            <a:r>
              <a:rPr lang="en-US" sz="2400" dirty="0"/>
              <a:t> </a:t>
            </a:r>
            <a:r>
              <a:rPr lang="en-US" sz="2400" dirty="0" err="1"/>
              <a:t>tez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aniq</a:t>
            </a:r>
            <a:r>
              <a:rPr lang="en-US" sz="2400" dirty="0"/>
              <a:t> </a:t>
            </a:r>
            <a:r>
              <a:rPr lang="en-US" sz="2400" dirty="0" err="1"/>
              <a:t>qabul</a:t>
            </a:r>
            <a:r>
              <a:rPr lang="en-US" sz="2400" dirty="0"/>
              <a:t> </a:t>
            </a:r>
            <a:r>
              <a:rPr lang="en-US" sz="2400" dirty="0" err="1"/>
              <a:t>qilishga</a:t>
            </a:r>
            <a:r>
              <a:rPr lang="en-US" sz="2400" dirty="0"/>
              <a:t> </a:t>
            </a:r>
            <a:r>
              <a:rPr lang="en-US" sz="2400" dirty="0" err="1"/>
              <a:t>yordam</a:t>
            </a:r>
            <a:r>
              <a:rPr lang="en-US" sz="2400" dirty="0"/>
              <a:t> </a:t>
            </a:r>
            <a:r>
              <a:rPr lang="en-US" sz="2400" dirty="0" err="1"/>
              <a:t>berish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r>
              <a:rPr lang="en-US" sz="2400" i="1" dirty="0" err="1">
                <a:solidFill>
                  <a:srgbClr val="00B050"/>
                </a:solidFill>
              </a:rPr>
              <a:t>Ushbu</a:t>
            </a:r>
            <a:r>
              <a:rPr lang="en-US" sz="2400" i="1" dirty="0">
                <a:solidFill>
                  <a:srgbClr val="00B050"/>
                </a:solidFill>
              </a:rPr>
              <a:t> fan </a:t>
            </a:r>
            <a:r>
              <a:rPr lang="en-US" sz="2400" i="1" dirty="0" err="1">
                <a:solidFill>
                  <a:srgbClr val="00B050"/>
                </a:solidFill>
              </a:rPr>
              <a:t>ma'lumotlar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oqimini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boshqarish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va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undan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foyda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olishni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ko'zlaydi</a:t>
            </a:r>
            <a:r>
              <a:rPr lang="en-US" sz="2400" i="1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3E650C1-179E-45C2-9249-C393112B9829}"/>
              </a:ext>
            </a:extLst>
          </p:cNvPr>
          <p:cNvSpPr txBox="1">
            <a:spLocks/>
          </p:cNvSpPr>
          <p:nvPr/>
        </p:nvSpPr>
        <p:spPr>
          <a:xfrm>
            <a:off x="0" y="6413726"/>
            <a:ext cx="12192000" cy="444274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Visualization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FAAB877F-0CD9-4F24-B823-9CEEA23B3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556" y="179110"/>
            <a:ext cx="1787646" cy="491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B75B9-F57D-45AD-8C1E-ED4A357A52FC}"/>
              </a:ext>
            </a:extLst>
          </p:cNvPr>
          <p:cNvSpPr txBox="1"/>
          <p:nvPr/>
        </p:nvSpPr>
        <p:spPr>
          <a:xfrm>
            <a:off x="800010" y="94657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Fanning </a:t>
            </a:r>
            <a:r>
              <a:rPr lang="en-US" sz="2800" b="1" dirty="0" err="1">
                <a:solidFill>
                  <a:srgbClr val="00B050"/>
                </a:solidFill>
              </a:rPr>
              <a:t>asosiy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vazifalari</a:t>
            </a:r>
            <a:r>
              <a:rPr lang="en-US" sz="2800" b="1" dirty="0">
                <a:solidFill>
                  <a:srgbClr val="00B05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9450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7432" y="1255620"/>
            <a:ext cx="10637135" cy="47153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B050"/>
                </a:solidFill>
              </a:rPr>
              <a:t>Katta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ma'lumotlar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va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vizualizatsiya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 err="1"/>
              <a:t>fani</a:t>
            </a:r>
            <a:r>
              <a:rPr lang="en-US" sz="2400" dirty="0"/>
              <a:t> </a:t>
            </a:r>
            <a:r>
              <a:rPr lang="en-US" sz="2400" dirty="0" err="1"/>
              <a:t>texnologiyalar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analitik</a:t>
            </a:r>
            <a:r>
              <a:rPr lang="en-US" sz="2400" dirty="0"/>
              <a:t> </a:t>
            </a:r>
            <a:r>
              <a:rPr lang="en-US" sz="2400" dirty="0" err="1"/>
              <a:t>yondashuvlar</a:t>
            </a:r>
            <a:r>
              <a:rPr lang="en-US" sz="2400" dirty="0"/>
              <a:t> </a:t>
            </a:r>
            <a:r>
              <a:rPr lang="en-US" sz="2400" dirty="0" err="1"/>
              <a:t>yordamida</a:t>
            </a:r>
            <a:r>
              <a:rPr lang="en-US" sz="2400" dirty="0"/>
              <a:t> </a:t>
            </a:r>
            <a:r>
              <a:rPr lang="en-US" sz="2400" dirty="0" err="1"/>
              <a:t>katta</a:t>
            </a:r>
            <a:r>
              <a:rPr lang="en-US" sz="2400" dirty="0"/>
              <a:t> </a:t>
            </a:r>
            <a:r>
              <a:rPr lang="en-US" sz="2400" dirty="0" err="1"/>
              <a:t>hajmdagi</a:t>
            </a:r>
            <a:r>
              <a:rPr lang="en-US" sz="2400" dirty="0"/>
              <a:t> </a:t>
            </a:r>
            <a:r>
              <a:rPr lang="en-US" sz="2400" dirty="0" err="1"/>
              <a:t>ma'lumotlarni</a:t>
            </a:r>
            <a:r>
              <a:rPr lang="en-US" sz="2400" dirty="0"/>
              <a:t> </a:t>
            </a:r>
            <a:r>
              <a:rPr lang="en-US" sz="2400" dirty="0" err="1"/>
              <a:t>yig'ish</a:t>
            </a:r>
            <a:r>
              <a:rPr lang="en-US" sz="2400" dirty="0"/>
              <a:t>, </a:t>
            </a:r>
            <a:r>
              <a:rPr lang="en-US" sz="2400" dirty="0" err="1"/>
              <a:t>saqlash</a:t>
            </a:r>
            <a:r>
              <a:rPr lang="en-US" sz="2400" dirty="0"/>
              <a:t>, </a:t>
            </a:r>
            <a:r>
              <a:rPr lang="en-US" sz="2400" dirty="0" err="1"/>
              <a:t>tahlil</a:t>
            </a:r>
            <a:r>
              <a:rPr lang="en-US" sz="2400" dirty="0"/>
              <a:t> </a:t>
            </a:r>
            <a:r>
              <a:rPr lang="en-US" sz="2400" dirty="0" err="1"/>
              <a:t>qilish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ularni</a:t>
            </a:r>
            <a:r>
              <a:rPr lang="en-US" sz="2400" dirty="0"/>
              <a:t> </a:t>
            </a:r>
            <a:r>
              <a:rPr lang="en-US" sz="2400" dirty="0" err="1"/>
              <a:t>samarali</a:t>
            </a:r>
            <a:r>
              <a:rPr lang="en-US" sz="2400" dirty="0"/>
              <a:t> </a:t>
            </a:r>
            <a:r>
              <a:rPr lang="en-US" sz="2400" dirty="0" err="1"/>
              <a:t>vizual</a:t>
            </a:r>
            <a:r>
              <a:rPr lang="en-US" sz="2400" dirty="0"/>
              <a:t> </a:t>
            </a:r>
            <a:r>
              <a:rPr lang="en-US" sz="2400" dirty="0" err="1"/>
              <a:t>vositalar</a:t>
            </a:r>
            <a:r>
              <a:rPr lang="en-US" sz="2400" dirty="0"/>
              <a:t> </a:t>
            </a:r>
            <a:r>
              <a:rPr lang="en-US" sz="2400" dirty="0" err="1"/>
              <a:t>orqali</a:t>
            </a:r>
            <a:r>
              <a:rPr lang="en-US" sz="2400" dirty="0"/>
              <a:t> </a:t>
            </a:r>
            <a:r>
              <a:rPr lang="en-US" sz="2400" dirty="0" err="1"/>
              <a:t>taqdim</a:t>
            </a:r>
            <a:r>
              <a:rPr lang="en-US" sz="2400" dirty="0"/>
              <a:t> </a:t>
            </a:r>
            <a:r>
              <a:rPr lang="en-US" sz="2400" dirty="0" err="1"/>
              <a:t>etishni</a:t>
            </a:r>
            <a:r>
              <a:rPr lang="en-US" sz="2400" dirty="0"/>
              <a:t> </a:t>
            </a:r>
            <a:r>
              <a:rPr lang="en-US" sz="2400" dirty="0" err="1"/>
              <a:t>o'rganadi</a:t>
            </a:r>
            <a:r>
              <a:rPr lang="en-US" sz="2400" dirty="0"/>
              <a:t>. Fanning </a:t>
            </a:r>
            <a:r>
              <a:rPr lang="en-US" sz="2400" dirty="0" err="1"/>
              <a:t>asosiy</a:t>
            </a:r>
            <a:r>
              <a:rPr lang="en-US" sz="2400" dirty="0"/>
              <a:t> </a:t>
            </a:r>
            <a:r>
              <a:rPr lang="en-US" sz="2400" dirty="0" err="1"/>
              <a:t>maqsadi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/>
              <a:t>Ma'lumotlarni</a:t>
            </a:r>
            <a:r>
              <a:rPr lang="en-US" sz="2400" b="1" dirty="0"/>
              <a:t> </a:t>
            </a:r>
            <a:r>
              <a:rPr lang="en-US" sz="2400" b="1" dirty="0" err="1"/>
              <a:t>samarali</a:t>
            </a:r>
            <a:r>
              <a:rPr lang="en-US" sz="2400" b="1" dirty="0"/>
              <a:t> </a:t>
            </a:r>
            <a:r>
              <a:rPr lang="en-US" sz="2400" b="1" dirty="0" err="1"/>
              <a:t>boshqarish</a:t>
            </a:r>
            <a:r>
              <a:rPr lang="en-US" sz="2400" dirty="0"/>
              <a:t>: </a:t>
            </a:r>
            <a:r>
              <a:rPr lang="en-US" sz="2400" dirty="0" err="1"/>
              <a:t>Katta</a:t>
            </a:r>
            <a:r>
              <a:rPr lang="en-US" sz="2400" dirty="0"/>
              <a:t> </a:t>
            </a:r>
            <a:r>
              <a:rPr lang="en-US" sz="2400" dirty="0" err="1"/>
              <a:t>hajmdagi</a:t>
            </a:r>
            <a:r>
              <a:rPr lang="en-US" sz="2400" dirty="0"/>
              <a:t> </a:t>
            </a:r>
            <a:r>
              <a:rPr lang="en-US" sz="2400" dirty="0" err="1"/>
              <a:t>strukturalangan</a:t>
            </a:r>
            <a:r>
              <a:rPr lang="en-US" sz="2400" dirty="0"/>
              <a:t>, </a:t>
            </a:r>
            <a:r>
              <a:rPr lang="en-US" sz="2400" dirty="0" err="1"/>
              <a:t>strukturalanmagan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yarim-strukturalangan</a:t>
            </a:r>
            <a:r>
              <a:rPr lang="en-US" sz="2400" dirty="0"/>
              <a:t> </a:t>
            </a:r>
            <a:r>
              <a:rPr lang="en-US" sz="2400" dirty="0" err="1"/>
              <a:t>ma'lumotlarni</a:t>
            </a:r>
            <a:r>
              <a:rPr lang="en-US" sz="2400" dirty="0"/>
              <a:t> </a:t>
            </a:r>
            <a:r>
              <a:rPr lang="en-US" sz="2400" dirty="0" err="1"/>
              <a:t>boshqarish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/>
              <a:t>Tahlil</a:t>
            </a:r>
            <a:r>
              <a:rPr lang="en-US" sz="2400" b="1" dirty="0"/>
              <a:t> </a:t>
            </a:r>
            <a:r>
              <a:rPr lang="en-US" sz="2400" b="1" dirty="0" err="1"/>
              <a:t>qilish</a:t>
            </a:r>
            <a:r>
              <a:rPr lang="en-US" sz="2400" dirty="0"/>
              <a:t>: </a:t>
            </a:r>
            <a:r>
              <a:rPr lang="en-US" sz="2400" dirty="0" err="1"/>
              <a:t>Ma'lumotlardan</a:t>
            </a:r>
            <a:r>
              <a:rPr lang="en-US" sz="2400" dirty="0"/>
              <a:t> </a:t>
            </a:r>
            <a:r>
              <a:rPr lang="en-US" sz="2400" dirty="0" err="1"/>
              <a:t>foydali</a:t>
            </a:r>
            <a:r>
              <a:rPr lang="en-US" sz="2400" dirty="0"/>
              <a:t> </a:t>
            </a:r>
            <a:r>
              <a:rPr lang="en-US" sz="2400" dirty="0" err="1"/>
              <a:t>bilim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ma'lumot</a:t>
            </a:r>
            <a:r>
              <a:rPr lang="en-US" sz="2400" dirty="0"/>
              <a:t> </a:t>
            </a:r>
            <a:r>
              <a:rPr lang="en-US" sz="2400" dirty="0" err="1"/>
              <a:t>olish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tahlil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bashorat</a:t>
            </a:r>
            <a:r>
              <a:rPr lang="en-US" sz="2400" dirty="0"/>
              <a:t> </a:t>
            </a:r>
            <a:r>
              <a:rPr lang="en-US" sz="2400" dirty="0" err="1"/>
              <a:t>qilish</a:t>
            </a:r>
            <a:r>
              <a:rPr lang="en-US" sz="2400" dirty="0"/>
              <a:t> </a:t>
            </a:r>
            <a:r>
              <a:rPr lang="en-US" sz="2400" dirty="0" err="1"/>
              <a:t>usullarini</a:t>
            </a:r>
            <a:r>
              <a:rPr lang="en-US" sz="2400" dirty="0"/>
              <a:t> </a:t>
            </a:r>
            <a:r>
              <a:rPr lang="en-US" sz="2400" dirty="0" err="1"/>
              <a:t>qo'llash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/>
              <a:t>Vizualizatsiya</a:t>
            </a:r>
            <a:r>
              <a:rPr lang="en-US" sz="2400" dirty="0"/>
              <a:t>: </a:t>
            </a:r>
            <a:r>
              <a:rPr lang="en-US" sz="2400" dirty="0" err="1"/>
              <a:t>Olingan</a:t>
            </a:r>
            <a:r>
              <a:rPr lang="en-US" sz="2400" dirty="0"/>
              <a:t> </a:t>
            </a:r>
            <a:r>
              <a:rPr lang="en-US" sz="2400" dirty="0" err="1"/>
              <a:t>natijalarni</a:t>
            </a:r>
            <a:r>
              <a:rPr lang="en-US" sz="2400" dirty="0"/>
              <a:t> </a:t>
            </a:r>
            <a:r>
              <a:rPr lang="en-US" sz="2400" dirty="0" err="1"/>
              <a:t>vizualizatsiya</a:t>
            </a:r>
            <a:r>
              <a:rPr lang="en-US" sz="2400" dirty="0"/>
              <a:t> </a:t>
            </a:r>
            <a:r>
              <a:rPr lang="en-US" sz="2400" dirty="0" err="1"/>
              <a:t>qilish</a:t>
            </a:r>
            <a:r>
              <a:rPr lang="en-US" sz="2400" dirty="0"/>
              <a:t> </a:t>
            </a:r>
            <a:r>
              <a:rPr lang="en-US" sz="2400" dirty="0" err="1"/>
              <a:t>orqali</a:t>
            </a:r>
            <a:r>
              <a:rPr lang="en-US" sz="2400" dirty="0"/>
              <a:t> </a:t>
            </a:r>
            <a:r>
              <a:rPr lang="en-US" sz="2400" dirty="0" err="1"/>
              <a:t>murakkab</a:t>
            </a:r>
            <a:r>
              <a:rPr lang="en-US" sz="2400" dirty="0"/>
              <a:t> </a:t>
            </a:r>
            <a:r>
              <a:rPr lang="en-US" sz="2400" dirty="0" err="1"/>
              <a:t>ma'lumotlarni</a:t>
            </a:r>
            <a:r>
              <a:rPr lang="en-US" sz="2400" dirty="0"/>
              <a:t> </a:t>
            </a:r>
            <a:r>
              <a:rPr lang="en-US" sz="2400" dirty="0" err="1"/>
              <a:t>tushunishni</a:t>
            </a:r>
            <a:r>
              <a:rPr lang="en-US" sz="2400" dirty="0"/>
              <a:t> </a:t>
            </a:r>
            <a:r>
              <a:rPr lang="en-US" sz="2400" dirty="0" err="1"/>
              <a:t>osonlashtirish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/>
              <a:t>Qaror</a:t>
            </a:r>
            <a:r>
              <a:rPr lang="en-US" sz="2400" b="1" dirty="0"/>
              <a:t> </a:t>
            </a:r>
            <a:r>
              <a:rPr lang="en-US" sz="2400" b="1" dirty="0" err="1"/>
              <a:t>qabul</a:t>
            </a:r>
            <a:r>
              <a:rPr lang="en-US" sz="2400" b="1" dirty="0"/>
              <a:t> </a:t>
            </a:r>
            <a:r>
              <a:rPr lang="en-US" sz="2400" b="1" dirty="0" err="1"/>
              <a:t>qilish</a:t>
            </a:r>
            <a:r>
              <a:rPr lang="en-US" sz="2400" dirty="0"/>
              <a:t>: </a:t>
            </a:r>
            <a:r>
              <a:rPr lang="en-US" sz="2400" dirty="0" err="1"/>
              <a:t>Ma'lumotlarga</a:t>
            </a:r>
            <a:r>
              <a:rPr lang="en-US" sz="2400" dirty="0"/>
              <a:t> </a:t>
            </a:r>
            <a:r>
              <a:rPr lang="en-US" sz="2400" dirty="0" err="1"/>
              <a:t>asoslangan</a:t>
            </a:r>
            <a:r>
              <a:rPr lang="en-US" sz="2400" dirty="0"/>
              <a:t> </a:t>
            </a:r>
            <a:r>
              <a:rPr lang="en-US" sz="2400" dirty="0" err="1"/>
              <a:t>qarorlarni</a:t>
            </a:r>
            <a:r>
              <a:rPr lang="en-US" sz="2400" dirty="0"/>
              <a:t> </a:t>
            </a:r>
            <a:r>
              <a:rPr lang="en-US" sz="2400" dirty="0" err="1"/>
              <a:t>tez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aniq</a:t>
            </a:r>
            <a:r>
              <a:rPr lang="en-US" sz="2400" dirty="0"/>
              <a:t> </a:t>
            </a:r>
            <a:r>
              <a:rPr lang="en-US" sz="2400" dirty="0" err="1"/>
              <a:t>qabul</a:t>
            </a:r>
            <a:r>
              <a:rPr lang="en-US" sz="2400" dirty="0"/>
              <a:t> </a:t>
            </a:r>
            <a:r>
              <a:rPr lang="en-US" sz="2400" dirty="0" err="1"/>
              <a:t>qilishga</a:t>
            </a:r>
            <a:r>
              <a:rPr lang="en-US" sz="2400" dirty="0"/>
              <a:t> </a:t>
            </a:r>
            <a:r>
              <a:rPr lang="en-US" sz="2400" dirty="0" err="1"/>
              <a:t>yordam</a:t>
            </a:r>
            <a:r>
              <a:rPr lang="en-US" sz="2400" dirty="0"/>
              <a:t> </a:t>
            </a:r>
            <a:r>
              <a:rPr lang="en-US" sz="2400" dirty="0" err="1"/>
              <a:t>berish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i="1" dirty="0" err="1">
                <a:solidFill>
                  <a:srgbClr val="00B050"/>
                </a:solidFill>
              </a:rPr>
              <a:t>Ushbu</a:t>
            </a:r>
            <a:r>
              <a:rPr lang="en-US" sz="2400" i="1" dirty="0">
                <a:solidFill>
                  <a:srgbClr val="00B050"/>
                </a:solidFill>
              </a:rPr>
              <a:t> fan </a:t>
            </a:r>
            <a:r>
              <a:rPr lang="en-US" sz="2400" i="1" dirty="0" err="1">
                <a:solidFill>
                  <a:srgbClr val="00B050"/>
                </a:solidFill>
              </a:rPr>
              <a:t>ma'lumotlar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oqimini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boshqarish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va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undan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foyda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olishni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ko'zlaydi</a:t>
            </a:r>
            <a:r>
              <a:rPr lang="en-US" sz="2400" i="1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3E650C1-179E-45C2-9249-C393112B9829}"/>
              </a:ext>
            </a:extLst>
          </p:cNvPr>
          <p:cNvSpPr txBox="1">
            <a:spLocks/>
          </p:cNvSpPr>
          <p:nvPr/>
        </p:nvSpPr>
        <p:spPr>
          <a:xfrm>
            <a:off x="0" y="6413726"/>
            <a:ext cx="12192000" cy="444274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Visualization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82DE50A4-8B2A-47AD-AE90-C999E92CD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556" y="179110"/>
            <a:ext cx="1787646" cy="4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7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www.researchgate.net/profile/Feng-Xia-7/publication/351967613/figure/fig1/AS:1050338639503360@1627431654148/Big-data-processing-stages.png">
            <a:extLst>
              <a:ext uri="{FF2B5EF4-FFF2-40B4-BE49-F238E27FC236}">
                <a16:creationId xmlns:a16="http://schemas.microsoft.com/office/drawing/2014/main" id="{365FDB06-D3E0-436F-BB9B-08B7F4626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316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08BB112-416D-4331-A095-1557D73686C5}"/>
              </a:ext>
            </a:extLst>
          </p:cNvPr>
          <p:cNvSpPr txBox="1">
            <a:spLocks/>
          </p:cNvSpPr>
          <p:nvPr/>
        </p:nvSpPr>
        <p:spPr>
          <a:xfrm>
            <a:off x="0" y="6413726"/>
            <a:ext cx="12192000" cy="444274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Visualization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94" y="709548"/>
            <a:ext cx="10976811" cy="721580"/>
          </a:xfrm>
        </p:spPr>
        <p:txBody>
          <a:bodyPr>
            <a:normAutofit fontScale="9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b="1" cap="none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Ma'lumotlar</a:t>
            </a:r>
            <a:r>
              <a:rPr lang="en-US" sz="2400" b="1" cap="none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"Big Data" </a:t>
            </a:r>
            <a:r>
              <a:rPr lang="en-US" sz="2400" b="1" cap="none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hisoblanishi</a:t>
            </a:r>
            <a:r>
              <a:rPr lang="en-US" sz="2400" b="1" cap="none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cap="none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uchun</a:t>
            </a:r>
            <a:r>
              <a:rPr lang="en-US" sz="2400" b="1" cap="none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cap="none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quyidagi</a:t>
            </a:r>
            <a:r>
              <a:rPr lang="en-US" sz="2400" b="1" cap="none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cap="none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shartlarga</a:t>
            </a:r>
            <a:r>
              <a:rPr lang="en-US" sz="2400" b="1" cap="none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cap="none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javob</a:t>
            </a:r>
            <a:r>
              <a:rPr lang="en-US" sz="2400" b="1" cap="none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cap="none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berishi</a:t>
            </a:r>
            <a:r>
              <a:rPr lang="en-US" sz="2400" b="1" cap="none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cap="none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kerak</a:t>
            </a:r>
            <a:r>
              <a:rPr lang="en-US" sz="2400" b="1" cap="none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Bu </a:t>
            </a:r>
            <a:r>
              <a:rPr lang="en-US" sz="2400" b="1" cap="none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shartlar</a:t>
            </a:r>
            <a:r>
              <a:rPr lang="en-US" sz="2400" b="1" cap="none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cap="none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odatda</a:t>
            </a:r>
            <a:r>
              <a:rPr lang="en-US" sz="2400" b="1" cap="none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5V </a:t>
            </a:r>
            <a:r>
              <a:rPr lang="en-US" sz="2400" b="1" cap="none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modeli</a:t>
            </a:r>
            <a:r>
              <a:rPr lang="en-US" sz="2400" b="1" cap="none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cap="none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bilan</a:t>
            </a:r>
            <a:r>
              <a:rPr lang="en-US" sz="2400" b="1" cap="none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cap="none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ifodalanadi</a:t>
            </a:r>
            <a:r>
              <a:rPr lang="en-US" sz="2400" b="1" cap="none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971" y="1618248"/>
            <a:ext cx="10748058" cy="362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Volume (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Hajm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Ma'lumotlarning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hajmi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juda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katta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bo'lishi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kerak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. Big Data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odatda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gigabayt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terabayt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undan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katta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hajmdagi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ma'lumotlar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bilan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ishlaydi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Variety (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Turli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xillik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Ma'lumotlar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turli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formatlarda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bo'lishi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kerak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jumladan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tuzilgan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jadval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tuzilmagan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matn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, video)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yarim-tuzilgan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(XML, JSON)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shakllarda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Velocity (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Tezlik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Ma'lumotlar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juda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tez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ishlab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chiqarilishi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real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vaqtda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yoki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yuqori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tezlikda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qayta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ishlanishi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kerak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Veracity (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Ishonchlilik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Ma'lumotlar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ishonchli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bo'lishi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noto'g'ri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yoki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chalkash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bo'lmasligi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kerak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. Big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Data'da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ma'lumotlarning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sifatiga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katta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e'tibor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beriladi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Value (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Qadr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Ma'lumotlar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foydali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bilimlar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qarorlar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qabul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qilish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uchun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ahamiyatli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bo'lishi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kerak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Tahlil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qilinganda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ular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biznes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yoki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texnologik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jarayonlarga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qadr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keltirishi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lozim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2633B34-3F16-49C9-BBA2-9F5F680514F8}"/>
              </a:ext>
            </a:extLst>
          </p:cNvPr>
          <p:cNvSpPr txBox="1">
            <a:spLocks/>
          </p:cNvSpPr>
          <p:nvPr/>
        </p:nvSpPr>
        <p:spPr>
          <a:xfrm>
            <a:off x="0" y="6413726"/>
            <a:ext cx="12192000" cy="444274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Visualization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AC6C9D16-89B4-48EA-8085-5FEE3B174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556" y="179110"/>
            <a:ext cx="1787646" cy="4910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miro.medium.com/v2/resize:fit:1400/1*YejjU_69ffDyrC0z-X9jYQ.jpe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74" y="0"/>
            <a:ext cx="11057021" cy="638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3C09BD0-F5D4-4D94-94C7-31ED0972DF7C}"/>
              </a:ext>
            </a:extLst>
          </p:cNvPr>
          <p:cNvSpPr txBox="1">
            <a:spLocks/>
          </p:cNvSpPr>
          <p:nvPr/>
        </p:nvSpPr>
        <p:spPr>
          <a:xfrm>
            <a:off x="0" y="6413726"/>
            <a:ext cx="12192000" cy="444274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Visualization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99104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724" y="678839"/>
            <a:ext cx="4890477" cy="627429"/>
          </a:xfrm>
        </p:spPr>
        <p:txBody>
          <a:bodyPr>
            <a:normAutofit/>
          </a:bodyPr>
          <a:lstStyle/>
          <a:p>
            <a:r>
              <a:rPr sz="2800" b="1" dirty="0" err="1">
                <a:solidFill>
                  <a:srgbClr val="00B050"/>
                </a:solidFill>
                <a:latin typeface="+mn-lt"/>
              </a:rPr>
              <a:t>Qanday</a:t>
            </a:r>
            <a:r>
              <a:rPr sz="2800" b="1" dirty="0">
                <a:solidFill>
                  <a:srgbClr val="00B050"/>
                </a:solidFill>
                <a:latin typeface="+mn-lt"/>
              </a:rPr>
              <a:t> </a:t>
            </a:r>
            <a:r>
              <a:rPr sz="2800" b="1" dirty="0" err="1">
                <a:solidFill>
                  <a:srgbClr val="00B050"/>
                </a:solidFill>
                <a:latin typeface="+mn-lt"/>
              </a:rPr>
              <a:t>ma'lumot</a:t>
            </a:r>
            <a:r>
              <a:rPr sz="2800" b="1" dirty="0">
                <a:solidFill>
                  <a:srgbClr val="00B050"/>
                </a:solidFill>
                <a:latin typeface="+mn-lt"/>
              </a:rPr>
              <a:t> </a:t>
            </a:r>
            <a:r>
              <a:rPr sz="2800" b="1" dirty="0" err="1">
                <a:solidFill>
                  <a:srgbClr val="00B050"/>
                </a:solidFill>
                <a:latin typeface="+mn-lt"/>
              </a:rPr>
              <a:t>turlari</a:t>
            </a:r>
            <a:r>
              <a:rPr sz="2800" b="1" dirty="0">
                <a:solidFill>
                  <a:srgbClr val="00B050"/>
                </a:solidFill>
                <a:latin typeface="+mn-lt"/>
              </a:rPr>
              <a:t> </a:t>
            </a:r>
            <a:r>
              <a:rPr sz="2800" b="1" dirty="0" err="1">
                <a:solidFill>
                  <a:srgbClr val="00B050"/>
                </a:solidFill>
                <a:latin typeface="+mn-lt"/>
              </a:rPr>
              <a:t>bor</a:t>
            </a:r>
            <a:r>
              <a:rPr sz="2800" b="1" dirty="0">
                <a:solidFill>
                  <a:srgbClr val="00B050"/>
                </a:solidFill>
                <a:latin typeface="+mn-lt"/>
              </a:rPr>
              <a:t>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07939" y="1582341"/>
            <a:ext cx="1004586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/>
              <a:t>Strukturalangan</a:t>
            </a:r>
            <a:r>
              <a:rPr lang="en-US" sz="2400" b="1" dirty="0"/>
              <a:t> </a:t>
            </a:r>
            <a:r>
              <a:rPr lang="en-US" altLang="ru-RU" sz="2400" b="1" dirty="0"/>
              <a:t>(structured)</a:t>
            </a:r>
            <a:r>
              <a:rPr lang="ru-RU" altLang="ru-RU" sz="2400" dirty="0"/>
              <a:t>: </a:t>
            </a:r>
            <a:r>
              <a:rPr lang="ru-RU" altLang="ru-RU" sz="2400" dirty="0" err="1"/>
              <a:t>Oldindan</a:t>
            </a:r>
            <a:r>
              <a:rPr lang="ru-RU" altLang="ru-RU" sz="2400" dirty="0"/>
              <a:t> </a:t>
            </a:r>
            <a:r>
              <a:rPr lang="ru-RU" altLang="ru-RU" sz="2400" dirty="0" err="1"/>
              <a:t>belgilangan</a:t>
            </a:r>
            <a:r>
              <a:rPr lang="ru-RU" altLang="ru-RU" sz="2400" dirty="0"/>
              <a:t> </a:t>
            </a:r>
            <a:r>
              <a:rPr lang="ru-RU" altLang="ru-RU" sz="2400" dirty="0" err="1"/>
              <a:t>format</a:t>
            </a:r>
            <a:r>
              <a:rPr lang="ru-RU" altLang="ru-RU" sz="2400" dirty="0"/>
              <a:t> </a:t>
            </a:r>
            <a:r>
              <a:rPr lang="ru-RU" altLang="ru-RU" sz="2400" dirty="0" err="1"/>
              <a:t>va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tuzilishga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ega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bo'lgan</a:t>
            </a:r>
            <a:r>
              <a:rPr lang="ru-RU" altLang="ru-RU" sz="2400" dirty="0"/>
              <a:t> </a:t>
            </a:r>
            <a:r>
              <a:rPr lang="ru-RU" altLang="ru-RU" sz="2400" dirty="0" err="1"/>
              <a:t>ma'lumotlar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odatda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ma'lumot</a:t>
            </a:r>
            <a:r>
              <a:rPr lang="ru-RU" altLang="ru-RU" sz="2400" dirty="0"/>
              <a:t> </a:t>
            </a:r>
            <a:r>
              <a:rPr lang="ru-RU" altLang="ru-RU" sz="2400" dirty="0" err="1"/>
              <a:t>bazalarida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saqlanadi</a:t>
            </a:r>
            <a:r>
              <a:rPr lang="ru-RU" altLang="ru-RU" sz="2400" dirty="0"/>
              <a:t> (</a:t>
            </a:r>
            <a:r>
              <a:rPr lang="ru-RU" altLang="ru-RU" sz="2400" dirty="0" err="1"/>
              <a:t>masalan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jadval</a:t>
            </a:r>
            <a:r>
              <a:rPr lang="ru-RU" altLang="ru-RU" sz="2400" dirty="0"/>
              <a:t> </a:t>
            </a:r>
            <a:r>
              <a:rPr lang="ru-RU" altLang="ru-RU" sz="2400" dirty="0" err="1"/>
              <a:t>va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satr</a:t>
            </a:r>
            <a:r>
              <a:rPr lang="ru-RU" altLang="ru-RU" sz="2400" dirty="0"/>
              <a:t> </a:t>
            </a:r>
            <a:r>
              <a:rPr lang="ru-RU" altLang="ru-RU" sz="2400" dirty="0" err="1"/>
              <a:t>shaklida</a:t>
            </a:r>
            <a:r>
              <a:rPr lang="ru-RU" altLang="ru-RU" sz="2400" dirty="0"/>
              <a:t>).</a:t>
            </a:r>
            <a:endParaRPr lang="en-US" altLang="ru-RU" sz="2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ru-RU" altLang="ru-RU" sz="2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dirty="0" err="1"/>
              <a:t>S</a:t>
            </a:r>
            <a:r>
              <a:rPr lang="en-US" sz="2400" b="1" dirty="0" err="1"/>
              <a:t>trukturalanma</a:t>
            </a:r>
            <a:r>
              <a:rPr lang="ru-RU" altLang="ru-RU" sz="2400" b="1" dirty="0" err="1"/>
              <a:t>gan</a:t>
            </a:r>
            <a:r>
              <a:rPr lang="ru-RU" altLang="ru-RU" sz="2400" b="1" dirty="0"/>
              <a:t> </a:t>
            </a:r>
            <a:r>
              <a:rPr lang="en-US" altLang="ru-RU" sz="2400" b="1" dirty="0"/>
              <a:t>(unstructured)</a:t>
            </a:r>
            <a:r>
              <a:rPr lang="ru-RU" altLang="ru-RU" sz="2400" dirty="0"/>
              <a:t>: </a:t>
            </a:r>
            <a:r>
              <a:rPr lang="ru-RU" altLang="ru-RU" sz="2400" dirty="0" err="1"/>
              <a:t>Belgilangan</a:t>
            </a:r>
            <a:r>
              <a:rPr lang="ru-RU" altLang="ru-RU" sz="2400" dirty="0"/>
              <a:t> </a:t>
            </a:r>
            <a:r>
              <a:rPr lang="ru-RU" altLang="ru-RU" sz="2400" dirty="0" err="1"/>
              <a:t>tuzilishga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ega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bo'lmagan</a:t>
            </a:r>
            <a:r>
              <a:rPr lang="ru-RU" altLang="ru-RU" sz="2400" dirty="0"/>
              <a:t> </a:t>
            </a:r>
            <a:r>
              <a:rPr lang="ru-RU" altLang="ru-RU" sz="2400" dirty="0" err="1"/>
              <a:t>ma'lumotlar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masalan</a:t>
            </a:r>
            <a:r>
              <a:rPr lang="en-US" altLang="ru-RU" sz="2400" dirty="0"/>
              <a:t>:</a:t>
            </a:r>
            <a:r>
              <a:rPr lang="ru-RU" altLang="ru-RU" sz="2400" dirty="0"/>
              <a:t> </a:t>
            </a:r>
            <a:r>
              <a:rPr lang="ru-RU" altLang="ru-RU" sz="2400" dirty="0" err="1"/>
              <a:t>matnli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hujjatlar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audio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video</a:t>
            </a:r>
            <a:r>
              <a:rPr lang="ru-RU" altLang="ru-RU" sz="2400" dirty="0"/>
              <a:t> </a:t>
            </a:r>
            <a:r>
              <a:rPr lang="ru-RU" altLang="ru-RU" sz="2400" dirty="0" err="1"/>
              <a:t>va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ijtimoiy</a:t>
            </a:r>
            <a:r>
              <a:rPr lang="ru-RU" altLang="ru-RU" sz="2400" dirty="0"/>
              <a:t> </a:t>
            </a:r>
            <a:r>
              <a:rPr lang="ru-RU" altLang="ru-RU" sz="2400" dirty="0" err="1"/>
              <a:t>media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yozuvlari</a:t>
            </a:r>
            <a:r>
              <a:rPr lang="ru-RU" altLang="ru-RU" sz="2400" dirty="0"/>
              <a:t>.</a:t>
            </a:r>
            <a:endParaRPr lang="en-US" altLang="ru-RU" sz="2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ru-RU" altLang="ru-RU" sz="2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/>
              <a:t>Yarim</a:t>
            </a:r>
            <a:r>
              <a:rPr lang="ru-RU" altLang="ru-RU" sz="2400" b="1" dirty="0"/>
              <a:t>-</a:t>
            </a:r>
            <a:r>
              <a:rPr lang="en-US" sz="2400" b="1" dirty="0" err="1"/>
              <a:t>strukturalangan</a:t>
            </a:r>
            <a:r>
              <a:rPr lang="en-US" altLang="ru-RU" sz="2400" b="1" dirty="0"/>
              <a:t> (semi-structured)</a:t>
            </a:r>
            <a:r>
              <a:rPr lang="ru-RU" altLang="ru-RU" sz="2400" dirty="0"/>
              <a:t>: </a:t>
            </a:r>
            <a:r>
              <a:rPr lang="ru-RU" altLang="ru-RU" sz="2400" dirty="0" err="1"/>
              <a:t>Ba'zi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tuzilmaga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ega</a:t>
            </a:r>
            <a:r>
              <a:rPr lang="ru-RU" altLang="ru-RU" sz="2400" dirty="0"/>
              <a:t> </a:t>
            </a:r>
            <a:r>
              <a:rPr lang="ru-RU" altLang="ru-RU" sz="2400" dirty="0" err="1"/>
              <a:t>bo'lgan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lekin</a:t>
            </a:r>
            <a:r>
              <a:rPr lang="ru-RU" altLang="ru-RU" sz="2400" dirty="0"/>
              <a:t> </a:t>
            </a:r>
            <a:r>
              <a:rPr lang="ru-RU" altLang="ru-RU" sz="2400" dirty="0" err="1"/>
              <a:t>to'liq</a:t>
            </a:r>
            <a:r>
              <a:rPr lang="ru-RU" altLang="ru-RU" sz="2400" dirty="0"/>
              <a:t> </a:t>
            </a:r>
            <a:r>
              <a:rPr lang="ru-RU" altLang="ru-RU" sz="2400" dirty="0" err="1"/>
              <a:t>strukturalanmagan</a:t>
            </a:r>
            <a:r>
              <a:rPr lang="ru-RU" altLang="ru-RU" sz="2400" dirty="0"/>
              <a:t> </a:t>
            </a:r>
            <a:r>
              <a:rPr lang="ru-RU" altLang="ru-RU" sz="2400" dirty="0" err="1"/>
              <a:t>ma'lumotlar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masalan</a:t>
            </a:r>
            <a:r>
              <a:rPr lang="ru-RU" altLang="ru-RU" sz="2400" dirty="0"/>
              <a:t>, XML </a:t>
            </a:r>
            <a:r>
              <a:rPr lang="ru-RU" altLang="ru-RU" sz="2400" dirty="0" err="1"/>
              <a:t>va</a:t>
            </a:r>
            <a:r>
              <a:rPr lang="ru-RU" altLang="ru-RU" sz="2400" dirty="0"/>
              <a:t> JSON </a:t>
            </a:r>
            <a:r>
              <a:rPr lang="ru-RU" altLang="ru-RU" sz="2400" dirty="0" err="1"/>
              <a:t>formatidagi</a:t>
            </a:r>
            <a:r>
              <a:rPr lang="ru-RU" altLang="ru-RU" sz="2400" dirty="0"/>
              <a:t> </a:t>
            </a:r>
            <a:r>
              <a:rPr lang="ru-RU" altLang="ru-RU" sz="2400" dirty="0" err="1"/>
              <a:t>ma'lumotlar</a:t>
            </a:r>
            <a:r>
              <a:rPr lang="ru-RU" altLang="ru-RU" sz="2400" dirty="0"/>
              <a:t>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9DB0C92-50DD-4F73-A2A9-DF97D15E53B0}"/>
              </a:ext>
            </a:extLst>
          </p:cNvPr>
          <p:cNvSpPr txBox="1">
            <a:spLocks/>
          </p:cNvSpPr>
          <p:nvPr/>
        </p:nvSpPr>
        <p:spPr>
          <a:xfrm>
            <a:off x="0" y="6413726"/>
            <a:ext cx="12192000" cy="444274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Visualization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8E5E2B97-D132-4CAA-9487-5C6C364F2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556" y="179110"/>
            <a:ext cx="1787646" cy="4910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56B3C2C2-ED44-4E33-A29C-54CC1EE2FC54}"/>
              </a:ext>
            </a:extLst>
          </p:cNvPr>
          <p:cNvSpPr txBox="1">
            <a:spLocks/>
          </p:cNvSpPr>
          <p:nvPr/>
        </p:nvSpPr>
        <p:spPr>
          <a:xfrm>
            <a:off x="683625" y="1183774"/>
            <a:ext cx="10394707" cy="426927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Xususiyatlari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Ular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aniq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qoidalar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asosida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tuzilgan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qatorlar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ustunlar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bilan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kabi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dasturlash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tillari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orqali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boshqarilishi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mumkin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Ma'lumotlar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xil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shaklda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bo'ladi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masalan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sonlar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matnlar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yoki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sanalar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Misollar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Ma'lumotlar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bazalari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Raqamli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yoki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matnli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ma'lumotlarni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o'z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ichiga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olgan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jadval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masalan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MySQL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yoki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PostgreSQL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bazalaridagi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jadval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yozuvlari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Excel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jadvallari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Mijozlar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ro'yxati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mahsulotlar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ro'yxati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ularning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tavsifi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Ma'lumotlar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omborlari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Moliya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hisoboti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yoki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boshqa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biznes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ma'lumotlari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AA392-CE35-49A2-8F6C-969AF1EFA4C1}"/>
              </a:ext>
            </a:extLst>
          </p:cNvPr>
          <p:cNvSpPr txBox="1"/>
          <p:nvPr/>
        </p:nvSpPr>
        <p:spPr>
          <a:xfrm>
            <a:off x="821155" y="440977"/>
            <a:ext cx="60939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cap="none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Strukturalangan</a:t>
            </a:r>
            <a:r>
              <a:rPr lang="en-US" sz="3200" b="1" cap="none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cap="none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ma’lumotlar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CC93889-64CF-452F-9E72-11B632C9B603}"/>
              </a:ext>
            </a:extLst>
          </p:cNvPr>
          <p:cNvSpPr txBox="1">
            <a:spLocks/>
          </p:cNvSpPr>
          <p:nvPr/>
        </p:nvSpPr>
        <p:spPr>
          <a:xfrm>
            <a:off x="0" y="6413726"/>
            <a:ext cx="12192000" cy="444274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Visualization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502543F4-C642-4FD8-90D5-B37A597D2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556" y="179110"/>
            <a:ext cx="1787646" cy="4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647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1200</Words>
  <Application>Microsoft Office PowerPoint</Application>
  <PresentationFormat>Широкоэкранный</PresentationFormat>
  <Paragraphs>112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Big Data And Visualization</vt:lpstr>
      <vt:lpstr>Fanning maqsadi</vt:lpstr>
      <vt:lpstr>Презентация PowerPoint</vt:lpstr>
      <vt:lpstr>Презентация PowerPoint</vt:lpstr>
      <vt:lpstr>Презентация PowerPoint</vt:lpstr>
      <vt:lpstr>Ma'lumotlar "Big Data" hisoblanishi uchun quyidagi shartlarga javob berishi kerak. Bu shartlar odatda 5V modeli bilan ifodalanadi:</vt:lpstr>
      <vt:lpstr>Презентация PowerPoint</vt:lpstr>
      <vt:lpstr>Qanday ma'lumot turlari bor?</vt:lpstr>
      <vt:lpstr>Презентация PowerPoint</vt:lpstr>
      <vt:lpstr>Презентация PowerPoint</vt:lpstr>
      <vt:lpstr>Презентация PowerPoint</vt:lpstr>
      <vt:lpstr>Yarim-strukturalangan ma'lumotlarning formatlari</vt:lpstr>
      <vt:lpstr>Ma'lumot yig'ish va saqlash qanday amalga oshiriladi?</vt:lpstr>
      <vt:lpstr>Ma'lumotlarni tahlil qilish va vizualizatsiya nima?</vt:lpstr>
      <vt:lpstr>Презентация PowerPoint</vt:lpstr>
      <vt:lpstr>Real hayotda qo'llanilishi</vt:lpstr>
      <vt:lpstr>Fanning kelajakdagi istiqbollari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Katta Ma'lumotlar va Vizualizatsiya</dc:title>
  <dc:subject/>
  <dc:creator>Lochinbek Uzoqov</dc:creator>
  <cp:keywords/>
  <dc:description>generated using python-pptx</dc:description>
  <cp:lastModifiedBy>Hp Envy</cp:lastModifiedBy>
  <cp:revision>21</cp:revision>
  <dcterms:created xsi:type="dcterms:W3CDTF">2013-01-27T09:14:16Z</dcterms:created>
  <dcterms:modified xsi:type="dcterms:W3CDTF">2024-09-30T01:30:33Z</dcterms:modified>
  <cp:category/>
</cp:coreProperties>
</file>