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57" r:id="rId3"/>
    <p:sldId id="258" r:id="rId4"/>
    <p:sldId id="260" r:id="rId5"/>
    <p:sldId id="261" r:id="rId6"/>
    <p:sldId id="262" r:id="rId7"/>
    <p:sldId id="264" r:id="rId8"/>
    <p:sldId id="265" r:id="rId9"/>
    <p:sldId id="312" r:id="rId10"/>
    <p:sldId id="314" r:id="rId11"/>
    <p:sldId id="313" r:id="rId12"/>
    <p:sldId id="269" r:id="rId13"/>
    <p:sldId id="315" r:id="rId14"/>
    <p:sldId id="316" r:id="rId15"/>
    <p:sldId id="317" r:id="rId16"/>
    <p:sldId id="318" r:id="rId17"/>
    <p:sldId id="319" r:id="rId18"/>
    <p:sldId id="320" r:id="rId19"/>
    <p:sldId id="321" r:id="rId20"/>
    <p:sldId id="322" r:id="rId21"/>
  </p:sldIdLst>
  <p:sldSz cx="9144000" cy="5143500" type="screen16x9"/>
  <p:notesSz cx="6858000" cy="9144000"/>
  <p:embeddedFontLst>
    <p:embeddedFont>
      <p:font typeface="Bahnschrift Light" panose="020B0502040204020203" pitchFamily="34" charset="0"/>
      <p:regular r:id="rId23"/>
    </p:embeddedFont>
    <p:embeddedFont>
      <p:font typeface="Calibri" panose="020F0502020204030204" pitchFamily="34" charset="0"/>
      <p:regular r:id="rId24"/>
      <p:bold r:id="rId25"/>
      <p:italic r:id="rId26"/>
      <p:boldItalic r:id="rId27"/>
    </p:embeddedFont>
    <p:embeddedFont>
      <p:font typeface="Century" panose="02040604050505020304" pitchFamily="18" charset="0"/>
      <p:regular r:id="rId28"/>
    </p:embeddedFont>
    <p:embeddedFont>
      <p:font typeface="Kanit" panose="020B0604020202020204" charset="-34"/>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Palanquin" panose="020B0604020202020204" charset="0"/>
      <p:regular r:id="rId37"/>
      <p:bold r:id="rId38"/>
    </p:embeddedFont>
    <p:embeddedFont>
      <p:font typeface="Signika" panose="020B0604020202020204" charset="0"/>
      <p:regular r:id="rId39"/>
      <p:bold r:id="rId40"/>
    </p:embeddedFont>
    <p:embeddedFont>
      <p:font typeface="Sitka Heading" panose="02000505000000020004"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C3E2314-2DC5-4115-B4E0-80EE3A17B217}">
          <p14:sldIdLst>
            <p14:sldId id="256"/>
            <p14:sldId id="257"/>
            <p14:sldId id="258"/>
            <p14:sldId id="260"/>
            <p14:sldId id="261"/>
          </p14:sldIdLst>
        </p14:section>
        <p14:section name="Untitled Section" id="{9C898088-4483-4417-8708-59DF8F5BC969}">
          <p14:sldIdLst>
            <p14:sldId id="262"/>
            <p14:sldId id="264"/>
            <p14:sldId id="265"/>
            <p14:sldId id="312"/>
            <p14:sldId id="314"/>
            <p14:sldId id="313"/>
            <p14:sldId id="269"/>
            <p14:sldId id="315"/>
            <p14:sldId id="316"/>
            <p14:sldId id="317"/>
            <p14:sldId id="318"/>
            <p14:sldId id="319"/>
            <p14:sldId id="320"/>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84B591-F660-4D57-AC4E-9B691D8D8A0D}">
  <a:tblStyle styleId="{FC84B591-F660-4D57-AC4E-9B691D8D8A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7" d="100"/>
          <a:sy n="107" d="100"/>
        </p:scale>
        <p:origin x="89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93ee93297a_0_24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93ee93297a_0_24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39412c58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39412c5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e9ec5677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4e9ec5677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932104ddb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932104ddb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962410c21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962410c21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3ee93297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3ee9329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3ee93297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3ee93297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93ee93297a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93ee93297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00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5102075" y="4669125"/>
            <a:ext cx="1157700" cy="115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920850" y="234100"/>
            <a:ext cx="610800" cy="610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484250" y="4604000"/>
            <a:ext cx="357600" cy="35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125375" y="234100"/>
            <a:ext cx="610800" cy="61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713347" y="1928053"/>
            <a:ext cx="4699500" cy="755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4" name="Google Shape;104;p17"/>
          <p:cNvSpPr txBox="1">
            <a:spLocks noGrp="1"/>
          </p:cNvSpPr>
          <p:nvPr>
            <p:ph type="title" idx="2" hasCustomPrompt="1"/>
          </p:nvPr>
        </p:nvSpPr>
        <p:spPr>
          <a:xfrm>
            <a:off x="713225" y="620840"/>
            <a:ext cx="4699800" cy="1413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0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5" name="Google Shape;105;p17"/>
          <p:cNvSpPr txBox="1">
            <a:spLocks noGrp="1"/>
          </p:cNvSpPr>
          <p:nvPr>
            <p:ph type="subTitle" idx="1"/>
          </p:nvPr>
        </p:nvSpPr>
        <p:spPr>
          <a:xfrm>
            <a:off x="713325" y="3204490"/>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06" name="Google Shape;106;p17"/>
          <p:cNvSpPr txBox="1">
            <a:spLocks noGrp="1"/>
          </p:cNvSpPr>
          <p:nvPr>
            <p:ph type="subTitle" idx="3"/>
          </p:nvPr>
        </p:nvSpPr>
        <p:spPr>
          <a:xfrm>
            <a:off x="713325" y="2759665"/>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22"/>
          <p:cNvSpPr/>
          <p:nvPr/>
        </p:nvSpPr>
        <p:spPr>
          <a:xfrm>
            <a:off x="8482675" y="2888050"/>
            <a:ext cx="456300" cy="456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14675" y="2086400"/>
            <a:ext cx="418800" cy="418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7489825" y="17350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3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5_1">
    <p:spTree>
      <p:nvGrpSpPr>
        <p:cNvPr id="1" name="Shape 138"/>
        <p:cNvGrpSpPr/>
        <p:nvPr/>
      </p:nvGrpSpPr>
      <p:grpSpPr>
        <a:xfrm>
          <a:off x="0" y="0"/>
          <a:ext cx="0" cy="0"/>
          <a:chOff x="0" y="0"/>
          <a:chExt cx="0" cy="0"/>
        </a:xfrm>
      </p:grpSpPr>
      <p:sp>
        <p:nvSpPr>
          <p:cNvPr id="139" name="Google Shape;139;p25"/>
          <p:cNvSpPr/>
          <p:nvPr/>
        </p:nvSpPr>
        <p:spPr>
          <a:xfrm>
            <a:off x="8524150" y="1232025"/>
            <a:ext cx="1088100" cy="10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5"/>
          <p:cNvSpPr/>
          <p:nvPr/>
        </p:nvSpPr>
        <p:spPr>
          <a:xfrm>
            <a:off x="-431825" y="3851325"/>
            <a:ext cx="1088100" cy="1087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363550" y="84175"/>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5_1_1">
    <p:spTree>
      <p:nvGrpSpPr>
        <p:cNvPr id="1" name="Shape 142"/>
        <p:cNvGrpSpPr/>
        <p:nvPr/>
      </p:nvGrpSpPr>
      <p:grpSpPr>
        <a:xfrm>
          <a:off x="0" y="0"/>
          <a:ext cx="0" cy="0"/>
          <a:chOff x="0" y="0"/>
          <a:chExt cx="0" cy="0"/>
        </a:xfrm>
      </p:grpSpPr>
      <p:sp>
        <p:nvSpPr>
          <p:cNvPr id="143" name="Google Shape;143;p26"/>
          <p:cNvSpPr/>
          <p:nvPr/>
        </p:nvSpPr>
        <p:spPr>
          <a:xfrm>
            <a:off x="676950" y="151150"/>
            <a:ext cx="776700" cy="77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390225" y="4293125"/>
            <a:ext cx="1601700" cy="1602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8030725" y="1257250"/>
            <a:ext cx="912000" cy="912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5_1_1_1">
    <p:spTree>
      <p:nvGrpSpPr>
        <p:cNvPr id="1" name="Shape 146"/>
        <p:cNvGrpSpPr/>
        <p:nvPr/>
      </p:nvGrpSpPr>
      <p:grpSpPr>
        <a:xfrm>
          <a:off x="0" y="0"/>
          <a:ext cx="0" cy="0"/>
          <a:chOff x="0" y="0"/>
          <a:chExt cx="0" cy="0"/>
        </a:xfrm>
      </p:grpSpPr>
      <p:sp>
        <p:nvSpPr>
          <p:cNvPr id="147" name="Google Shape;147;p27"/>
          <p:cNvSpPr/>
          <p:nvPr/>
        </p:nvSpPr>
        <p:spPr>
          <a:xfrm>
            <a:off x="7539900" y="3535550"/>
            <a:ext cx="965700" cy="9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6274125" y="-381700"/>
            <a:ext cx="1647600" cy="1647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223100" y="3504650"/>
            <a:ext cx="1463100" cy="1463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592125" y="328975"/>
            <a:ext cx="609900" cy="60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31050" y="636125"/>
            <a:ext cx="4699800" cy="141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3731150" y="3219775"/>
            <a:ext cx="4699500" cy="8088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9" name="Google Shape;19;p3"/>
          <p:cNvSpPr txBox="1">
            <a:spLocks noGrp="1"/>
          </p:cNvSpPr>
          <p:nvPr>
            <p:ph type="subTitle" idx="3"/>
          </p:nvPr>
        </p:nvSpPr>
        <p:spPr>
          <a:xfrm>
            <a:off x="3731150" y="2774950"/>
            <a:ext cx="4699500" cy="36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713225" y="1178425"/>
            <a:ext cx="7717500" cy="3425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
        <p:nvSpPr>
          <p:cNvPr id="23" name="Google Shape;23;p4"/>
          <p:cNvSpPr/>
          <p:nvPr/>
        </p:nvSpPr>
        <p:spPr>
          <a:xfrm>
            <a:off x="94825" y="3204550"/>
            <a:ext cx="456300" cy="45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6216525" y="54475"/>
            <a:ext cx="418800" cy="418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4254275" y="4670050"/>
            <a:ext cx="418800" cy="418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 name="Google Shape;35;p6"/>
          <p:cNvSpPr/>
          <p:nvPr/>
        </p:nvSpPr>
        <p:spPr>
          <a:xfrm>
            <a:off x="8740750" y="4072000"/>
            <a:ext cx="291600" cy="2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4065075" y="60275"/>
            <a:ext cx="429900" cy="42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6"/>
          <p:cNvSpPr/>
          <p:nvPr/>
        </p:nvSpPr>
        <p:spPr>
          <a:xfrm>
            <a:off x="103750" y="2539350"/>
            <a:ext cx="291600" cy="291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6" name="Google Shape;5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Signika"/>
              <a:buNone/>
              <a:defRPr sz="3000" b="1">
                <a:solidFill>
                  <a:schemeClr val="dk1"/>
                </a:solidFill>
                <a:latin typeface="Signika"/>
                <a:ea typeface="Signika"/>
                <a:cs typeface="Signika"/>
                <a:sym typeface="Signika"/>
              </a:defRPr>
            </a:lvl1pPr>
            <a:lvl2pPr lvl="1">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2pPr>
            <a:lvl3pPr lvl="2">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3pPr>
            <a:lvl4pPr lvl="3">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4pPr>
            <a:lvl5pPr lvl="4">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5pPr>
            <a:lvl6pPr lvl="5">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6pPr>
            <a:lvl7pPr lvl="6">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7pPr>
            <a:lvl8pPr lvl="7">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8pPr>
            <a:lvl9pPr lvl="8">
              <a:spcBef>
                <a:spcPts val="0"/>
              </a:spcBef>
              <a:spcAft>
                <a:spcPts val="0"/>
              </a:spcAft>
              <a:buClr>
                <a:schemeClr val="dk1"/>
              </a:buClr>
              <a:buSzPts val="3000"/>
              <a:buFont typeface="Signika"/>
              <a:buNone/>
              <a:defRPr sz="3000">
                <a:solidFill>
                  <a:schemeClr val="dk1"/>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13225" y="1178425"/>
            <a:ext cx="7717500" cy="34254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1pPr>
            <a:lvl2pPr marL="914400" lvl="1"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2pPr>
            <a:lvl3pPr marL="1371600" lvl="2"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3pPr>
            <a:lvl4pPr marL="1828800" lvl="3"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4pPr>
            <a:lvl5pPr marL="2286000" lvl="4"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5pPr>
            <a:lvl6pPr marL="2743200" lvl="5"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6pPr>
            <a:lvl7pPr marL="3200400" lvl="6"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7pPr>
            <a:lvl8pPr marL="3657600" lvl="7"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8pPr>
            <a:lvl9pPr marL="4114800" lvl="8" indent="-330200">
              <a:lnSpc>
                <a:spcPct val="100000"/>
              </a:lnSpc>
              <a:spcBef>
                <a:spcPts val="0"/>
              </a:spcBef>
              <a:spcAft>
                <a:spcPts val="0"/>
              </a:spcAft>
              <a:buClr>
                <a:schemeClr val="dk1"/>
              </a:buClr>
              <a:buSzPts val="1600"/>
              <a:buFont typeface="Palanquin"/>
              <a:buChar char="■"/>
              <a:defRPr sz="1600">
                <a:solidFill>
                  <a:schemeClr val="dk1"/>
                </a:solidFill>
                <a:latin typeface="Palanquin"/>
                <a:ea typeface="Palanquin"/>
                <a:cs typeface="Palanquin"/>
                <a:sym typeface="Palanqu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63" r:id="rId10"/>
    <p:sldLayoutId id="2147483668"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t.me/ulugbekyusupov_ppde/32"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EADB"/>
        </a:solidFill>
        <a:effectLst/>
      </p:bgPr>
    </p:bg>
    <p:spTree>
      <p:nvGrpSpPr>
        <p:cNvPr id="1" name="Shape 158"/>
        <p:cNvGrpSpPr/>
        <p:nvPr/>
      </p:nvGrpSpPr>
      <p:grpSpPr>
        <a:xfrm>
          <a:off x="0" y="0"/>
          <a:ext cx="0" cy="0"/>
          <a:chOff x="0" y="0"/>
          <a:chExt cx="0" cy="0"/>
        </a:xfrm>
      </p:grpSpPr>
      <p:sp>
        <p:nvSpPr>
          <p:cNvPr id="159" name="Google Shape;159;p30"/>
          <p:cNvSpPr/>
          <p:nvPr/>
        </p:nvSpPr>
        <p:spPr>
          <a:xfrm>
            <a:off x="-120850" y="1414875"/>
            <a:ext cx="1633200" cy="163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txBox="1">
            <a:spLocks noGrp="1"/>
          </p:cNvSpPr>
          <p:nvPr>
            <p:ph type="ctrTitle"/>
          </p:nvPr>
        </p:nvSpPr>
        <p:spPr>
          <a:xfrm>
            <a:off x="3884750" y="987975"/>
            <a:ext cx="4546200" cy="2577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Technical Skills and Digital Tools</a:t>
            </a:r>
          </a:p>
        </p:txBody>
      </p:sp>
      <p:sp>
        <p:nvSpPr>
          <p:cNvPr id="161" name="Google Shape;161;p30"/>
          <p:cNvSpPr txBox="1">
            <a:spLocks noGrp="1"/>
          </p:cNvSpPr>
          <p:nvPr>
            <p:ph type="subTitle" idx="1"/>
          </p:nvPr>
        </p:nvSpPr>
        <p:spPr>
          <a:xfrm>
            <a:off x="3884875" y="3455700"/>
            <a:ext cx="4546200" cy="42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WEEK 5</a:t>
            </a:r>
            <a:endParaRPr dirty="0"/>
          </a:p>
        </p:txBody>
      </p:sp>
      <p:grpSp>
        <p:nvGrpSpPr>
          <p:cNvPr id="162" name="Google Shape;162;p30"/>
          <p:cNvGrpSpPr/>
          <p:nvPr/>
        </p:nvGrpSpPr>
        <p:grpSpPr>
          <a:xfrm>
            <a:off x="305498" y="2315002"/>
            <a:ext cx="3598324" cy="2117088"/>
            <a:chOff x="305498" y="2315002"/>
            <a:chExt cx="3598324" cy="2117088"/>
          </a:xfrm>
        </p:grpSpPr>
        <p:grpSp>
          <p:nvGrpSpPr>
            <p:cNvPr id="163" name="Google Shape;163;p30"/>
            <p:cNvGrpSpPr/>
            <p:nvPr/>
          </p:nvGrpSpPr>
          <p:grpSpPr>
            <a:xfrm flipH="1">
              <a:off x="305498" y="2315002"/>
              <a:ext cx="3598324" cy="2014420"/>
              <a:chOff x="266475" y="728850"/>
              <a:chExt cx="6979900" cy="3907500"/>
            </a:xfrm>
          </p:grpSpPr>
          <p:sp>
            <p:nvSpPr>
              <p:cNvPr id="164" name="Google Shape;164;p30"/>
              <p:cNvSpPr/>
              <p:nvPr/>
            </p:nvSpPr>
            <p:spPr>
              <a:xfrm>
                <a:off x="3798950" y="4009225"/>
                <a:ext cx="1191175" cy="627125"/>
              </a:xfrm>
              <a:custGeom>
                <a:avLst/>
                <a:gdLst/>
                <a:ahLst/>
                <a:cxnLst/>
                <a:rect l="l" t="t" r="r" b="b"/>
                <a:pathLst>
                  <a:path w="47647" h="25085" fill="none" extrusionOk="0">
                    <a:moveTo>
                      <a:pt x="1" y="25084"/>
                    </a:moveTo>
                    <a:lnTo>
                      <a:pt x="7690" y="1"/>
                    </a:lnTo>
                    <a:lnTo>
                      <a:pt x="38950" y="1"/>
                    </a:lnTo>
                    <a:lnTo>
                      <a:pt x="47647" y="25084"/>
                    </a:ln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1627800" y="908475"/>
                <a:ext cx="5448425" cy="2924325"/>
              </a:xfrm>
              <a:custGeom>
                <a:avLst/>
                <a:gdLst/>
                <a:ahLst/>
                <a:cxnLst/>
                <a:rect l="l" t="t" r="r" b="b"/>
                <a:pathLst>
                  <a:path w="217937" h="116973" fill="none" extrusionOk="0">
                    <a:moveTo>
                      <a:pt x="5924" y="0"/>
                    </a:moveTo>
                    <a:lnTo>
                      <a:pt x="212012" y="0"/>
                    </a:lnTo>
                    <a:cubicBezTo>
                      <a:pt x="215289" y="0"/>
                      <a:pt x="217936" y="2647"/>
                      <a:pt x="217936" y="5924"/>
                    </a:cubicBezTo>
                    <a:lnTo>
                      <a:pt x="217936" y="111048"/>
                    </a:lnTo>
                    <a:cubicBezTo>
                      <a:pt x="217936" y="114325"/>
                      <a:pt x="215289" y="116972"/>
                      <a:pt x="212012" y="116972"/>
                    </a:cubicBezTo>
                    <a:lnTo>
                      <a:pt x="5924" y="116972"/>
                    </a:lnTo>
                    <a:cubicBezTo>
                      <a:pt x="2647" y="116972"/>
                      <a:pt x="0" y="114325"/>
                      <a:pt x="0" y="111048"/>
                    </a:cubicBezTo>
                    <a:lnTo>
                      <a:pt x="0" y="5924"/>
                    </a:lnTo>
                    <a:cubicBezTo>
                      <a:pt x="0" y="2647"/>
                      <a:pt x="2647" y="0"/>
                      <a:pt x="5924"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1457625" y="728850"/>
                <a:ext cx="5788750" cy="3280400"/>
              </a:xfrm>
              <a:custGeom>
                <a:avLst/>
                <a:gdLst/>
                <a:ahLst/>
                <a:cxnLst/>
                <a:rect l="l" t="t" r="r" b="b"/>
                <a:pathLst>
                  <a:path w="231550" h="131216" fill="none" extrusionOk="0">
                    <a:moveTo>
                      <a:pt x="6429" y="0"/>
                    </a:moveTo>
                    <a:lnTo>
                      <a:pt x="225122" y="0"/>
                    </a:lnTo>
                    <a:cubicBezTo>
                      <a:pt x="228651" y="0"/>
                      <a:pt x="231550" y="2900"/>
                      <a:pt x="231550" y="6429"/>
                    </a:cubicBezTo>
                    <a:lnTo>
                      <a:pt x="231550" y="124787"/>
                    </a:lnTo>
                    <a:cubicBezTo>
                      <a:pt x="231550" y="128443"/>
                      <a:pt x="228651" y="131216"/>
                      <a:pt x="225122" y="131216"/>
                    </a:cubicBezTo>
                    <a:lnTo>
                      <a:pt x="6429" y="131216"/>
                    </a:lnTo>
                    <a:cubicBezTo>
                      <a:pt x="2773" y="131216"/>
                      <a:pt x="0" y="128443"/>
                      <a:pt x="0" y="124787"/>
                    </a:cubicBezTo>
                    <a:lnTo>
                      <a:pt x="0" y="6429"/>
                    </a:lnTo>
                    <a:cubicBezTo>
                      <a:pt x="0" y="2900"/>
                      <a:pt x="2773" y="0"/>
                      <a:pt x="6429"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141425" y="1450475"/>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2141425" y="1781350"/>
                <a:ext cx="245825" cy="245800"/>
              </a:xfrm>
              <a:custGeom>
                <a:avLst/>
                <a:gdLst/>
                <a:ahLst/>
                <a:cxnLst/>
                <a:rect l="l" t="t" r="r" b="b"/>
                <a:pathLst>
                  <a:path w="9833" h="9832"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2141425" y="2115375"/>
                <a:ext cx="245825" cy="245825"/>
              </a:xfrm>
              <a:custGeom>
                <a:avLst/>
                <a:gdLst/>
                <a:ahLst/>
                <a:cxnLst/>
                <a:rect l="l" t="t" r="r" b="b"/>
                <a:pathLst>
                  <a:path w="9833" h="9833" fill="none" extrusionOk="0">
                    <a:moveTo>
                      <a:pt x="1135" y="0"/>
                    </a:moveTo>
                    <a:lnTo>
                      <a:pt x="8698" y="0"/>
                    </a:lnTo>
                    <a:cubicBezTo>
                      <a:pt x="9328" y="0"/>
                      <a:pt x="9832" y="505"/>
                      <a:pt x="9832" y="1135"/>
                    </a:cubicBezTo>
                    <a:lnTo>
                      <a:pt x="9832" y="8698"/>
                    </a:lnTo>
                    <a:cubicBezTo>
                      <a:pt x="9832" y="9328"/>
                      <a:pt x="9328" y="9832"/>
                      <a:pt x="8698" y="9832"/>
                    </a:cubicBezTo>
                    <a:lnTo>
                      <a:pt x="1135" y="9832"/>
                    </a:lnTo>
                    <a:cubicBezTo>
                      <a:pt x="505" y="9832"/>
                      <a:pt x="1" y="9328"/>
                      <a:pt x="1" y="8698"/>
                    </a:cubicBezTo>
                    <a:lnTo>
                      <a:pt x="1" y="1135"/>
                    </a:lnTo>
                    <a:cubicBezTo>
                      <a:pt x="1" y="505"/>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141425" y="2446250"/>
                <a:ext cx="245825" cy="245825"/>
              </a:xfrm>
              <a:custGeom>
                <a:avLst/>
                <a:gdLst/>
                <a:ahLst/>
                <a:cxnLst/>
                <a:rect l="l" t="t" r="r" b="b"/>
                <a:pathLst>
                  <a:path w="9833" h="9833" fill="none" extrusionOk="0">
                    <a:moveTo>
                      <a:pt x="1135" y="0"/>
                    </a:moveTo>
                    <a:lnTo>
                      <a:pt x="8698" y="0"/>
                    </a:lnTo>
                    <a:cubicBezTo>
                      <a:pt x="9328" y="0"/>
                      <a:pt x="9832" y="504"/>
                      <a:pt x="9832" y="1135"/>
                    </a:cubicBezTo>
                    <a:lnTo>
                      <a:pt x="9832" y="8698"/>
                    </a:lnTo>
                    <a:cubicBezTo>
                      <a:pt x="9832" y="9328"/>
                      <a:pt x="9328" y="9832"/>
                      <a:pt x="8698" y="9832"/>
                    </a:cubicBezTo>
                    <a:lnTo>
                      <a:pt x="1135" y="9832"/>
                    </a:lnTo>
                    <a:cubicBezTo>
                      <a:pt x="505" y="9832"/>
                      <a:pt x="1" y="9328"/>
                      <a:pt x="1" y="8698"/>
                    </a:cubicBezTo>
                    <a:lnTo>
                      <a:pt x="1" y="1135"/>
                    </a:lnTo>
                    <a:cubicBezTo>
                      <a:pt x="1" y="504"/>
                      <a:pt x="505" y="0"/>
                      <a:pt x="1135" y="0"/>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flipH="1">
                <a:off x="2077065" y="1456775"/>
                <a:ext cx="208000" cy="144975"/>
              </a:xfrm>
              <a:custGeom>
                <a:avLst/>
                <a:gdLst/>
                <a:ahLst/>
                <a:cxnLst/>
                <a:rect l="l" t="t" r="r" b="b"/>
                <a:pathLst>
                  <a:path w="8320" h="5799" fill="none" extrusionOk="0">
                    <a:moveTo>
                      <a:pt x="1" y="3404"/>
                    </a:moveTo>
                    <a:lnTo>
                      <a:pt x="2396" y="5799"/>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flipH="1">
                <a:off x="2077065" y="1784500"/>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flipH="1">
                <a:off x="2077065" y="2115375"/>
                <a:ext cx="208000" cy="148125"/>
              </a:xfrm>
              <a:custGeom>
                <a:avLst/>
                <a:gdLst/>
                <a:ahLst/>
                <a:cxnLst/>
                <a:rect l="l" t="t" r="r" b="b"/>
                <a:pathLst>
                  <a:path w="8320" h="5925" fill="none" extrusionOk="0">
                    <a:moveTo>
                      <a:pt x="1" y="3530"/>
                    </a:moveTo>
                    <a:lnTo>
                      <a:pt x="2396" y="5925"/>
                    </a:lnTo>
                    <a:lnTo>
                      <a:pt x="8320" y="0"/>
                    </a:ln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2595200" y="15733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2595200" y="19042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2595200" y="2238275"/>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2595200" y="2569150"/>
                <a:ext cx="1966375" cy="25"/>
              </a:xfrm>
              <a:custGeom>
                <a:avLst/>
                <a:gdLst/>
                <a:ahLst/>
                <a:cxnLst/>
                <a:rect l="l" t="t" r="r" b="b"/>
                <a:pathLst>
                  <a:path w="78655" h="1" fill="none" extrusionOk="0">
                    <a:moveTo>
                      <a:pt x="1" y="0"/>
                    </a:moveTo>
                    <a:lnTo>
                      <a:pt x="78654" y="0"/>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5617200" y="3397900"/>
                <a:ext cx="642875" cy="1068600"/>
              </a:xfrm>
              <a:custGeom>
                <a:avLst/>
                <a:gdLst/>
                <a:ahLst/>
                <a:cxnLst/>
                <a:rect l="l" t="t" r="r" b="b"/>
                <a:pathLst>
                  <a:path w="25715" h="42744" extrusionOk="0">
                    <a:moveTo>
                      <a:pt x="1891" y="1"/>
                    </a:moveTo>
                    <a:cubicBezTo>
                      <a:pt x="631" y="1261"/>
                      <a:pt x="0" y="3152"/>
                      <a:pt x="505" y="4917"/>
                    </a:cubicBezTo>
                    <a:lnTo>
                      <a:pt x="9580" y="38949"/>
                    </a:lnTo>
                    <a:cubicBezTo>
                      <a:pt x="10200" y="41431"/>
                      <a:pt x="12291" y="42744"/>
                      <a:pt x="14409" y="42744"/>
                    </a:cubicBezTo>
                    <a:cubicBezTo>
                      <a:pt x="16163" y="42744"/>
                      <a:pt x="17937" y="41842"/>
                      <a:pt x="18907" y="39958"/>
                    </a:cubicBezTo>
                    <a:lnTo>
                      <a:pt x="24201" y="29496"/>
                    </a:lnTo>
                    <a:cubicBezTo>
                      <a:pt x="24454" y="28739"/>
                      <a:pt x="25084" y="28109"/>
                      <a:pt x="25714" y="27731"/>
                    </a:cubicBezTo>
                    <a:lnTo>
                      <a:pt x="1891" y="1"/>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5604600" y="3325425"/>
                <a:ext cx="1099775" cy="1169125"/>
              </a:xfrm>
              <a:custGeom>
                <a:avLst/>
                <a:gdLst/>
                <a:ahLst/>
                <a:cxnLst/>
                <a:rect l="l" t="t" r="r" b="b"/>
                <a:pathLst>
                  <a:path w="43991" h="46765" fill="none" extrusionOk="0">
                    <a:moveTo>
                      <a:pt x="39831" y="17143"/>
                    </a:moveTo>
                    <a:lnTo>
                      <a:pt x="8067" y="1891"/>
                    </a:lnTo>
                    <a:cubicBezTo>
                      <a:pt x="4160" y="1"/>
                      <a:pt x="0" y="3530"/>
                      <a:pt x="1009" y="7689"/>
                    </a:cubicBezTo>
                    <a:lnTo>
                      <a:pt x="10084" y="41722"/>
                    </a:lnTo>
                    <a:cubicBezTo>
                      <a:pt x="11218" y="46134"/>
                      <a:pt x="17269" y="46764"/>
                      <a:pt x="19411" y="42605"/>
                    </a:cubicBezTo>
                    <a:lnTo>
                      <a:pt x="24705" y="32143"/>
                    </a:lnTo>
                    <a:cubicBezTo>
                      <a:pt x="24958" y="31512"/>
                      <a:pt x="25588" y="30882"/>
                      <a:pt x="26218" y="30378"/>
                    </a:cubicBezTo>
                    <a:cubicBezTo>
                      <a:pt x="26722" y="30000"/>
                      <a:pt x="27226" y="29748"/>
                      <a:pt x="27731" y="29622"/>
                    </a:cubicBezTo>
                    <a:lnTo>
                      <a:pt x="38949" y="26471"/>
                    </a:lnTo>
                    <a:cubicBezTo>
                      <a:pt x="43487" y="25210"/>
                      <a:pt x="43991" y="19034"/>
                      <a:pt x="39831" y="17143"/>
                    </a:cubicBezTo>
                    <a:close/>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5021625" y="1475675"/>
                <a:ext cx="1632325" cy="1629200"/>
              </a:xfrm>
              <a:custGeom>
                <a:avLst/>
                <a:gdLst/>
                <a:ahLst/>
                <a:cxnLst/>
                <a:rect l="l" t="t" r="r" b="b"/>
                <a:pathLst>
                  <a:path w="65293" h="65168" fill="none" extrusionOk="0">
                    <a:moveTo>
                      <a:pt x="53697" y="11597"/>
                    </a:moveTo>
                    <a:cubicBezTo>
                      <a:pt x="65293" y="23193"/>
                      <a:pt x="65293" y="41974"/>
                      <a:pt x="53697" y="53571"/>
                    </a:cubicBezTo>
                    <a:cubicBezTo>
                      <a:pt x="42100" y="65167"/>
                      <a:pt x="23193" y="65167"/>
                      <a:pt x="11597" y="53571"/>
                    </a:cubicBezTo>
                    <a:cubicBezTo>
                      <a:pt x="0" y="41974"/>
                      <a:pt x="0" y="23193"/>
                      <a:pt x="11597" y="11597"/>
                    </a:cubicBezTo>
                    <a:cubicBezTo>
                      <a:pt x="23193" y="1"/>
                      <a:pt x="42100" y="1"/>
                      <a:pt x="53697" y="11597"/>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flipH="1">
                <a:off x="5511874" y="1995625"/>
                <a:ext cx="510525" cy="589300"/>
              </a:xfrm>
              <a:custGeom>
                <a:avLst/>
                <a:gdLst/>
                <a:ahLst/>
                <a:cxnLst/>
                <a:rect l="l" t="t" r="r" b="b"/>
                <a:pathLst>
                  <a:path w="20421" h="23572" fill="none" extrusionOk="0">
                    <a:moveTo>
                      <a:pt x="20421" y="11723"/>
                    </a:moveTo>
                    <a:lnTo>
                      <a:pt x="1" y="1"/>
                    </a:lnTo>
                    <a:lnTo>
                      <a:pt x="1" y="2357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2141425"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496" y="13109"/>
                      <a:pt x="47521" y="10084"/>
                      <a:pt x="47521" y="6555"/>
                    </a:cubicBezTo>
                    <a:cubicBezTo>
                      <a:pt x="47521" y="2899"/>
                      <a:pt x="44496" y="0"/>
                      <a:pt x="40966" y="0"/>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3395600" y="3167875"/>
                <a:ext cx="1188025" cy="327750"/>
              </a:xfrm>
              <a:custGeom>
                <a:avLst/>
                <a:gdLst/>
                <a:ahLst/>
                <a:cxnLst/>
                <a:rect l="l" t="t" r="r" b="b"/>
                <a:pathLst>
                  <a:path w="47521" h="13110" extrusionOk="0">
                    <a:moveTo>
                      <a:pt x="6555" y="0"/>
                    </a:moveTo>
                    <a:cubicBezTo>
                      <a:pt x="2900" y="0"/>
                      <a:pt x="1" y="2899"/>
                      <a:pt x="1" y="6555"/>
                    </a:cubicBezTo>
                    <a:cubicBezTo>
                      <a:pt x="1" y="10084"/>
                      <a:pt x="2900" y="13109"/>
                      <a:pt x="6555" y="13109"/>
                    </a:cubicBezTo>
                    <a:lnTo>
                      <a:pt x="40966" y="13109"/>
                    </a:lnTo>
                    <a:cubicBezTo>
                      <a:pt x="44622" y="13109"/>
                      <a:pt x="47521" y="10084"/>
                      <a:pt x="47521" y="6555"/>
                    </a:cubicBezTo>
                    <a:cubicBezTo>
                      <a:pt x="47521" y="2899"/>
                      <a:pt x="44622" y="0"/>
                      <a:pt x="40966"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266475" y="1078625"/>
                <a:ext cx="822475" cy="1329825"/>
              </a:xfrm>
              <a:custGeom>
                <a:avLst/>
                <a:gdLst/>
                <a:ahLst/>
                <a:cxnLst/>
                <a:rect l="l" t="t" r="r" b="b"/>
                <a:pathLst>
                  <a:path w="32899" h="53193" fill="none" extrusionOk="0">
                    <a:moveTo>
                      <a:pt x="16513" y="53193"/>
                    </a:moveTo>
                    <a:lnTo>
                      <a:pt x="16513" y="53193"/>
                    </a:lnTo>
                    <a:cubicBezTo>
                      <a:pt x="7437" y="53193"/>
                      <a:pt x="0" y="45756"/>
                      <a:pt x="0" y="36681"/>
                    </a:cubicBezTo>
                    <a:lnTo>
                      <a:pt x="0" y="16513"/>
                    </a:lnTo>
                    <a:cubicBezTo>
                      <a:pt x="0" y="7438"/>
                      <a:pt x="7437" y="1"/>
                      <a:pt x="16513" y="127"/>
                    </a:cubicBezTo>
                    <a:lnTo>
                      <a:pt x="16513" y="127"/>
                    </a:lnTo>
                    <a:cubicBezTo>
                      <a:pt x="25588" y="127"/>
                      <a:pt x="32899" y="7438"/>
                      <a:pt x="32899" y="16513"/>
                    </a:cubicBezTo>
                    <a:lnTo>
                      <a:pt x="32899" y="36681"/>
                    </a:lnTo>
                    <a:cubicBezTo>
                      <a:pt x="32899" y="45756"/>
                      <a:pt x="25588" y="53193"/>
                      <a:pt x="16513" y="53193"/>
                    </a:cubicBezTo>
                    <a:close/>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266475" y="1516650"/>
                <a:ext cx="822475" cy="25"/>
              </a:xfrm>
              <a:custGeom>
                <a:avLst/>
                <a:gdLst/>
                <a:ahLst/>
                <a:cxnLst/>
                <a:rect l="l" t="t" r="r" b="b"/>
                <a:pathLst>
                  <a:path w="32899" h="1" fill="none" extrusionOk="0">
                    <a:moveTo>
                      <a:pt x="0" y="0"/>
                    </a:moveTo>
                    <a:lnTo>
                      <a:pt x="32899" y="0"/>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679275" y="1081775"/>
                <a:ext cx="25" cy="431750"/>
              </a:xfrm>
              <a:custGeom>
                <a:avLst/>
                <a:gdLst/>
                <a:ahLst/>
                <a:cxnLst/>
                <a:rect l="l" t="t" r="r" b="b"/>
                <a:pathLst>
                  <a:path w="1" h="17270" fill="none" extrusionOk="0">
                    <a:moveTo>
                      <a:pt x="1" y="1"/>
                    </a:moveTo>
                    <a:lnTo>
                      <a:pt x="1" y="17269"/>
                    </a:lnTo>
                  </a:path>
                </a:pathLst>
              </a:custGeom>
              <a:noFill/>
              <a:ln w="19050" cap="flat"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654075" y="2408425"/>
                <a:ext cx="3252050" cy="1878150"/>
              </a:xfrm>
              <a:custGeom>
                <a:avLst/>
                <a:gdLst/>
                <a:ahLst/>
                <a:cxnLst/>
                <a:rect l="l" t="t" r="r" b="b"/>
                <a:pathLst>
                  <a:path w="130082" h="75126" fill="none" extrusionOk="0">
                    <a:moveTo>
                      <a:pt x="0" y="1"/>
                    </a:moveTo>
                    <a:lnTo>
                      <a:pt x="0" y="43739"/>
                    </a:lnTo>
                    <a:cubicBezTo>
                      <a:pt x="0" y="47016"/>
                      <a:pt x="2521" y="49663"/>
                      <a:pt x="5798" y="49663"/>
                    </a:cubicBezTo>
                    <a:lnTo>
                      <a:pt x="5798" y="49663"/>
                    </a:lnTo>
                    <a:cubicBezTo>
                      <a:pt x="9076" y="49663"/>
                      <a:pt x="11723" y="52310"/>
                      <a:pt x="11723" y="55462"/>
                    </a:cubicBezTo>
                    <a:lnTo>
                      <a:pt x="11723" y="69201"/>
                    </a:lnTo>
                    <a:cubicBezTo>
                      <a:pt x="11723" y="72478"/>
                      <a:pt x="14370" y="75125"/>
                      <a:pt x="17647" y="75125"/>
                    </a:cubicBezTo>
                    <a:lnTo>
                      <a:pt x="130081" y="75125"/>
                    </a:lnTo>
                  </a:path>
                </a:pathLst>
              </a:custGeom>
              <a:noFill/>
              <a:ln w="19050" cap="rnd" cmpd="sng">
                <a:solidFill>
                  <a:schemeClr val="dk1"/>
                </a:solidFill>
                <a:prstDash val="solid"/>
                <a:miter lim="1260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0"/>
            <p:cNvSpPr/>
            <p:nvPr/>
          </p:nvSpPr>
          <p:spPr>
            <a:xfrm flipH="1">
              <a:off x="1145474" y="4329419"/>
              <a:ext cx="1270334" cy="10267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1C5A449-A6C3-434E-8EF5-C77CE4C8FA5F}"/>
              </a:ext>
            </a:extLst>
          </p:cNvPr>
          <p:cNvPicPr>
            <a:picLocks noChangeAspect="1"/>
          </p:cNvPicPr>
          <p:nvPr/>
        </p:nvPicPr>
        <p:blipFill>
          <a:blip r:embed="rId3"/>
          <a:stretch>
            <a:fillRect/>
          </a:stretch>
        </p:blipFill>
        <p:spPr>
          <a:xfrm>
            <a:off x="4109279" y="178516"/>
            <a:ext cx="3026101" cy="80945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BA3AF-3D3A-4515-915C-DFADAC075D7A}"/>
              </a:ext>
            </a:extLst>
          </p:cNvPr>
          <p:cNvSpPr>
            <a:spLocks noGrp="1"/>
          </p:cNvSpPr>
          <p:nvPr>
            <p:ph type="title"/>
          </p:nvPr>
        </p:nvSpPr>
        <p:spPr>
          <a:xfrm>
            <a:off x="713250" y="478032"/>
            <a:ext cx="7717500" cy="572700"/>
          </a:xfrm>
        </p:spPr>
        <p:txBody>
          <a:bodyPr/>
          <a:lstStyle/>
          <a:p>
            <a:pPr algn="ctr"/>
            <a:r>
              <a:rPr lang="en-US" dirty="0"/>
              <a:t>What is the Diffusion Curve?</a:t>
            </a:r>
          </a:p>
        </p:txBody>
      </p:sp>
      <p:sp>
        <p:nvSpPr>
          <p:cNvPr id="3" name="TextBox 2">
            <a:extLst>
              <a:ext uri="{FF2B5EF4-FFF2-40B4-BE49-F238E27FC236}">
                <a16:creationId xmlns:a16="http://schemas.microsoft.com/office/drawing/2014/main" id="{7EC85DF8-7234-483B-A89D-DBC8D74C8217}"/>
              </a:ext>
            </a:extLst>
          </p:cNvPr>
          <p:cNvSpPr txBox="1"/>
          <p:nvPr/>
        </p:nvSpPr>
        <p:spPr>
          <a:xfrm>
            <a:off x="1121568" y="1450182"/>
            <a:ext cx="6900863" cy="954107"/>
          </a:xfrm>
          <a:prstGeom prst="rect">
            <a:avLst/>
          </a:prstGeom>
          <a:noFill/>
        </p:spPr>
        <p:txBody>
          <a:bodyPr wrap="square" rtlCol="0">
            <a:spAutoFit/>
          </a:bodyPr>
          <a:lstStyle/>
          <a:p>
            <a:r>
              <a:rPr lang="en-US" b="0" i="0" dirty="0">
                <a:solidFill>
                  <a:srgbClr val="222222"/>
                </a:solidFill>
                <a:effectLst/>
                <a:latin typeface="Open Sans" panose="020B0606030504020204" pitchFamily="34" charset="0"/>
              </a:rPr>
              <a:t>The </a:t>
            </a:r>
            <a:r>
              <a:rPr lang="en-US" dirty="0">
                <a:solidFill>
                  <a:srgbClr val="222222"/>
                </a:solidFill>
                <a:latin typeface="Open Sans" panose="020B0606030504020204" pitchFamily="34" charset="0"/>
              </a:rPr>
              <a:t>d</a:t>
            </a:r>
            <a:r>
              <a:rPr lang="en-US" dirty="0"/>
              <a:t>iffusion </a:t>
            </a:r>
            <a:r>
              <a:rPr lang="en-US" b="0" i="0" dirty="0">
                <a:solidFill>
                  <a:srgbClr val="222222"/>
                </a:solidFill>
                <a:effectLst/>
                <a:latin typeface="Open Sans" panose="020B0606030504020204" pitchFamily="34" charset="0"/>
              </a:rPr>
              <a:t>curve encompasses five distinct </a:t>
            </a:r>
            <a:r>
              <a:rPr lang="en-US" b="1" i="0" dirty="0">
                <a:solidFill>
                  <a:srgbClr val="222222"/>
                </a:solidFill>
                <a:effectLst/>
                <a:latin typeface="Open Sans" panose="020B0606030504020204" pitchFamily="34" charset="0"/>
              </a:rPr>
              <a:t>adopter categories</a:t>
            </a:r>
            <a:r>
              <a:rPr lang="en-US" b="0" i="0" dirty="0">
                <a:solidFill>
                  <a:srgbClr val="222222"/>
                </a:solidFill>
                <a:effectLst/>
                <a:latin typeface="Open Sans" panose="020B0606030504020204" pitchFamily="34" charset="0"/>
              </a:rPr>
              <a:t>, showing how innovations are gradually </a:t>
            </a:r>
            <a:r>
              <a:rPr lang="en-US" b="1" i="0" dirty="0">
                <a:solidFill>
                  <a:srgbClr val="222222"/>
                </a:solidFill>
                <a:effectLst/>
                <a:latin typeface="Open Sans" panose="020B0606030504020204" pitchFamily="34" charset="0"/>
              </a:rPr>
              <a:t>embraced by different segments of the population.</a:t>
            </a:r>
          </a:p>
          <a:p>
            <a:endParaRPr lang="en-US" b="1" dirty="0">
              <a:solidFill>
                <a:srgbClr val="222222"/>
              </a:solidFill>
              <a:latin typeface="Open Sans" panose="020B0606030504020204" pitchFamily="34" charset="0"/>
            </a:endParaRPr>
          </a:p>
          <a:p>
            <a:r>
              <a:rPr lang="en-US" b="0" i="0" dirty="0">
                <a:solidFill>
                  <a:srgbClr val="222222"/>
                </a:solidFill>
                <a:effectLst/>
                <a:latin typeface="Open Sans" panose="020B0606030504020204" pitchFamily="34" charset="0"/>
              </a:rPr>
              <a:t>These five groups of buyers and developers are categorized as follows:</a:t>
            </a:r>
            <a:endParaRPr lang="en-US" b="1" dirty="0"/>
          </a:p>
        </p:txBody>
      </p:sp>
      <p:sp>
        <p:nvSpPr>
          <p:cNvPr id="4" name="TextBox 3">
            <a:extLst>
              <a:ext uri="{FF2B5EF4-FFF2-40B4-BE49-F238E27FC236}">
                <a16:creationId xmlns:a16="http://schemas.microsoft.com/office/drawing/2014/main" id="{071D3CF2-BD76-44AE-83EB-3D9C15CAA67B}"/>
              </a:ext>
            </a:extLst>
          </p:cNvPr>
          <p:cNvSpPr txBox="1"/>
          <p:nvPr/>
        </p:nvSpPr>
        <p:spPr>
          <a:xfrm>
            <a:off x="2364580" y="2679472"/>
            <a:ext cx="4414838" cy="2031325"/>
          </a:xfrm>
          <a:prstGeom prst="rect">
            <a:avLst/>
          </a:prstGeom>
          <a:noFill/>
          <a:effectLst>
            <a:glow rad="139700">
              <a:schemeClr val="accent5">
                <a:satMod val="175000"/>
                <a:alpha val="40000"/>
              </a:schemeClr>
            </a:glow>
            <a:innerShdw blurRad="114300">
              <a:prstClr val="black"/>
            </a:innerShdw>
          </a:effectLst>
          <a:scene3d>
            <a:camera prst="orthographicFront"/>
            <a:lightRig rig="threePt" dir="t"/>
          </a:scene3d>
          <a:sp3d>
            <a:bevelT w="139700" prst="cross"/>
          </a:sp3d>
        </p:spPr>
        <p:txBody>
          <a:bodyPr wrap="square" rtlCol="0" anchor="ctr">
            <a:spAutoFit/>
          </a:bodyPr>
          <a:lstStyle/>
          <a:p>
            <a:pPr>
              <a:buFont typeface="+mj-lt"/>
              <a:buAutoNum type="arabicPeriod"/>
            </a:pPr>
            <a:r>
              <a:rPr lang="en-US" b="1" i="0" dirty="0">
                <a:solidFill>
                  <a:srgbClr val="222222"/>
                </a:solidFill>
                <a:effectLst/>
                <a:latin typeface="Open Sans" panose="020B0606030504020204" pitchFamily="34" charset="0"/>
              </a:rPr>
              <a:t>Innovators:</a:t>
            </a:r>
            <a:r>
              <a:rPr lang="en-US" b="0" i="0" dirty="0">
                <a:solidFill>
                  <a:srgbClr val="222222"/>
                </a:solidFill>
                <a:effectLst/>
                <a:latin typeface="Open Sans" panose="020B0606030504020204" pitchFamily="34" charset="0"/>
              </a:rPr>
              <a:t> Tech enthusiasts and pioneers.</a:t>
            </a:r>
          </a:p>
          <a:p>
            <a:pPr>
              <a:buFont typeface="+mj-lt"/>
              <a:buAutoNum type="arabicPeriod"/>
            </a:pPr>
            <a:r>
              <a:rPr lang="en-US" b="1" i="0" dirty="0">
                <a:solidFill>
                  <a:srgbClr val="222222"/>
                </a:solidFill>
                <a:effectLst/>
                <a:latin typeface="Open Sans" panose="020B0606030504020204" pitchFamily="34" charset="0"/>
              </a:rPr>
              <a:t>Early Adopters:</a:t>
            </a:r>
            <a:r>
              <a:rPr lang="en-US" b="0" i="0" dirty="0">
                <a:solidFill>
                  <a:srgbClr val="222222"/>
                </a:solidFill>
                <a:effectLst/>
                <a:latin typeface="Open Sans" panose="020B0606030504020204" pitchFamily="34" charset="0"/>
              </a:rPr>
              <a:t> Visionaries and forward-thinking entrepreneurs.</a:t>
            </a:r>
          </a:p>
          <a:p>
            <a:pPr>
              <a:buFont typeface="+mj-lt"/>
              <a:buAutoNum type="arabicPeriod"/>
            </a:pPr>
            <a:r>
              <a:rPr lang="en-US" b="1" i="0" dirty="0">
                <a:solidFill>
                  <a:srgbClr val="222222"/>
                </a:solidFill>
                <a:effectLst/>
                <a:latin typeface="Open Sans" panose="020B0606030504020204" pitchFamily="34" charset="0"/>
              </a:rPr>
              <a:t>Early Majority:</a:t>
            </a:r>
            <a:r>
              <a:rPr lang="en-US" b="0" i="0" dirty="0">
                <a:solidFill>
                  <a:srgbClr val="222222"/>
                </a:solidFill>
                <a:effectLst/>
                <a:latin typeface="Open Sans" panose="020B0606030504020204" pitchFamily="34" charset="0"/>
              </a:rPr>
              <a:t> Pragmatic users who seek practical solutions.</a:t>
            </a:r>
          </a:p>
          <a:p>
            <a:pPr>
              <a:buFont typeface="+mj-lt"/>
              <a:buAutoNum type="arabicPeriod"/>
            </a:pPr>
            <a:r>
              <a:rPr lang="en-US" b="1" i="0" dirty="0">
                <a:solidFill>
                  <a:srgbClr val="222222"/>
                </a:solidFill>
                <a:effectLst/>
                <a:latin typeface="Open Sans" panose="020B0606030504020204" pitchFamily="34" charset="0"/>
              </a:rPr>
              <a:t>Late Majority:</a:t>
            </a:r>
            <a:r>
              <a:rPr lang="en-US" b="0" i="0" dirty="0">
                <a:solidFill>
                  <a:srgbClr val="222222"/>
                </a:solidFill>
                <a:effectLst/>
                <a:latin typeface="Open Sans" panose="020B0606030504020204" pitchFamily="34" charset="0"/>
              </a:rPr>
              <a:t> Cautious individuals who are skeptical or conservative.</a:t>
            </a:r>
          </a:p>
          <a:p>
            <a:pPr>
              <a:buFont typeface="+mj-lt"/>
              <a:buAutoNum type="arabicPeriod"/>
            </a:pPr>
            <a:r>
              <a:rPr lang="en-US" b="1" i="0" dirty="0">
                <a:solidFill>
                  <a:srgbClr val="222222"/>
                </a:solidFill>
                <a:effectLst/>
                <a:latin typeface="Open Sans" panose="020B0606030504020204" pitchFamily="34" charset="0"/>
              </a:rPr>
              <a:t>Laggards:</a:t>
            </a:r>
            <a:r>
              <a:rPr lang="en-US" b="0" i="0" dirty="0">
                <a:solidFill>
                  <a:srgbClr val="222222"/>
                </a:solidFill>
                <a:effectLst/>
                <a:latin typeface="Open Sans" panose="020B0606030504020204" pitchFamily="34" charset="0"/>
              </a:rPr>
              <a:t> Traditionalists who are the last to adopt new technologies.</a:t>
            </a:r>
          </a:p>
        </p:txBody>
      </p:sp>
    </p:spTree>
    <p:extLst>
      <p:ext uri="{BB962C8B-B14F-4D97-AF65-F5344CB8AC3E}">
        <p14:creationId xmlns:p14="http://schemas.microsoft.com/office/powerpoint/2010/main" val="984960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the adoption curve of innovation, and how does it work? – Grow  Enterprise">
            <a:extLst>
              <a:ext uri="{FF2B5EF4-FFF2-40B4-BE49-F238E27FC236}">
                <a16:creationId xmlns:a16="http://schemas.microsoft.com/office/drawing/2014/main" id="{5767B920-879D-43AB-A64E-6B0FF0C16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97" y="0"/>
            <a:ext cx="9322393" cy="52654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B470174-894F-4FD3-B09C-058D0E2AD177}"/>
              </a:ext>
            </a:extLst>
          </p:cNvPr>
          <p:cNvSpPr txBox="1"/>
          <p:nvPr/>
        </p:nvSpPr>
        <p:spPr>
          <a:xfrm>
            <a:off x="1385221" y="2837402"/>
            <a:ext cx="609600" cy="307777"/>
          </a:xfrm>
          <a:prstGeom prst="rect">
            <a:avLst/>
          </a:prstGeom>
          <a:noFill/>
        </p:spPr>
        <p:txBody>
          <a:bodyPr wrap="square" rtlCol="0">
            <a:spAutoFit/>
          </a:bodyPr>
          <a:lstStyle/>
          <a:p>
            <a:r>
              <a:rPr lang="en-US" dirty="0"/>
              <a:t>2.5%</a:t>
            </a:r>
          </a:p>
        </p:txBody>
      </p:sp>
      <p:sp>
        <p:nvSpPr>
          <p:cNvPr id="7" name="TextBox 6">
            <a:extLst>
              <a:ext uri="{FF2B5EF4-FFF2-40B4-BE49-F238E27FC236}">
                <a16:creationId xmlns:a16="http://schemas.microsoft.com/office/drawing/2014/main" id="{D78B73B2-473B-40BD-9A10-C2A919C3D506}"/>
              </a:ext>
            </a:extLst>
          </p:cNvPr>
          <p:cNvSpPr txBox="1"/>
          <p:nvPr/>
        </p:nvSpPr>
        <p:spPr>
          <a:xfrm>
            <a:off x="2765871" y="2202525"/>
            <a:ext cx="713232" cy="307777"/>
          </a:xfrm>
          <a:prstGeom prst="rect">
            <a:avLst/>
          </a:prstGeom>
          <a:noFill/>
        </p:spPr>
        <p:txBody>
          <a:bodyPr wrap="square" rtlCol="0">
            <a:spAutoFit/>
          </a:bodyPr>
          <a:lstStyle/>
          <a:p>
            <a:r>
              <a:rPr lang="en-US" dirty="0"/>
              <a:t>12.5%</a:t>
            </a:r>
          </a:p>
        </p:txBody>
      </p:sp>
      <p:sp>
        <p:nvSpPr>
          <p:cNvPr id="8" name="TextBox 7">
            <a:extLst>
              <a:ext uri="{FF2B5EF4-FFF2-40B4-BE49-F238E27FC236}">
                <a16:creationId xmlns:a16="http://schemas.microsoft.com/office/drawing/2014/main" id="{5490D86C-AC68-4647-9121-1A663C36E8F1}"/>
              </a:ext>
            </a:extLst>
          </p:cNvPr>
          <p:cNvSpPr txBox="1"/>
          <p:nvPr/>
        </p:nvSpPr>
        <p:spPr>
          <a:xfrm>
            <a:off x="4329018" y="969073"/>
            <a:ext cx="609600" cy="307777"/>
          </a:xfrm>
          <a:prstGeom prst="rect">
            <a:avLst/>
          </a:prstGeom>
          <a:noFill/>
        </p:spPr>
        <p:txBody>
          <a:bodyPr wrap="square" rtlCol="0">
            <a:spAutoFit/>
          </a:bodyPr>
          <a:lstStyle/>
          <a:p>
            <a:r>
              <a:rPr lang="en-US" dirty="0"/>
              <a:t>34%</a:t>
            </a:r>
          </a:p>
        </p:txBody>
      </p:sp>
      <p:sp>
        <p:nvSpPr>
          <p:cNvPr id="9" name="TextBox 8">
            <a:extLst>
              <a:ext uri="{FF2B5EF4-FFF2-40B4-BE49-F238E27FC236}">
                <a16:creationId xmlns:a16="http://schemas.microsoft.com/office/drawing/2014/main" id="{7DEBD1B4-B185-4960-9CFB-B11475A2FCB9}"/>
              </a:ext>
            </a:extLst>
          </p:cNvPr>
          <p:cNvSpPr txBox="1"/>
          <p:nvPr/>
        </p:nvSpPr>
        <p:spPr>
          <a:xfrm>
            <a:off x="5836348" y="2263973"/>
            <a:ext cx="609600" cy="307777"/>
          </a:xfrm>
          <a:prstGeom prst="rect">
            <a:avLst/>
          </a:prstGeom>
          <a:noFill/>
        </p:spPr>
        <p:txBody>
          <a:bodyPr wrap="square" rtlCol="0">
            <a:spAutoFit/>
          </a:bodyPr>
          <a:lstStyle/>
          <a:p>
            <a:r>
              <a:rPr lang="en-US" dirty="0"/>
              <a:t>34%</a:t>
            </a:r>
          </a:p>
        </p:txBody>
      </p:sp>
      <p:sp>
        <p:nvSpPr>
          <p:cNvPr id="10" name="TextBox 9">
            <a:extLst>
              <a:ext uri="{FF2B5EF4-FFF2-40B4-BE49-F238E27FC236}">
                <a16:creationId xmlns:a16="http://schemas.microsoft.com/office/drawing/2014/main" id="{67709C6A-99AC-474F-8963-99B4D73E2EB3}"/>
              </a:ext>
            </a:extLst>
          </p:cNvPr>
          <p:cNvSpPr txBox="1"/>
          <p:nvPr/>
        </p:nvSpPr>
        <p:spPr>
          <a:xfrm>
            <a:off x="7242048" y="2837402"/>
            <a:ext cx="609600" cy="307777"/>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211363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3"/>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can Diffusion of Innovations be used?</a:t>
            </a:r>
          </a:p>
        </p:txBody>
      </p:sp>
      <p:sp>
        <p:nvSpPr>
          <p:cNvPr id="453" name="Google Shape;453;p43"/>
          <p:cNvSpPr txBox="1"/>
          <p:nvPr/>
        </p:nvSpPr>
        <p:spPr>
          <a:xfrm>
            <a:off x="4722019" y="1793081"/>
            <a:ext cx="3047236" cy="2621757"/>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r"/>
            <a:r>
              <a:rPr lang="en-US" b="0" i="1" dirty="0">
                <a:solidFill>
                  <a:srgbClr val="111111"/>
                </a:solidFill>
                <a:effectLst/>
                <a:latin typeface="Times New Roman" panose="02020603050405020304" pitchFamily="18" charset="0"/>
                <a:cs typeface="Times New Roman" panose="02020603050405020304" pitchFamily="18" charset="0"/>
              </a:rPr>
              <a:t>The diffusion of innovations theory can also be used in areas such as public health to encourage populations to adopt new, healthy </a:t>
            </a:r>
            <a:r>
              <a:rPr lang="en-US" b="1" i="1" dirty="0">
                <a:solidFill>
                  <a:srgbClr val="111111"/>
                </a:solidFill>
                <a:effectLst/>
                <a:latin typeface="Times New Roman" panose="02020603050405020304" pitchFamily="18" charset="0"/>
                <a:cs typeface="Times New Roman" panose="02020603050405020304" pitchFamily="18" charset="0"/>
              </a:rPr>
              <a:t>behaviors</a:t>
            </a:r>
            <a:r>
              <a:rPr lang="en-US" b="0" i="1" dirty="0">
                <a:solidFill>
                  <a:srgbClr val="111111"/>
                </a:solidFill>
                <a:effectLst/>
                <a:latin typeface="Times New Roman" panose="02020603050405020304" pitchFamily="18" charset="0"/>
                <a:cs typeface="Times New Roman" panose="02020603050405020304" pitchFamily="18" charset="0"/>
              </a:rPr>
              <a:t>.</a:t>
            </a:r>
          </a:p>
        </p:txBody>
      </p:sp>
      <p:sp>
        <p:nvSpPr>
          <p:cNvPr id="455" name="Google Shape;455;p43"/>
          <p:cNvSpPr txBox="1"/>
          <p:nvPr/>
        </p:nvSpPr>
        <p:spPr>
          <a:xfrm>
            <a:off x="1351881" y="1793081"/>
            <a:ext cx="3047235" cy="2621757"/>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r"/>
            <a:r>
              <a:rPr lang="en-US" b="0" i="1" dirty="0">
                <a:solidFill>
                  <a:srgbClr val="111111"/>
                </a:solidFill>
                <a:effectLst/>
                <a:latin typeface="Times New Roman" panose="02020603050405020304" pitchFamily="18" charset="0"/>
                <a:cs typeface="Times New Roman" panose="02020603050405020304" pitchFamily="18" charset="0"/>
              </a:rPr>
              <a:t>In marketing, this diffusion of innovations theory is often applied to help understand and promote the adoption of </a:t>
            </a:r>
            <a:r>
              <a:rPr lang="en-US" i="1" dirty="0">
                <a:solidFill>
                  <a:srgbClr val="111111"/>
                </a:solidFill>
                <a:effectLst/>
                <a:latin typeface="Times New Roman" panose="02020603050405020304" pitchFamily="18" charset="0"/>
                <a:cs typeface="Times New Roman" panose="02020603050405020304" pitchFamily="18" charset="0"/>
              </a:rPr>
              <a:t>new </a:t>
            </a:r>
            <a:r>
              <a:rPr lang="en-US" b="1" i="1" dirty="0">
                <a:solidFill>
                  <a:srgbClr val="111111"/>
                </a:solidFill>
                <a:effectLst/>
                <a:latin typeface="Times New Roman" panose="02020603050405020304" pitchFamily="18" charset="0"/>
                <a:cs typeface="Times New Roman" panose="02020603050405020304" pitchFamily="18" charset="0"/>
              </a:rPr>
              <a:t>products</a:t>
            </a:r>
            <a:r>
              <a:rPr lang="en-US" b="0" i="1" dirty="0">
                <a:solidFill>
                  <a:srgbClr val="111111"/>
                </a:solidFill>
                <a:effectLst/>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que 1">
            <a:hlinkClick r:id="rId2"/>
            <a:extLst>
              <a:ext uri="{FF2B5EF4-FFF2-40B4-BE49-F238E27FC236}">
                <a16:creationId xmlns:a16="http://schemas.microsoft.com/office/drawing/2014/main" id="{16F0A618-7F3F-4C65-B6BF-C0DB1A5B202F}"/>
              </a:ext>
            </a:extLst>
          </p:cNvPr>
          <p:cNvSpPr/>
          <p:nvPr/>
        </p:nvSpPr>
        <p:spPr>
          <a:xfrm>
            <a:off x="2943225" y="978693"/>
            <a:ext cx="3257550" cy="3186113"/>
          </a:xfrm>
          <a:prstGeom prst="plaqu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spc="300" dirty="0">
                <a:solidFill>
                  <a:schemeClr val="accent3">
                    <a:lumMod val="75000"/>
                  </a:schemeClr>
                </a:solidFill>
                <a:latin typeface="Century" panose="02040604050505020304" pitchFamily="18" charset="0"/>
              </a:rPr>
              <a:t>Let’s discuss!</a:t>
            </a:r>
          </a:p>
        </p:txBody>
      </p:sp>
    </p:spTree>
    <p:extLst>
      <p:ext uri="{BB962C8B-B14F-4D97-AF65-F5344CB8AC3E}">
        <p14:creationId xmlns:p14="http://schemas.microsoft.com/office/powerpoint/2010/main" val="276886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6018-283B-49CE-852D-2DB481B9E3D3}"/>
              </a:ext>
            </a:extLst>
          </p:cNvPr>
          <p:cNvSpPr>
            <a:spLocks noGrp="1"/>
          </p:cNvSpPr>
          <p:nvPr>
            <p:ph type="ctrTitle"/>
          </p:nvPr>
        </p:nvSpPr>
        <p:spPr/>
        <p:txBody>
          <a:bodyPr/>
          <a:lstStyle/>
          <a:p>
            <a:r>
              <a:rPr lang="en-US" dirty="0"/>
              <a:t>03</a:t>
            </a:r>
            <a:br>
              <a:rPr lang="en-US" dirty="0"/>
            </a:br>
            <a:r>
              <a:rPr lang="en-US" dirty="0"/>
              <a:t>Digital Tools Overview</a:t>
            </a:r>
          </a:p>
        </p:txBody>
      </p:sp>
      <p:sp>
        <p:nvSpPr>
          <p:cNvPr id="3" name="Subtitle 2">
            <a:extLst>
              <a:ext uri="{FF2B5EF4-FFF2-40B4-BE49-F238E27FC236}">
                <a16:creationId xmlns:a16="http://schemas.microsoft.com/office/drawing/2014/main" id="{D9689F2F-ACE9-46D3-9359-B0C5219F9934}"/>
              </a:ext>
            </a:extLst>
          </p:cNvPr>
          <p:cNvSpPr>
            <a:spLocks noGrp="1"/>
          </p:cNvSpPr>
          <p:nvPr>
            <p:ph type="subTitle" idx="1"/>
          </p:nvPr>
        </p:nvSpPr>
        <p:spPr/>
        <p:txBody>
          <a:bodyPr/>
          <a:lstStyle/>
          <a:p>
            <a:r>
              <a:rPr lang="en-US" dirty="0"/>
              <a:t>Collaboration Software, Cloud Platforms, and Coding Tools</a:t>
            </a:r>
          </a:p>
        </p:txBody>
      </p:sp>
    </p:spTree>
    <p:extLst>
      <p:ext uri="{BB962C8B-B14F-4D97-AF65-F5344CB8AC3E}">
        <p14:creationId xmlns:p14="http://schemas.microsoft.com/office/powerpoint/2010/main" val="4078143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2699-4D31-415D-9D30-C99505B669AC}"/>
              </a:ext>
            </a:extLst>
          </p:cNvPr>
          <p:cNvSpPr>
            <a:spLocks noGrp="1"/>
          </p:cNvSpPr>
          <p:nvPr>
            <p:ph type="title"/>
          </p:nvPr>
        </p:nvSpPr>
        <p:spPr/>
        <p:txBody>
          <a:bodyPr/>
          <a:lstStyle/>
          <a:p>
            <a:r>
              <a:rPr lang="en-US" dirty="0"/>
              <a:t>Collaboration Software</a:t>
            </a:r>
          </a:p>
        </p:txBody>
      </p:sp>
      <p:sp>
        <p:nvSpPr>
          <p:cNvPr id="3" name="Subtitle 2">
            <a:extLst>
              <a:ext uri="{FF2B5EF4-FFF2-40B4-BE49-F238E27FC236}">
                <a16:creationId xmlns:a16="http://schemas.microsoft.com/office/drawing/2014/main" id="{9B01EC1C-690B-42DD-9A5E-0B8092B5E18F}"/>
              </a:ext>
            </a:extLst>
          </p:cNvPr>
          <p:cNvSpPr>
            <a:spLocks noGrp="1"/>
          </p:cNvSpPr>
          <p:nvPr>
            <p:ph type="subTitle" idx="1"/>
          </p:nvPr>
        </p:nvSpPr>
        <p:spPr/>
        <p:txBody>
          <a:bodyPr/>
          <a:lstStyle/>
          <a:p>
            <a:r>
              <a:rPr lang="en-US" dirty="0"/>
              <a:t>a digital tool that allows people and teams to work together on projects and tasks by sharing information and data</a:t>
            </a:r>
          </a:p>
        </p:txBody>
      </p:sp>
      <p:pic>
        <p:nvPicPr>
          <p:cNvPr id="3076" name="Picture 4" descr="The 15 best collaboration tools for productive teams">
            <a:extLst>
              <a:ext uri="{FF2B5EF4-FFF2-40B4-BE49-F238E27FC236}">
                <a16:creationId xmlns:a16="http://schemas.microsoft.com/office/drawing/2014/main" id="{14D6E877-ADBB-4051-9E07-DB689A29D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18" y="1429600"/>
            <a:ext cx="4819650" cy="2571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369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260-E3B0-44C2-AA9B-6330D5579D03}"/>
              </a:ext>
            </a:extLst>
          </p:cNvPr>
          <p:cNvSpPr>
            <a:spLocks noGrp="1"/>
          </p:cNvSpPr>
          <p:nvPr>
            <p:ph type="title"/>
          </p:nvPr>
        </p:nvSpPr>
        <p:spPr/>
        <p:txBody>
          <a:bodyPr/>
          <a:lstStyle/>
          <a:p>
            <a:r>
              <a:rPr lang="en-US" dirty="0"/>
              <a:t>Cloud Platform</a:t>
            </a:r>
          </a:p>
        </p:txBody>
      </p:sp>
      <p:sp>
        <p:nvSpPr>
          <p:cNvPr id="3" name="Subtitle 2">
            <a:extLst>
              <a:ext uri="{FF2B5EF4-FFF2-40B4-BE49-F238E27FC236}">
                <a16:creationId xmlns:a16="http://schemas.microsoft.com/office/drawing/2014/main" id="{8667A2C9-309D-4748-8571-B36309709381}"/>
              </a:ext>
            </a:extLst>
          </p:cNvPr>
          <p:cNvSpPr>
            <a:spLocks noGrp="1"/>
          </p:cNvSpPr>
          <p:nvPr>
            <p:ph type="subTitle" idx="1"/>
          </p:nvPr>
        </p:nvSpPr>
        <p:spPr>
          <a:xfrm>
            <a:off x="265500" y="2803075"/>
            <a:ext cx="4045200" cy="1918944"/>
          </a:xfrm>
        </p:spPr>
        <p:txBody>
          <a:bodyPr/>
          <a:lstStyle/>
          <a:p>
            <a:r>
              <a:rPr lang="en-US" dirty="0"/>
              <a:t>a system that provides cloud computing services to customers by using the hardware and operating systems of servers in a data center.</a:t>
            </a:r>
          </a:p>
        </p:txBody>
      </p:sp>
      <p:pic>
        <p:nvPicPr>
          <p:cNvPr id="4098" name="Picture 2" descr="IoT Cloud Platforms | Top 6 IoT Cloud Platforms for IoT Development">
            <a:extLst>
              <a:ext uri="{FF2B5EF4-FFF2-40B4-BE49-F238E27FC236}">
                <a16:creationId xmlns:a16="http://schemas.microsoft.com/office/drawing/2014/main" id="{3CEB9A69-40E1-4F8B-AD33-E5C53B1947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313087"/>
            <a:ext cx="4499718" cy="25173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4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7307-68F1-40E0-91D0-A37B9D4C3010}"/>
              </a:ext>
            </a:extLst>
          </p:cNvPr>
          <p:cNvSpPr>
            <a:spLocks noGrp="1"/>
          </p:cNvSpPr>
          <p:nvPr>
            <p:ph type="title"/>
          </p:nvPr>
        </p:nvSpPr>
        <p:spPr/>
        <p:txBody>
          <a:bodyPr/>
          <a:lstStyle/>
          <a:p>
            <a:r>
              <a:rPr lang="en-US" dirty="0"/>
              <a:t>Coding Tools</a:t>
            </a:r>
          </a:p>
        </p:txBody>
      </p:sp>
      <p:sp>
        <p:nvSpPr>
          <p:cNvPr id="3" name="Subtitle 2">
            <a:extLst>
              <a:ext uri="{FF2B5EF4-FFF2-40B4-BE49-F238E27FC236}">
                <a16:creationId xmlns:a16="http://schemas.microsoft.com/office/drawing/2014/main" id="{91E714FB-67F5-46C1-B484-B51AF51A41EF}"/>
              </a:ext>
            </a:extLst>
          </p:cNvPr>
          <p:cNvSpPr>
            <a:spLocks noGrp="1"/>
          </p:cNvSpPr>
          <p:nvPr>
            <p:ph type="subTitle" idx="1"/>
          </p:nvPr>
        </p:nvSpPr>
        <p:spPr>
          <a:xfrm>
            <a:off x="265500" y="2803075"/>
            <a:ext cx="4045200" cy="2154688"/>
          </a:xfrm>
        </p:spPr>
        <p:txBody>
          <a:bodyPr/>
          <a:lstStyle/>
          <a:p>
            <a:r>
              <a:rPr lang="en-US" dirty="0"/>
              <a:t>also known as programming tools or software development tools, are computer programs that help developers create, debug, and maintain applications</a:t>
            </a:r>
          </a:p>
        </p:txBody>
      </p:sp>
      <p:pic>
        <p:nvPicPr>
          <p:cNvPr id="5122" name="Picture 2" descr="Visual Studio Code – Sep 2024 (version 1.94.2) (new version) – Gerardo  Rentería Blog">
            <a:extLst>
              <a:ext uri="{FF2B5EF4-FFF2-40B4-BE49-F238E27FC236}">
                <a16:creationId xmlns:a16="http://schemas.microsoft.com/office/drawing/2014/main" id="{9AFCB488-3E5D-4AA3-BD9A-0696E1CAC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302" y="92868"/>
            <a:ext cx="2703254" cy="138588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ject Jupyter - Wikipedia">
            <a:extLst>
              <a:ext uri="{FF2B5EF4-FFF2-40B4-BE49-F238E27FC236}">
                <a16:creationId xmlns:a16="http://schemas.microsoft.com/office/drawing/2014/main" id="{AB9126AC-1D8D-4191-9636-A0A2D50F3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751" y="1783288"/>
            <a:ext cx="1229459" cy="14252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me - The GitHub Blog">
            <a:extLst>
              <a:ext uri="{FF2B5EF4-FFF2-40B4-BE49-F238E27FC236}">
                <a16:creationId xmlns:a16="http://schemas.microsoft.com/office/drawing/2014/main" id="{B5E0E6F1-4BBF-482D-A393-D8F6E88FC4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6448" y="3298032"/>
            <a:ext cx="2786063"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623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0E84-60C8-48A1-A7D0-FDE065C35602}"/>
              </a:ext>
            </a:extLst>
          </p:cNvPr>
          <p:cNvSpPr>
            <a:spLocks noGrp="1"/>
          </p:cNvSpPr>
          <p:nvPr>
            <p:ph type="title"/>
          </p:nvPr>
        </p:nvSpPr>
        <p:spPr>
          <a:xfrm>
            <a:off x="2534400" y="2283750"/>
            <a:ext cx="3960900" cy="576000"/>
          </a:xfrm>
        </p:spPr>
        <p:txBody>
          <a:bodyPr/>
          <a:lstStyle/>
          <a:p>
            <a:r>
              <a:rPr lang="en-US" dirty="0"/>
              <a:t>Activity</a:t>
            </a:r>
          </a:p>
        </p:txBody>
      </p:sp>
    </p:spTree>
    <p:extLst>
      <p:ext uri="{BB962C8B-B14F-4D97-AF65-F5344CB8AC3E}">
        <p14:creationId xmlns:p14="http://schemas.microsoft.com/office/powerpoint/2010/main" val="9734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5E6DF1E-D00D-438C-87EA-348C09B1F016}"/>
              </a:ext>
            </a:extLst>
          </p:cNvPr>
          <p:cNvSpPr>
            <a:spLocks noGrp="1"/>
          </p:cNvSpPr>
          <p:nvPr>
            <p:ph type="subTitle" idx="1"/>
          </p:nvPr>
        </p:nvSpPr>
        <p:spPr>
          <a:xfrm>
            <a:off x="635794" y="1035844"/>
            <a:ext cx="8108156" cy="3400425"/>
          </a:xfrm>
        </p:spPr>
        <p:txBody>
          <a:bodyPr/>
          <a:lstStyle/>
          <a:p>
            <a:pPr algn="l"/>
            <a:r>
              <a:rPr lang="en-US" b="1" dirty="0"/>
              <a:t>Activity:</a:t>
            </a:r>
            <a:r>
              <a:rPr lang="en-US" dirty="0"/>
              <a:t> </a:t>
            </a:r>
          </a:p>
          <a:p>
            <a:pPr algn="l"/>
            <a:r>
              <a:rPr lang="en-US" i="1" dirty="0"/>
              <a:t>4 people in one group</a:t>
            </a:r>
          </a:p>
          <a:p>
            <a:pPr algn="l"/>
            <a:r>
              <a:rPr lang="en-US" dirty="0"/>
              <a:t>Choose a company case study adopting new technology either automation or AI-based tools (e.g., chatbots in customer service, automation of administrative tasks, or cloud-based software development).</a:t>
            </a:r>
          </a:p>
          <a:p>
            <a:pPr algn="l"/>
            <a:r>
              <a:rPr lang="en-US" b="1" dirty="0"/>
              <a:t>Task:</a:t>
            </a:r>
            <a:r>
              <a:rPr lang="en-US" dirty="0"/>
              <a:t> </a:t>
            </a:r>
          </a:p>
          <a:p>
            <a:pPr algn="l"/>
            <a:r>
              <a:rPr lang="en-US" i="1" dirty="0"/>
              <a:t>Each group will:</a:t>
            </a:r>
          </a:p>
          <a:p>
            <a:pPr algn="l"/>
            <a:r>
              <a:rPr lang="en-US" dirty="0"/>
              <a:t>1.	Analyze the case study using Diffusion of Innovations.</a:t>
            </a:r>
          </a:p>
          <a:p>
            <a:pPr algn="l"/>
            <a:r>
              <a:rPr lang="en-US" dirty="0"/>
              <a:t>2.	Identify the challenges and benefits of adopting automation or AI tools.</a:t>
            </a:r>
          </a:p>
          <a:p>
            <a:pPr algn="l"/>
            <a:endParaRPr lang="en-US" dirty="0"/>
          </a:p>
          <a:p>
            <a:pPr algn="l"/>
            <a:r>
              <a:rPr lang="en-US" b="1" dirty="0"/>
              <a:t>Discussion:</a:t>
            </a:r>
            <a:r>
              <a:rPr lang="en-US" dirty="0"/>
              <a:t> </a:t>
            </a:r>
          </a:p>
          <a:p>
            <a:pPr algn="l"/>
            <a:r>
              <a:rPr lang="en-US" dirty="0"/>
              <a:t>How did the company manage technology acceptance and adoption? What impact did the automation/AI tools have on their work processes?</a:t>
            </a:r>
          </a:p>
          <a:p>
            <a:pPr algn="l"/>
            <a:endParaRPr lang="en-US" dirty="0"/>
          </a:p>
        </p:txBody>
      </p:sp>
    </p:spTree>
    <p:extLst>
      <p:ext uri="{BB962C8B-B14F-4D97-AF65-F5344CB8AC3E}">
        <p14:creationId xmlns:p14="http://schemas.microsoft.com/office/powerpoint/2010/main" val="2562189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Lesson outcomes:</a:t>
            </a:r>
            <a:endParaRPr dirty="0"/>
          </a:p>
        </p:txBody>
      </p:sp>
      <p:sp>
        <p:nvSpPr>
          <p:cNvPr id="195" name="Google Shape;195;p31"/>
          <p:cNvSpPr txBox="1">
            <a:spLocks noGrp="1"/>
          </p:cNvSpPr>
          <p:nvPr>
            <p:ph type="body" idx="1"/>
          </p:nvPr>
        </p:nvSpPr>
        <p:spPr>
          <a:xfrm>
            <a:off x="713225" y="1299870"/>
            <a:ext cx="7717500" cy="3425400"/>
          </a:xfrm>
          <a:prstGeom prst="rect">
            <a:avLst/>
          </a:prstGeom>
        </p:spPr>
        <p:txBody>
          <a:bodyPr spcFirstLastPara="1" wrap="square" lIns="91425" tIns="91425" rIns="91425" bIns="91425" anchor="ctr" anchorCtr="0">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Identify</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key digital tools used in the industry, including collaboration software, cloud platforms, and coding tools.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Explore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impact of automation and AI on professional practices.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Understand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theoretical frameworks that explain the acceptance and spread of technology.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47BF0-46D4-4AE7-9B8F-DED7BD9A12E4}"/>
              </a:ext>
            </a:extLst>
          </p:cNvPr>
          <p:cNvSpPr txBox="1"/>
          <p:nvPr/>
        </p:nvSpPr>
        <p:spPr>
          <a:xfrm>
            <a:off x="3025378" y="3940047"/>
            <a:ext cx="3093244" cy="400110"/>
          </a:xfrm>
          <a:prstGeom prst="rect">
            <a:avLst/>
          </a:prstGeom>
          <a:noFill/>
        </p:spPr>
        <p:txBody>
          <a:bodyPr wrap="square" rtlCol="0" anchor="ctr">
            <a:spAutoFit/>
          </a:bodyPr>
          <a:lstStyle/>
          <a:p>
            <a:pPr algn="ctr"/>
            <a:r>
              <a:rPr lang="en-US" sz="2000" dirty="0">
                <a:latin typeface="Bahnschrift Light" panose="020B0502040204020203" pitchFamily="34" charset="0"/>
              </a:rPr>
              <a:t>THANK YOU!</a:t>
            </a:r>
          </a:p>
        </p:txBody>
      </p:sp>
      <p:pic>
        <p:nvPicPr>
          <p:cNvPr id="4" name="Picture 3">
            <a:extLst>
              <a:ext uri="{FF2B5EF4-FFF2-40B4-BE49-F238E27FC236}">
                <a16:creationId xmlns:a16="http://schemas.microsoft.com/office/drawing/2014/main" id="{02BBE7A9-7DD9-431E-A065-0150584BA72F}"/>
              </a:ext>
            </a:extLst>
          </p:cNvPr>
          <p:cNvPicPr>
            <a:picLocks noChangeAspect="1"/>
          </p:cNvPicPr>
          <p:nvPr/>
        </p:nvPicPr>
        <p:blipFill>
          <a:blip r:embed="rId2"/>
          <a:stretch>
            <a:fillRect/>
          </a:stretch>
        </p:blipFill>
        <p:spPr>
          <a:xfrm>
            <a:off x="3286125" y="207168"/>
            <a:ext cx="2571750" cy="2571750"/>
          </a:xfrm>
          <a:prstGeom prst="rect">
            <a:avLst/>
          </a:prstGeom>
        </p:spPr>
      </p:pic>
    </p:spTree>
    <p:extLst>
      <p:ext uri="{BB962C8B-B14F-4D97-AF65-F5344CB8AC3E}">
        <p14:creationId xmlns:p14="http://schemas.microsoft.com/office/powerpoint/2010/main" val="194605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2591550" y="1470395"/>
            <a:ext cx="3960900" cy="576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201" name="Google Shape;201;p32"/>
          <p:cNvSpPr txBox="1">
            <a:spLocks noGrp="1"/>
          </p:cNvSpPr>
          <p:nvPr>
            <p:ph type="body" idx="1"/>
          </p:nvPr>
        </p:nvSpPr>
        <p:spPr>
          <a:xfrm>
            <a:off x="2591550" y="2048721"/>
            <a:ext cx="3960900" cy="145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Essential digital tools help professional in diverse aspects of the work including plan, execute, communicate, track progress, etc.,</a:t>
            </a:r>
            <a:endParaRPr dirty="0"/>
          </a:p>
        </p:txBody>
      </p:sp>
      <p:grpSp>
        <p:nvGrpSpPr>
          <p:cNvPr id="8" name="Group 7">
            <a:extLst>
              <a:ext uri="{FF2B5EF4-FFF2-40B4-BE49-F238E27FC236}">
                <a16:creationId xmlns:a16="http://schemas.microsoft.com/office/drawing/2014/main" id="{4A498A81-A9D6-4622-B1E9-5142CACD3C6C}"/>
              </a:ext>
            </a:extLst>
          </p:cNvPr>
          <p:cNvGrpSpPr/>
          <p:nvPr/>
        </p:nvGrpSpPr>
        <p:grpSpPr>
          <a:xfrm>
            <a:off x="89198" y="67918"/>
            <a:ext cx="3673652" cy="1026152"/>
            <a:chOff x="89198" y="89349"/>
            <a:chExt cx="3673652" cy="1026152"/>
          </a:xfrm>
        </p:grpSpPr>
        <p:pic>
          <p:nvPicPr>
            <p:cNvPr id="3" name="Picture 2">
              <a:extLst>
                <a:ext uri="{FF2B5EF4-FFF2-40B4-BE49-F238E27FC236}">
                  <a16:creationId xmlns:a16="http://schemas.microsoft.com/office/drawing/2014/main" id="{51E9AF6C-9454-4AD2-9F9E-0B58CCD855F1}"/>
                </a:ext>
              </a:extLst>
            </p:cNvPr>
            <p:cNvPicPr>
              <a:picLocks noChangeAspect="1"/>
            </p:cNvPicPr>
            <p:nvPr/>
          </p:nvPicPr>
          <p:blipFill>
            <a:blip r:embed="rId3"/>
            <a:stretch>
              <a:fillRect/>
            </a:stretch>
          </p:blipFill>
          <p:spPr>
            <a:xfrm>
              <a:off x="89198" y="539500"/>
              <a:ext cx="2016810" cy="576001"/>
            </a:xfrm>
            <a:prstGeom prst="rect">
              <a:avLst/>
            </a:prstGeom>
          </p:spPr>
        </p:pic>
        <p:sp>
          <p:nvSpPr>
            <p:cNvPr id="23" name="TextBox 22">
              <a:extLst>
                <a:ext uri="{FF2B5EF4-FFF2-40B4-BE49-F238E27FC236}">
                  <a16:creationId xmlns:a16="http://schemas.microsoft.com/office/drawing/2014/main" id="{C4582322-2344-4957-B799-668C8AE4FF48}"/>
                </a:ext>
              </a:extLst>
            </p:cNvPr>
            <p:cNvSpPr txBox="1"/>
            <p:nvPr/>
          </p:nvSpPr>
          <p:spPr>
            <a:xfrm>
              <a:off x="89198" y="89349"/>
              <a:ext cx="3673652" cy="338554"/>
            </a:xfrm>
            <a:prstGeom prst="rect">
              <a:avLst/>
            </a:prstGeom>
            <a:noFill/>
          </p:spPr>
          <p:txBody>
            <a:bodyPr wrap="square">
              <a:spAutoFit/>
            </a:bodyPr>
            <a:lstStyle/>
            <a:p>
              <a:r>
                <a:rPr lang="en-US" sz="1600" b="1" dirty="0"/>
                <a:t>Project Management Tools</a:t>
              </a:r>
            </a:p>
          </p:txBody>
        </p:sp>
        <p:pic>
          <p:nvPicPr>
            <p:cNvPr id="1028" name="Picture 4" descr="Asana employee recognition software | Recognize App">
              <a:extLst>
                <a:ext uri="{FF2B5EF4-FFF2-40B4-BE49-F238E27FC236}">
                  <a16:creationId xmlns:a16="http://schemas.microsoft.com/office/drawing/2014/main" id="{C77C53ED-231D-489F-BA7A-1759F7D1F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5326" y="472570"/>
              <a:ext cx="904376" cy="595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466695E9-6F08-40DB-8698-2FB9008DD1D6}"/>
              </a:ext>
            </a:extLst>
          </p:cNvPr>
          <p:cNvGrpSpPr/>
          <p:nvPr/>
        </p:nvGrpSpPr>
        <p:grpSpPr>
          <a:xfrm>
            <a:off x="5672057" y="100195"/>
            <a:ext cx="4869535" cy="1296968"/>
            <a:chOff x="4274465" y="89349"/>
            <a:chExt cx="4869535" cy="1296968"/>
          </a:xfrm>
        </p:grpSpPr>
        <p:sp>
          <p:nvSpPr>
            <p:cNvPr id="26" name="TextBox 25">
              <a:extLst>
                <a:ext uri="{FF2B5EF4-FFF2-40B4-BE49-F238E27FC236}">
                  <a16:creationId xmlns:a16="http://schemas.microsoft.com/office/drawing/2014/main" id="{8D0ADE12-BAF8-41D9-8677-5CD661BEEAF6}"/>
                </a:ext>
              </a:extLst>
            </p:cNvPr>
            <p:cNvSpPr txBox="1"/>
            <p:nvPr/>
          </p:nvSpPr>
          <p:spPr>
            <a:xfrm>
              <a:off x="4421982" y="89349"/>
              <a:ext cx="4722018" cy="338554"/>
            </a:xfrm>
            <a:prstGeom prst="rect">
              <a:avLst/>
            </a:prstGeom>
            <a:noFill/>
          </p:spPr>
          <p:txBody>
            <a:bodyPr wrap="square">
              <a:spAutoFit/>
            </a:bodyPr>
            <a:lstStyle/>
            <a:p>
              <a:r>
                <a:rPr lang="en-US" sz="1600" b="1" dirty="0"/>
                <a:t>Communication Tools </a:t>
              </a:r>
            </a:p>
          </p:txBody>
        </p:sp>
        <p:pic>
          <p:nvPicPr>
            <p:cNvPr id="1030" name="Picture 6" descr="The Latest Version for 2021] Introducing all the Useful Application  Techniques of SLACK! | Tatsuno Information System">
              <a:extLst>
                <a:ext uri="{FF2B5EF4-FFF2-40B4-BE49-F238E27FC236}">
                  <a16:creationId xmlns:a16="http://schemas.microsoft.com/office/drawing/2014/main" id="{49FC7295-1D00-4A59-ABD1-1A546B9F6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465" y="406094"/>
              <a:ext cx="1802095" cy="8322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Teams Operator Connect - Features | Voiped">
              <a:extLst>
                <a:ext uri="{FF2B5EF4-FFF2-40B4-BE49-F238E27FC236}">
                  <a16:creationId xmlns:a16="http://schemas.microsoft.com/office/drawing/2014/main" id="{7C696A2C-A761-4752-8D77-2DF81C3ACE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8001" y="271892"/>
              <a:ext cx="1977206" cy="11144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A46C112C-9DF2-4E43-A1B8-2D9D682CC10C}"/>
              </a:ext>
            </a:extLst>
          </p:cNvPr>
          <p:cNvGrpSpPr/>
          <p:nvPr/>
        </p:nvGrpSpPr>
        <p:grpSpPr>
          <a:xfrm>
            <a:off x="0" y="3507921"/>
            <a:ext cx="5529162" cy="1513747"/>
            <a:chOff x="0" y="3507921"/>
            <a:chExt cx="5529162" cy="1513747"/>
          </a:xfrm>
        </p:grpSpPr>
        <p:sp>
          <p:nvSpPr>
            <p:cNvPr id="34" name="TextBox 33">
              <a:extLst>
                <a:ext uri="{FF2B5EF4-FFF2-40B4-BE49-F238E27FC236}">
                  <a16:creationId xmlns:a16="http://schemas.microsoft.com/office/drawing/2014/main" id="{61AEA5F1-8C04-4D10-AC1A-A83A565CC378}"/>
                </a:ext>
              </a:extLst>
            </p:cNvPr>
            <p:cNvSpPr txBox="1"/>
            <p:nvPr/>
          </p:nvSpPr>
          <p:spPr>
            <a:xfrm>
              <a:off x="89198" y="3507921"/>
              <a:ext cx="5439964" cy="369332"/>
            </a:xfrm>
            <a:prstGeom prst="rect">
              <a:avLst/>
            </a:prstGeom>
            <a:noFill/>
          </p:spPr>
          <p:txBody>
            <a:bodyPr wrap="square">
              <a:spAutoFit/>
            </a:bodyPr>
            <a:lstStyle/>
            <a:p>
              <a:r>
                <a:rPr lang="en-US" sz="1800" b="1" dirty="0"/>
                <a:t>Cloud Storage and Collaboration Tools</a:t>
              </a:r>
            </a:p>
          </p:txBody>
        </p:sp>
        <p:pic>
          <p:nvPicPr>
            <p:cNvPr id="1034" name="Picture 10" descr="All Students Moving to Schoology &amp; Microsoft OneDrive - Cleveland STEM High  School">
              <a:extLst>
                <a:ext uri="{FF2B5EF4-FFF2-40B4-BE49-F238E27FC236}">
                  <a16:creationId xmlns:a16="http://schemas.microsoft.com/office/drawing/2014/main" id="{B1D1A7CE-143C-41A0-B773-6296F4E8FF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000499"/>
              <a:ext cx="1600200" cy="9001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A3D0076-7A17-428C-8546-E944B54224A8}"/>
                </a:ext>
              </a:extLst>
            </p:cNvPr>
            <p:cNvPicPr>
              <a:picLocks noChangeAspect="1"/>
            </p:cNvPicPr>
            <p:nvPr/>
          </p:nvPicPr>
          <p:blipFill>
            <a:blip r:embed="rId8"/>
            <a:stretch>
              <a:fillRect/>
            </a:stretch>
          </p:blipFill>
          <p:spPr>
            <a:xfrm>
              <a:off x="1600200" y="3898824"/>
              <a:ext cx="2121693" cy="1122844"/>
            </a:xfrm>
            <a:prstGeom prst="rect">
              <a:avLst/>
            </a:prstGeom>
          </p:spPr>
        </p:pic>
      </p:grpSp>
      <p:grpSp>
        <p:nvGrpSpPr>
          <p:cNvPr id="14" name="Group 13">
            <a:extLst>
              <a:ext uri="{FF2B5EF4-FFF2-40B4-BE49-F238E27FC236}">
                <a16:creationId xmlns:a16="http://schemas.microsoft.com/office/drawing/2014/main" id="{DD064808-C2FE-4CF7-A6A8-740445D966DF}"/>
              </a:ext>
            </a:extLst>
          </p:cNvPr>
          <p:cNvGrpSpPr/>
          <p:nvPr/>
        </p:nvGrpSpPr>
        <p:grpSpPr>
          <a:xfrm>
            <a:off x="5322093" y="3557151"/>
            <a:ext cx="3778184" cy="1343461"/>
            <a:chOff x="5054869" y="3535720"/>
            <a:chExt cx="3995403" cy="1485948"/>
          </a:xfrm>
        </p:grpSpPr>
        <p:pic>
          <p:nvPicPr>
            <p:cNvPr id="1040" name="Picture 16">
              <a:extLst>
                <a:ext uri="{FF2B5EF4-FFF2-40B4-BE49-F238E27FC236}">
                  <a16:creationId xmlns:a16="http://schemas.microsoft.com/office/drawing/2014/main" id="{4646B66B-23C6-4D5C-A629-B8EE336296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4869" y="4189452"/>
              <a:ext cx="1682541" cy="8322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racle Corporation">
              <a:extLst>
                <a:ext uri="{FF2B5EF4-FFF2-40B4-BE49-F238E27FC236}">
                  <a16:creationId xmlns:a16="http://schemas.microsoft.com/office/drawing/2014/main" id="{961077A5-6A4F-4ADA-A0EA-1F96BFFF1B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7410" y="4305532"/>
              <a:ext cx="2312862" cy="595080"/>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5FF7949-0D66-44CE-9ED7-5C2759B327F6}"/>
                </a:ext>
              </a:extLst>
            </p:cNvPr>
            <p:cNvSpPr txBox="1"/>
            <p:nvPr/>
          </p:nvSpPr>
          <p:spPr>
            <a:xfrm>
              <a:off x="6373152" y="3535720"/>
              <a:ext cx="2586493" cy="369332"/>
            </a:xfrm>
            <a:prstGeom prst="rect">
              <a:avLst/>
            </a:prstGeom>
            <a:noFill/>
          </p:spPr>
          <p:txBody>
            <a:bodyPr wrap="square">
              <a:spAutoFit/>
            </a:bodyPr>
            <a:lstStyle/>
            <a:p>
              <a:r>
                <a:rPr lang="en-US" sz="1800" b="1" dirty="0"/>
                <a:t>ERP Systems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p:nvPr/>
        </p:nvSpPr>
        <p:spPr>
          <a:xfrm>
            <a:off x="-988975" y="-346275"/>
            <a:ext cx="4253100" cy="4253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txBox="1">
            <a:spLocks noGrp="1"/>
          </p:cNvSpPr>
          <p:nvPr>
            <p:ph type="title"/>
          </p:nvPr>
        </p:nvSpPr>
        <p:spPr>
          <a:xfrm>
            <a:off x="3731172" y="1943338"/>
            <a:ext cx="4699500" cy="75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Concepts</a:t>
            </a:r>
            <a:endParaRPr dirty="0"/>
          </a:p>
        </p:txBody>
      </p:sp>
      <p:sp>
        <p:nvSpPr>
          <p:cNvPr id="253" name="Google Shape;253;p34"/>
          <p:cNvSpPr txBox="1">
            <a:spLocks noGrp="1"/>
          </p:cNvSpPr>
          <p:nvPr>
            <p:ph type="title" idx="2"/>
          </p:nvPr>
        </p:nvSpPr>
        <p:spPr>
          <a:xfrm>
            <a:off x="3731050" y="636125"/>
            <a:ext cx="4699800" cy="141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
        <p:nvSpPr>
          <p:cNvPr id="254" name="Google Shape;254;p34"/>
          <p:cNvSpPr txBox="1">
            <a:spLocks noGrp="1"/>
          </p:cNvSpPr>
          <p:nvPr>
            <p:ph type="subTitle" idx="1"/>
          </p:nvPr>
        </p:nvSpPr>
        <p:spPr>
          <a:xfrm>
            <a:off x="3731150" y="3219775"/>
            <a:ext cx="4699500" cy="80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are technical skills and familiarity with digital tools important in the modern workplace?</a:t>
            </a:r>
          </a:p>
        </p:txBody>
      </p:sp>
      <p:grpSp>
        <p:nvGrpSpPr>
          <p:cNvPr id="255" name="Google Shape;255;p34"/>
          <p:cNvGrpSpPr/>
          <p:nvPr/>
        </p:nvGrpSpPr>
        <p:grpSpPr>
          <a:xfrm flipH="1">
            <a:off x="1463563" y="1087764"/>
            <a:ext cx="2510290" cy="2510290"/>
            <a:chOff x="6807950" y="3072775"/>
            <a:chExt cx="2165350" cy="2165350"/>
          </a:xfrm>
        </p:grpSpPr>
        <p:sp>
          <p:nvSpPr>
            <p:cNvPr id="256" name="Google Shape;256;p34"/>
            <p:cNvSpPr/>
            <p:nvPr/>
          </p:nvSpPr>
          <p:spPr>
            <a:xfrm>
              <a:off x="6807950" y="3072775"/>
              <a:ext cx="1540825" cy="1536700"/>
            </a:xfrm>
            <a:custGeom>
              <a:avLst/>
              <a:gdLst/>
              <a:ahLst/>
              <a:cxnLst/>
              <a:rect l="l" t="t" r="r" b="b"/>
              <a:pathLst>
                <a:path w="61633" h="61468" fill="none" extrusionOk="0">
                  <a:moveTo>
                    <a:pt x="61632" y="30734"/>
                  </a:moveTo>
                  <a:cubicBezTo>
                    <a:pt x="61632" y="47827"/>
                    <a:pt x="47827" y="61468"/>
                    <a:pt x="30734" y="61468"/>
                  </a:cubicBezTo>
                  <a:cubicBezTo>
                    <a:pt x="13806" y="61468"/>
                    <a:pt x="1" y="47827"/>
                    <a:pt x="1" y="30734"/>
                  </a:cubicBezTo>
                  <a:cubicBezTo>
                    <a:pt x="1" y="13806"/>
                    <a:pt x="13806" y="0"/>
                    <a:pt x="30734" y="0"/>
                  </a:cubicBezTo>
                  <a:cubicBezTo>
                    <a:pt x="47827" y="0"/>
                    <a:pt x="61632" y="13806"/>
                    <a:pt x="61632" y="30734"/>
                  </a:cubicBezTo>
                  <a:close/>
                </a:path>
              </a:pathLst>
            </a:custGeom>
            <a:noFill/>
            <a:ln w="28575"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6968200" y="3233000"/>
              <a:ext cx="1220325" cy="1220350"/>
            </a:xfrm>
            <a:custGeom>
              <a:avLst/>
              <a:gdLst/>
              <a:ahLst/>
              <a:cxnLst/>
              <a:rect l="l" t="t" r="r" b="b"/>
              <a:pathLst>
                <a:path w="48813" h="48814" fill="none" extrusionOk="0">
                  <a:moveTo>
                    <a:pt x="48813" y="24325"/>
                  </a:moveTo>
                  <a:cubicBezTo>
                    <a:pt x="48813" y="37802"/>
                    <a:pt x="37801" y="48814"/>
                    <a:pt x="24324" y="48814"/>
                  </a:cubicBezTo>
                  <a:cubicBezTo>
                    <a:pt x="10847" y="48814"/>
                    <a:pt x="0" y="37802"/>
                    <a:pt x="0" y="24325"/>
                  </a:cubicBezTo>
                  <a:cubicBezTo>
                    <a:pt x="0" y="10848"/>
                    <a:pt x="10847" y="1"/>
                    <a:pt x="24324" y="1"/>
                  </a:cubicBezTo>
                  <a:cubicBezTo>
                    <a:pt x="37801" y="1"/>
                    <a:pt x="48813" y="10848"/>
                    <a:pt x="48813" y="24325"/>
                  </a:cubicBezTo>
                  <a:close/>
                </a:path>
              </a:pathLst>
            </a:custGeom>
            <a:noFill/>
            <a:ln w="28575"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8061125" y="4325950"/>
              <a:ext cx="912175" cy="912175"/>
            </a:xfrm>
            <a:custGeom>
              <a:avLst/>
              <a:gdLst/>
              <a:ahLst/>
              <a:cxnLst/>
              <a:rect l="l" t="t" r="r" b="b"/>
              <a:pathLst>
                <a:path w="36487" h="36487" fill="none" extrusionOk="0">
                  <a:moveTo>
                    <a:pt x="35172" y="35172"/>
                  </a:moveTo>
                  <a:lnTo>
                    <a:pt x="35172" y="35172"/>
                  </a:lnTo>
                  <a:cubicBezTo>
                    <a:pt x="33857" y="36487"/>
                    <a:pt x="31721" y="36487"/>
                    <a:pt x="30406" y="35172"/>
                  </a:cubicBezTo>
                  <a:lnTo>
                    <a:pt x="1" y="4767"/>
                  </a:lnTo>
                  <a:lnTo>
                    <a:pt x="4931" y="1"/>
                  </a:lnTo>
                  <a:lnTo>
                    <a:pt x="35172" y="30242"/>
                  </a:lnTo>
                  <a:cubicBezTo>
                    <a:pt x="36487" y="31556"/>
                    <a:pt x="36487" y="33857"/>
                    <a:pt x="35172" y="35172"/>
                  </a:cubicBezTo>
                  <a:close/>
                </a:path>
              </a:pathLst>
            </a:custGeom>
            <a:noFill/>
            <a:ln w="28575" cap="rnd" cmpd="sng">
              <a:solidFill>
                <a:schemeClr val="dk1"/>
              </a:solidFill>
              <a:prstDash val="solid"/>
              <a:miter lim="1643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34"/>
          <p:cNvSpPr/>
          <p:nvPr/>
        </p:nvSpPr>
        <p:spPr>
          <a:xfrm>
            <a:off x="2593325" y="4450275"/>
            <a:ext cx="433500" cy="43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a:off x="4949450" y="-242475"/>
            <a:ext cx="1056300" cy="1056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a:off x="8804225" y="2637600"/>
            <a:ext cx="433500" cy="433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txBox="1">
            <a:spLocks noGrp="1"/>
          </p:cNvSpPr>
          <p:nvPr>
            <p:ph type="subTitle" idx="3"/>
          </p:nvPr>
        </p:nvSpPr>
        <p:spPr>
          <a:xfrm>
            <a:off x="3731150" y="2774950"/>
            <a:ext cx="4699500" cy="36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Answer the question in the box below</a:t>
            </a:r>
            <a:endParaRPr dirty="0"/>
          </a:p>
        </p:txBody>
      </p:sp>
      <p:sp>
        <p:nvSpPr>
          <p:cNvPr id="263" name="Google Shape;263;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Integration of automation</a:t>
            </a:r>
          </a:p>
        </p:txBody>
      </p:sp>
      <p:sp>
        <p:nvSpPr>
          <p:cNvPr id="273" name="Google Shape;273;p35"/>
          <p:cNvSpPr txBox="1"/>
          <p:nvPr/>
        </p:nvSpPr>
        <p:spPr>
          <a:xfrm>
            <a:off x="713225" y="1112200"/>
            <a:ext cx="7717500" cy="489600"/>
          </a:xfrm>
          <a:prstGeom prst="rect">
            <a:avLst/>
          </a:prstGeom>
          <a:noFill/>
          <a:ln>
            <a:noFill/>
          </a:ln>
        </p:spPr>
        <p:txBody>
          <a:bodyPr spcFirstLastPara="1" wrap="square" lIns="114300" tIns="91425" rIns="91425" bIns="91425" anchor="ctr" anchorCtr="0">
            <a:noAutofit/>
          </a:bodyPr>
          <a:lstStyle/>
          <a:p>
            <a:pPr marL="0" lvl="0" indent="0" algn="l" rtl="0">
              <a:spcBef>
                <a:spcPts val="0"/>
              </a:spcBef>
              <a:spcAft>
                <a:spcPts val="0"/>
              </a:spcAft>
              <a:buNone/>
            </a:pPr>
            <a:r>
              <a:rPr lang="en" sz="1600" dirty="0">
                <a:solidFill>
                  <a:schemeClr val="dk1"/>
                </a:solidFill>
                <a:latin typeface="Palanquin"/>
                <a:ea typeface="Palanquin"/>
                <a:cs typeface="Palanquin"/>
                <a:sym typeface="Palanquin"/>
              </a:rPr>
              <a:t>…and AI </a:t>
            </a:r>
            <a:r>
              <a:rPr lang="en-US" sz="1600" dirty="0">
                <a:solidFill>
                  <a:schemeClr val="dk1"/>
                </a:solidFill>
                <a:latin typeface="Palanquin"/>
                <a:ea typeface="Palanquin"/>
                <a:cs typeface="Palanquin"/>
                <a:sym typeface="Palanquin"/>
              </a:rPr>
              <a:t>in daily professional tasks:</a:t>
            </a:r>
            <a:endParaRPr sz="1600" dirty="0">
              <a:solidFill>
                <a:schemeClr val="dk1"/>
              </a:solidFill>
              <a:latin typeface="Palanquin"/>
              <a:ea typeface="Palanquin"/>
              <a:cs typeface="Palanquin"/>
              <a:sym typeface="Palanquin"/>
            </a:endParaRPr>
          </a:p>
        </p:txBody>
      </p:sp>
      <p:sp>
        <p:nvSpPr>
          <p:cNvPr id="274" name="Google Shape;274;p35"/>
          <p:cNvSpPr txBox="1"/>
          <p:nvPr/>
        </p:nvSpPr>
        <p:spPr>
          <a:xfrm flipH="1">
            <a:off x="5422104" y="1812163"/>
            <a:ext cx="3243888" cy="371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1"/>
                </a:solidFill>
                <a:latin typeface="Signika"/>
                <a:ea typeface="Signika"/>
                <a:cs typeface="Signika"/>
                <a:sym typeface="Signika"/>
              </a:rPr>
              <a:t>scheduling, data entry, and report generation</a:t>
            </a:r>
          </a:p>
        </p:txBody>
      </p:sp>
      <p:sp>
        <p:nvSpPr>
          <p:cNvPr id="275" name="Google Shape;275;p35"/>
          <p:cNvSpPr txBox="1"/>
          <p:nvPr/>
        </p:nvSpPr>
        <p:spPr>
          <a:xfrm flipH="1">
            <a:off x="5422106" y="2584856"/>
            <a:ext cx="3452705" cy="371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dk1"/>
                </a:solidFill>
                <a:latin typeface="Signika"/>
                <a:ea typeface="Signika"/>
                <a:cs typeface="Signika"/>
                <a:sym typeface="Signika"/>
              </a:rPr>
              <a:t> forecast trends, optimize resource allocation, and personalize customer experiences</a:t>
            </a:r>
          </a:p>
        </p:txBody>
      </p:sp>
      <p:sp>
        <p:nvSpPr>
          <p:cNvPr id="276" name="Google Shape;276;p35"/>
          <p:cNvSpPr txBox="1"/>
          <p:nvPr/>
        </p:nvSpPr>
        <p:spPr>
          <a:xfrm flipH="1">
            <a:off x="5422106" y="3357550"/>
            <a:ext cx="3543300" cy="38885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dirty="0">
                <a:solidFill>
                  <a:schemeClr val="dk1"/>
                </a:solidFill>
                <a:latin typeface="Signika"/>
                <a:ea typeface="Signika"/>
                <a:cs typeface="Signika"/>
                <a:sym typeface="Signika"/>
              </a:rPr>
              <a:t>forecast project timelines, predict potential delays, and allocate resources effectively</a:t>
            </a:r>
          </a:p>
        </p:txBody>
      </p:sp>
      <p:sp>
        <p:nvSpPr>
          <p:cNvPr id="279" name="Google Shape;279;p35"/>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5"/>
          <p:cNvSpPr txBox="1"/>
          <p:nvPr/>
        </p:nvSpPr>
        <p:spPr>
          <a:xfrm flipH="1">
            <a:off x="1126500" y="1812175"/>
            <a:ext cx="4047000" cy="371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Palanquin"/>
                <a:ea typeface="Palanquin"/>
                <a:cs typeface="Palanquin"/>
                <a:sym typeface="Palanquin"/>
              </a:rPr>
              <a:t>Streamlined Administrative Tasks</a:t>
            </a:r>
            <a:endParaRPr lang="en-US" sz="1600" b="1" dirty="0">
              <a:solidFill>
                <a:schemeClr val="dk1"/>
              </a:solidFill>
              <a:latin typeface="Palanquin"/>
              <a:ea typeface="Palanquin"/>
              <a:cs typeface="Palanquin"/>
              <a:sym typeface="Palanquin"/>
            </a:endParaRPr>
          </a:p>
        </p:txBody>
      </p:sp>
      <p:sp>
        <p:nvSpPr>
          <p:cNvPr id="282" name="Google Shape;282;p35"/>
          <p:cNvSpPr txBox="1"/>
          <p:nvPr/>
        </p:nvSpPr>
        <p:spPr>
          <a:xfrm flipH="1">
            <a:off x="1126500" y="2584850"/>
            <a:ext cx="4047000" cy="371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Palanquin"/>
                <a:ea typeface="Palanquin"/>
                <a:cs typeface="Palanquin"/>
                <a:sym typeface="Palanquin"/>
              </a:rPr>
              <a:t>Enhanced Decision-Making</a:t>
            </a:r>
          </a:p>
        </p:txBody>
      </p:sp>
      <p:sp>
        <p:nvSpPr>
          <p:cNvPr id="283" name="Google Shape;283;p35"/>
          <p:cNvSpPr txBox="1"/>
          <p:nvPr/>
        </p:nvSpPr>
        <p:spPr>
          <a:xfrm flipH="1">
            <a:off x="1126500" y="3374700"/>
            <a:ext cx="4047000" cy="371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Palanquin"/>
                <a:ea typeface="Palanquin"/>
                <a:cs typeface="Palanquin"/>
                <a:sym typeface="Palanquin"/>
              </a:rPr>
              <a:t>Smart Project Management</a:t>
            </a:r>
          </a:p>
        </p:txBody>
      </p:sp>
      <p:sp>
        <p:nvSpPr>
          <p:cNvPr id="3" name="Arc 2">
            <a:extLst>
              <a:ext uri="{FF2B5EF4-FFF2-40B4-BE49-F238E27FC236}">
                <a16:creationId xmlns:a16="http://schemas.microsoft.com/office/drawing/2014/main" id="{DBA716D8-1300-4AD7-9A49-A69DB46D978F}"/>
              </a:ext>
            </a:extLst>
          </p:cNvPr>
          <p:cNvSpPr/>
          <p:nvPr/>
        </p:nvSpPr>
        <p:spPr>
          <a:xfrm>
            <a:off x="8665993" y="1690112"/>
            <a:ext cx="229625" cy="1080588"/>
          </a:xfrm>
          <a:prstGeom prst="arc">
            <a:avLst/>
          </a:prstGeom>
          <a:effectLst>
            <a:reflection blurRad="6350" stA="50000" endA="300" endPos="55000" dir="5400000" sy="-100000" algn="bl" rotWithShape="0"/>
          </a:effectLst>
        </p:spPr>
        <p:style>
          <a:lnRef idx="1">
            <a:schemeClr val="accent5"/>
          </a:lnRef>
          <a:fillRef idx="0">
            <a:schemeClr val="accent5"/>
          </a:fillRef>
          <a:effectRef idx="0">
            <a:schemeClr val="accent5"/>
          </a:effectRef>
          <a:fontRef idx="minor">
            <a:schemeClr val="tx1"/>
          </a:fontRef>
        </p:style>
        <p:txBody>
          <a:bodyPr rtlCol="0" anchor="ctr"/>
          <a:lstStyle/>
          <a:p>
            <a:pPr algn="ctr"/>
            <a:endParaRPr lang="en-US"/>
          </a:p>
        </p:txBody>
      </p:sp>
      <p:sp>
        <p:nvSpPr>
          <p:cNvPr id="4" name="Oval 3">
            <a:extLst>
              <a:ext uri="{FF2B5EF4-FFF2-40B4-BE49-F238E27FC236}">
                <a16:creationId xmlns:a16="http://schemas.microsoft.com/office/drawing/2014/main" id="{6BE8654F-A96C-44CA-8E12-5232337F3801}"/>
              </a:ext>
            </a:extLst>
          </p:cNvPr>
          <p:cNvSpPr/>
          <p:nvPr/>
        </p:nvSpPr>
        <p:spPr>
          <a:xfrm>
            <a:off x="8017313" y="1112200"/>
            <a:ext cx="878305" cy="5727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286FCD8-DBFC-4898-B8E2-34BD212C5FFE}"/>
              </a:ext>
            </a:extLst>
          </p:cNvPr>
          <p:cNvSpPr txBox="1"/>
          <p:nvPr/>
        </p:nvSpPr>
        <p:spPr>
          <a:xfrm flipH="1">
            <a:off x="8174723" y="1183106"/>
            <a:ext cx="700088" cy="430887"/>
          </a:xfrm>
          <a:prstGeom prst="rect">
            <a:avLst/>
          </a:prstGeom>
          <a:noFill/>
        </p:spPr>
        <p:txBody>
          <a:bodyPr wrap="square" rtlCol="0">
            <a:spAutoFit/>
          </a:bodyPr>
          <a:lstStyle/>
          <a:p>
            <a:r>
              <a:rPr lang="en-US" sz="1050" dirty="0"/>
              <a:t>Data driven</a:t>
            </a:r>
          </a:p>
        </p:txBody>
      </p:sp>
      <p:sp>
        <p:nvSpPr>
          <p:cNvPr id="20" name="Google Shape;276;p35">
            <a:extLst>
              <a:ext uri="{FF2B5EF4-FFF2-40B4-BE49-F238E27FC236}">
                <a16:creationId xmlns:a16="http://schemas.microsoft.com/office/drawing/2014/main" id="{ADB99E35-9DC8-4B2F-9576-99D24E1A417F}"/>
              </a:ext>
            </a:extLst>
          </p:cNvPr>
          <p:cNvSpPr txBox="1"/>
          <p:nvPr/>
        </p:nvSpPr>
        <p:spPr>
          <a:xfrm flipH="1">
            <a:off x="5452953" y="4031300"/>
            <a:ext cx="3612465" cy="542625"/>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b="1" dirty="0">
                <a:solidFill>
                  <a:schemeClr val="dk1"/>
                </a:solidFill>
                <a:latin typeface="Signika"/>
                <a:ea typeface="Signika"/>
                <a:cs typeface="Signika"/>
                <a:sym typeface="Signika"/>
              </a:rPr>
              <a:t>handle multiple queries simultaneously, improving customer satisfaction and reducing workload for human agents</a:t>
            </a:r>
          </a:p>
        </p:txBody>
      </p:sp>
      <p:sp>
        <p:nvSpPr>
          <p:cNvPr id="21" name="Google Shape;283;p35">
            <a:extLst>
              <a:ext uri="{FF2B5EF4-FFF2-40B4-BE49-F238E27FC236}">
                <a16:creationId xmlns:a16="http://schemas.microsoft.com/office/drawing/2014/main" id="{DABDEFF2-F1DC-437A-A722-C8C334F5DC66}"/>
              </a:ext>
            </a:extLst>
          </p:cNvPr>
          <p:cNvSpPr txBox="1"/>
          <p:nvPr/>
        </p:nvSpPr>
        <p:spPr>
          <a:xfrm flipH="1">
            <a:off x="1126500" y="4031300"/>
            <a:ext cx="4047000" cy="527505"/>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chemeClr val="dk1"/>
                </a:solidFill>
                <a:latin typeface="Palanquin"/>
                <a:ea typeface="Palanquin"/>
                <a:cs typeface="Palanquin"/>
                <a:sym typeface="Palanquin"/>
              </a:rPr>
              <a:t>Personalized Customer Service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91" name="Google Shape;291;p3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Choose the correct ones:</a:t>
            </a:r>
            <a:endParaRPr dirty="0"/>
          </a:p>
        </p:txBody>
      </p:sp>
      <p:sp>
        <p:nvSpPr>
          <p:cNvPr id="293" name="Google Shape;293;p36"/>
          <p:cNvSpPr txBox="1"/>
          <p:nvPr/>
        </p:nvSpPr>
        <p:spPr>
          <a:xfrm>
            <a:off x="1690126" y="1381976"/>
            <a:ext cx="6138925" cy="3717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dirty="0">
                <a:solidFill>
                  <a:schemeClr val="dk1"/>
                </a:solidFill>
                <a:latin typeface="Signika"/>
                <a:ea typeface="Signika"/>
                <a:cs typeface="Signika"/>
                <a:sym typeface="Signika"/>
              </a:rPr>
              <a:t>Which of the following can repesent automation of tasks?</a:t>
            </a:r>
            <a:endParaRPr sz="1600" b="1" dirty="0">
              <a:solidFill>
                <a:schemeClr val="dk1"/>
              </a:solidFill>
              <a:latin typeface="Signika"/>
              <a:ea typeface="Signika"/>
              <a:cs typeface="Signika"/>
              <a:sym typeface="Signika"/>
            </a:endParaRPr>
          </a:p>
        </p:txBody>
      </p:sp>
      <p:sp>
        <p:nvSpPr>
          <p:cNvPr id="296" name="Google Shape;296;p36"/>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FAC75732-ADAA-4297-85E7-40646D14EA8F}"/>
              </a:ext>
            </a:extLst>
          </p:cNvPr>
          <p:cNvSpPr/>
          <p:nvPr/>
        </p:nvSpPr>
        <p:spPr>
          <a:xfrm>
            <a:off x="1885950" y="2439275"/>
            <a:ext cx="1621631" cy="1568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generating reports; </a:t>
            </a:r>
          </a:p>
          <a:p>
            <a:r>
              <a:rPr lang="en-US" dirty="0"/>
              <a:t>drafting emails; </a:t>
            </a:r>
          </a:p>
          <a:p>
            <a:r>
              <a:rPr lang="en-US" dirty="0"/>
              <a:t>writing content tailored to specific audiences</a:t>
            </a:r>
          </a:p>
        </p:txBody>
      </p:sp>
      <p:sp>
        <p:nvSpPr>
          <p:cNvPr id="299" name="Google Shape;299;p36"/>
          <p:cNvSpPr/>
          <p:nvPr/>
        </p:nvSpPr>
        <p:spPr>
          <a:xfrm>
            <a:off x="1471261" y="2169499"/>
            <a:ext cx="522900" cy="522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nit"/>
                <a:ea typeface="Kanit"/>
                <a:cs typeface="Kanit"/>
                <a:sym typeface="Kanit"/>
              </a:rPr>
              <a:t>01</a:t>
            </a:r>
            <a:endParaRPr b="1">
              <a:solidFill>
                <a:schemeClr val="dk1"/>
              </a:solidFill>
              <a:latin typeface="Kanit"/>
              <a:ea typeface="Kanit"/>
              <a:cs typeface="Kanit"/>
              <a:sym typeface="Kanit"/>
            </a:endParaRPr>
          </a:p>
        </p:txBody>
      </p:sp>
      <p:sp>
        <p:nvSpPr>
          <p:cNvPr id="16" name="Rectangle 15">
            <a:extLst>
              <a:ext uri="{FF2B5EF4-FFF2-40B4-BE49-F238E27FC236}">
                <a16:creationId xmlns:a16="http://schemas.microsoft.com/office/drawing/2014/main" id="{F06B4EA3-F13B-4307-B088-CC058F1045BD}"/>
              </a:ext>
            </a:extLst>
          </p:cNvPr>
          <p:cNvSpPr/>
          <p:nvPr/>
        </p:nvSpPr>
        <p:spPr>
          <a:xfrm>
            <a:off x="4042528" y="2430949"/>
            <a:ext cx="1621631" cy="15687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200" dirty="0">
                <a:solidFill>
                  <a:schemeClr val="tx1">
                    <a:lumMod val="50000"/>
                  </a:schemeClr>
                </a:solidFill>
              </a:rPr>
              <a:t>tracking progress in real-time and suggesting adjustments to keep projects on track</a:t>
            </a:r>
          </a:p>
        </p:txBody>
      </p:sp>
      <p:sp>
        <p:nvSpPr>
          <p:cNvPr id="298" name="Google Shape;298;p36"/>
          <p:cNvSpPr/>
          <p:nvPr/>
        </p:nvSpPr>
        <p:spPr>
          <a:xfrm>
            <a:off x="3698422" y="2169499"/>
            <a:ext cx="522900" cy="522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nit"/>
                <a:ea typeface="Kanit"/>
                <a:cs typeface="Kanit"/>
                <a:sym typeface="Kanit"/>
              </a:rPr>
              <a:t>02</a:t>
            </a:r>
            <a:endParaRPr/>
          </a:p>
        </p:txBody>
      </p:sp>
      <p:sp>
        <p:nvSpPr>
          <p:cNvPr id="17" name="Rectangle 16">
            <a:extLst>
              <a:ext uri="{FF2B5EF4-FFF2-40B4-BE49-F238E27FC236}">
                <a16:creationId xmlns:a16="http://schemas.microsoft.com/office/drawing/2014/main" id="{4C16A697-AADC-4279-9D3B-61A0ADDB7C87}"/>
              </a:ext>
            </a:extLst>
          </p:cNvPr>
          <p:cNvSpPr/>
          <p:nvPr/>
        </p:nvSpPr>
        <p:spPr>
          <a:xfrm>
            <a:off x="6447234" y="2439275"/>
            <a:ext cx="1621631" cy="1568700"/>
          </a:xfrm>
          <a:prstGeom prst="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200" dirty="0">
                <a:solidFill>
                  <a:srgbClr val="FFFF00"/>
                </a:solidFill>
              </a:rPr>
              <a:t>Crafting original marketing campaigns, developing unique product concepts, or strategizing a company's brand identity</a:t>
            </a:r>
          </a:p>
        </p:txBody>
      </p:sp>
      <p:sp>
        <p:nvSpPr>
          <p:cNvPr id="300" name="Google Shape;300;p36"/>
          <p:cNvSpPr/>
          <p:nvPr/>
        </p:nvSpPr>
        <p:spPr>
          <a:xfrm>
            <a:off x="6095038" y="2169499"/>
            <a:ext cx="522900" cy="522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Kanit"/>
                <a:ea typeface="Kanit"/>
                <a:cs typeface="Kanit"/>
                <a:sym typeface="Kanit"/>
              </a:rPr>
              <a:t>01</a:t>
            </a:r>
            <a:endParaRPr b="1">
              <a:solidFill>
                <a:schemeClr val="dk1"/>
              </a:solidFill>
              <a:latin typeface="Kanit"/>
              <a:ea typeface="Kanit"/>
              <a:cs typeface="Kanit"/>
              <a:sym typeface="Kanit"/>
            </a:endParaRPr>
          </a:p>
        </p:txBody>
      </p:sp>
      <p:grpSp>
        <p:nvGrpSpPr>
          <p:cNvPr id="19" name="Google Shape;351;p39">
            <a:extLst>
              <a:ext uri="{FF2B5EF4-FFF2-40B4-BE49-F238E27FC236}">
                <a16:creationId xmlns:a16="http://schemas.microsoft.com/office/drawing/2014/main" id="{041FB9C6-22C5-4A9B-BBDA-071A3D1EAE9D}"/>
              </a:ext>
            </a:extLst>
          </p:cNvPr>
          <p:cNvGrpSpPr/>
          <p:nvPr/>
        </p:nvGrpSpPr>
        <p:grpSpPr>
          <a:xfrm>
            <a:off x="6104455" y="4277751"/>
            <a:ext cx="436660" cy="461496"/>
            <a:chOff x="4010963" y="3643838"/>
            <a:chExt cx="343665" cy="363211"/>
          </a:xfrm>
        </p:grpSpPr>
        <p:sp>
          <p:nvSpPr>
            <p:cNvPr id="20" name="Google Shape;352;p39">
              <a:extLst>
                <a:ext uri="{FF2B5EF4-FFF2-40B4-BE49-F238E27FC236}">
                  <a16:creationId xmlns:a16="http://schemas.microsoft.com/office/drawing/2014/main" id="{EB020BFC-DA14-4A6D-813C-059C50340877}"/>
                </a:ext>
              </a:extLst>
            </p:cNvPr>
            <p:cNvSpPr/>
            <p:nvPr/>
          </p:nvSpPr>
          <p:spPr>
            <a:xfrm>
              <a:off x="4152415" y="3643838"/>
              <a:ext cx="202213" cy="221760"/>
            </a:xfrm>
            <a:custGeom>
              <a:avLst/>
              <a:gdLst/>
              <a:ahLst/>
              <a:cxnLst/>
              <a:rect l="l" t="t" r="r" b="b"/>
              <a:pathLst>
                <a:path w="6383" h="7000" extrusionOk="0">
                  <a:moveTo>
                    <a:pt x="3206" y="0"/>
                  </a:moveTo>
                  <a:cubicBezTo>
                    <a:pt x="3000" y="0"/>
                    <a:pt x="2792" y="20"/>
                    <a:pt x="2584" y="58"/>
                  </a:cubicBezTo>
                  <a:cubicBezTo>
                    <a:pt x="1751" y="225"/>
                    <a:pt x="1036" y="701"/>
                    <a:pt x="560" y="1416"/>
                  </a:cubicBezTo>
                  <a:cubicBezTo>
                    <a:pt x="179" y="1987"/>
                    <a:pt x="1" y="2654"/>
                    <a:pt x="24" y="3332"/>
                  </a:cubicBezTo>
                  <a:cubicBezTo>
                    <a:pt x="60" y="3987"/>
                    <a:pt x="274" y="4606"/>
                    <a:pt x="667" y="5107"/>
                  </a:cubicBezTo>
                  <a:lnTo>
                    <a:pt x="596" y="6821"/>
                  </a:lnTo>
                  <a:cubicBezTo>
                    <a:pt x="596" y="6881"/>
                    <a:pt x="620" y="6940"/>
                    <a:pt x="667" y="6964"/>
                  </a:cubicBezTo>
                  <a:cubicBezTo>
                    <a:pt x="691" y="6988"/>
                    <a:pt x="727" y="7000"/>
                    <a:pt x="751" y="7000"/>
                  </a:cubicBezTo>
                  <a:cubicBezTo>
                    <a:pt x="786" y="7000"/>
                    <a:pt x="798" y="7000"/>
                    <a:pt x="834" y="6988"/>
                  </a:cubicBezTo>
                  <a:lnTo>
                    <a:pt x="2382" y="6250"/>
                  </a:lnTo>
                  <a:cubicBezTo>
                    <a:pt x="2653" y="6322"/>
                    <a:pt x="2928" y="6359"/>
                    <a:pt x="3203" y="6359"/>
                  </a:cubicBezTo>
                  <a:cubicBezTo>
                    <a:pt x="3557" y="6359"/>
                    <a:pt x="3910" y="6299"/>
                    <a:pt x="4251" y="6178"/>
                  </a:cubicBezTo>
                  <a:cubicBezTo>
                    <a:pt x="4894" y="5952"/>
                    <a:pt x="5442" y="5523"/>
                    <a:pt x="5811" y="4964"/>
                  </a:cubicBezTo>
                  <a:cubicBezTo>
                    <a:pt x="6132" y="4487"/>
                    <a:pt x="6323" y="3952"/>
                    <a:pt x="6347" y="3380"/>
                  </a:cubicBezTo>
                  <a:cubicBezTo>
                    <a:pt x="6382" y="3249"/>
                    <a:pt x="6311" y="3178"/>
                    <a:pt x="6216" y="3178"/>
                  </a:cubicBezTo>
                  <a:cubicBezTo>
                    <a:pt x="6132" y="3178"/>
                    <a:pt x="6037" y="3237"/>
                    <a:pt x="6037" y="3332"/>
                  </a:cubicBezTo>
                  <a:cubicBezTo>
                    <a:pt x="6013" y="3844"/>
                    <a:pt x="5847" y="4333"/>
                    <a:pt x="5561" y="4749"/>
                  </a:cubicBezTo>
                  <a:cubicBezTo>
                    <a:pt x="5032" y="5547"/>
                    <a:pt x="4142" y="6005"/>
                    <a:pt x="3211" y="6005"/>
                  </a:cubicBezTo>
                  <a:cubicBezTo>
                    <a:pt x="2947" y="6005"/>
                    <a:pt x="2680" y="5969"/>
                    <a:pt x="2418" y="5892"/>
                  </a:cubicBezTo>
                  <a:cubicBezTo>
                    <a:pt x="2404" y="5888"/>
                    <a:pt x="2391" y="5885"/>
                    <a:pt x="2378" y="5885"/>
                  </a:cubicBezTo>
                  <a:cubicBezTo>
                    <a:pt x="2354" y="5885"/>
                    <a:pt x="2329" y="5893"/>
                    <a:pt x="2298" y="5916"/>
                  </a:cubicBezTo>
                  <a:lnTo>
                    <a:pt x="953" y="6547"/>
                  </a:lnTo>
                  <a:lnTo>
                    <a:pt x="1024" y="5047"/>
                  </a:lnTo>
                  <a:cubicBezTo>
                    <a:pt x="1024" y="4999"/>
                    <a:pt x="1013" y="4976"/>
                    <a:pt x="989" y="4928"/>
                  </a:cubicBezTo>
                  <a:cubicBezTo>
                    <a:pt x="215" y="3964"/>
                    <a:pt x="179" y="2618"/>
                    <a:pt x="858" y="1594"/>
                  </a:cubicBezTo>
                  <a:cubicBezTo>
                    <a:pt x="1275" y="975"/>
                    <a:pt x="1917" y="535"/>
                    <a:pt x="2656" y="392"/>
                  </a:cubicBezTo>
                  <a:cubicBezTo>
                    <a:pt x="2846" y="352"/>
                    <a:pt x="3037" y="333"/>
                    <a:pt x="3226" y="333"/>
                  </a:cubicBezTo>
                  <a:cubicBezTo>
                    <a:pt x="3783" y="333"/>
                    <a:pt x="4325" y="500"/>
                    <a:pt x="4787" y="820"/>
                  </a:cubicBezTo>
                  <a:cubicBezTo>
                    <a:pt x="5442" y="1273"/>
                    <a:pt x="5870" y="1939"/>
                    <a:pt x="6013" y="2713"/>
                  </a:cubicBezTo>
                  <a:cubicBezTo>
                    <a:pt x="6024" y="2790"/>
                    <a:pt x="6105" y="2846"/>
                    <a:pt x="6182" y="2846"/>
                  </a:cubicBezTo>
                  <a:cubicBezTo>
                    <a:pt x="6189" y="2846"/>
                    <a:pt x="6197" y="2845"/>
                    <a:pt x="6204" y="2844"/>
                  </a:cubicBezTo>
                  <a:cubicBezTo>
                    <a:pt x="6287" y="2832"/>
                    <a:pt x="6347" y="2737"/>
                    <a:pt x="6335" y="2654"/>
                  </a:cubicBezTo>
                  <a:cubicBezTo>
                    <a:pt x="6192" y="1785"/>
                    <a:pt x="5692" y="1011"/>
                    <a:pt x="4965" y="535"/>
                  </a:cubicBezTo>
                  <a:cubicBezTo>
                    <a:pt x="4438" y="177"/>
                    <a:pt x="3829" y="0"/>
                    <a:pt x="3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53;p39">
              <a:extLst>
                <a:ext uri="{FF2B5EF4-FFF2-40B4-BE49-F238E27FC236}">
                  <a16:creationId xmlns:a16="http://schemas.microsoft.com/office/drawing/2014/main" id="{6D87C2A7-04D6-4F92-8934-E62E1745DA3F}"/>
                </a:ext>
              </a:extLst>
            </p:cNvPr>
            <p:cNvSpPr/>
            <p:nvPr/>
          </p:nvSpPr>
          <p:spPr>
            <a:xfrm>
              <a:off x="4010963" y="3708719"/>
              <a:ext cx="299154" cy="298331"/>
            </a:xfrm>
            <a:custGeom>
              <a:avLst/>
              <a:gdLst/>
              <a:ahLst/>
              <a:cxnLst/>
              <a:rect l="l" t="t" r="r" b="b"/>
              <a:pathLst>
                <a:path w="9443" h="9417" extrusionOk="0">
                  <a:moveTo>
                    <a:pt x="6752" y="5654"/>
                  </a:moveTo>
                  <a:lnTo>
                    <a:pt x="9038" y="6988"/>
                  </a:lnTo>
                  <a:lnTo>
                    <a:pt x="8597" y="7714"/>
                  </a:lnTo>
                  <a:lnTo>
                    <a:pt x="6323" y="6380"/>
                  </a:lnTo>
                  <a:lnTo>
                    <a:pt x="6752" y="5654"/>
                  </a:lnTo>
                  <a:close/>
                  <a:moveTo>
                    <a:pt x="2516" y="1"/>
                  </a:moveTo>
                  <a:cubicBezTo>
                    <a:pt x="2490" y="1"/>
                    <a:pt x="2464" y="7"/>
                    <a:pt x="2441" y="22"/>
                  </a:cubicBezTo>
                  <a:lnTo>
                    <a:pt x="1429" y="618"/>
                  </a:lnTo>
                  <a:cubicBezTo>
                    <a:pt x="1358" y="665"/>
                    <a:pt x="1322" y="773"/>
                    <a:pt x="1370" y="844"/>
                  </a:cubicBezTo>
                  <a:lnTo>
                    <a:pt x="1477" y="1023"/>
                  </a:lnTo>
                  <a:lnTo>
                    <a:pt x="1060" y="1249"/>
                  </a:lnTo>
                  <a:cubicBezTo>
                    <a:pt x="620" y="1463"/>
                    <a:pt x="298" y="1856"/>
                    <a:pt x="144" y="2320"/>
                  </a:cubicBezTo>
                  <a:cubicBezTo>
                    <a:pt x="1" y="2773"/>
                    <a:pt x="25" y="3273"/>
                    <a:pt x="251" y="3713"/>
                  </a:cubicBezTo>
                  <a:cubicBezTo>
                    <a:pt x="548" y="4297"/>
                    <a:pt x="1668" y="5547"/>
                    <a:pt x="2620" y="6511"/>
                  </a:cubicBezTo>
                  <a:cubicBezTo>
                    <a:pt x="2644" y="6547"/>
                    <a:pt x="2692" y="6559"/>
                    <a:pt x="2739" y="6559"/>
                  </a:cubicBezTo>
                  <a:cubicBezTo>
                    <a:pt x="2787" y="6559"/>
                    <a:pt x="2822" y="6547"/>
                    <a:pt x="2858" y="6511"/>
                  </a:cubicBezTo>
                  <a:cubicBezTo>
                    <a:pt x="2918" y="6452"/>
                    <a:pt x="2918" y="6333"/>
                    <a:pt x="2858" y="6273"/>
                  </a:cubicBezTo>
                  <a:cubicBezTo>
                    <a:pt x="1679" y="5083"/>
                    <a:pt x="775" y="4011"/>
                    <a:pt x="548" y="3570"/>
                  </a:cubicBezTo>
                  <a:cubicBezTo>
                    <a:pt x="191" y="2832"/>
                    <a:pt x="477" y="1927"/>
                    <a:pt x="1203" y="1546"/>
                  </a:cubicBezTo>
                  <a:lnTo>
                    <a:pt x="1632" y="1320"/>
                  </a:lnTo>
                  <a:lnTo>
                    <a:pt x="2572" y="2916"/>
                  </a:lnTo>
                  <a:cubicBezTo>
                    <a:pt x="2477" y="2951"/>
                    <a:pt x="2394" y="2999"/>
                    <a:pt x="2322" y="3070"/>
                  </a:cubicBezTo>
                  <a:cubicBezTo>
                    <a:pt x="1941" y="3404"/>
                    <a:pt x="1882" y="3951"/>
                    <a:pt x="2168" y="4356"/>
                  </a:cubicBezTo>
                  <a:cubicBezTo>
                    <a:pt x="2322" y="4559"/>
                    <a:pt x="4906" y="7154"/>
                    <a:pt x="5120" y="7297"/>
                  </a:cubicBezTo>
                  <a:cubicBezTo>
                    <a:pt x="5275" y="7416"/>
                    <a:pt x="5489" y="7476"/>
                    <a:pt x="5680" y="7476"/>
                  </a:cubicBezTo>
                  <a:cubicBezTo>
                    <a:pt x="5954" y="7476"/>
                    <a:pt x="6204" y="7380"/>
                    <a:pt x="6394" y="7154"/>
                  </a:cubicBezTo>
                  <a:cubicBezTo>
                    <a:pt x="6466" y="7083"/>
                    <a:pt x="6513" y="6988"/>
                    <a:pt x="6561" y="6904"/>
                  </a:cubicBezTo>
                  <a:lnTo>
                    <a:pt x="8156" y="7833"/>
                  </a:lnTo>
                  <a:lnTo>
                    <a:pt x="7930" y="8262"/>
                  </a:lnTo>
                  <a:cubicBezTo>
                    <a:pt x="7654" y="8781"/>
                    <a:pt x="7123" y="9083"/>
                    <a:pt x="6580" y="9083"/>
                  </a:cubicBezTo>
                  <a:cubicBezTo>
                    <a:pt x="6352" y="9083"/>
                    <a:pt x="6121" y="9029"/>
                    <a:pt x="5906" y="8916"/>
                  </a:cubicBezTo>
                  <a:cubicBezTo>
                    <a:pt x="5478" y="8702"/>
                    <a:pt x="4477" y="7869"/>
                    <a:pt x="3334" y="6749"/>
                  </a:cubicBezTo>
                  <a:cubicBezTo>
                    <a:pt x="3305" y="6720"/>
                    <a:pt x="3260" y="6705"/>
                    <a:pt x="3215" y="6705"/>
                  </a:cubicBezTo>
                  <a:cubicBezTo>
                    <a:pt x="3171" y="6705"/>
                    <a:pt x="3126" y="6720"/>
                    <a:pt x="3096" y="6749"/>
                  </a:cubicBezTo>
                  <a:cubicBezTo>
                    <a:pt x="3037" y="6809"/>
                    <a:pt x="3037" y="6928"/>
                    <a:pt x="3096" y="6988"/>
                  </a:cubicBezTo>
                  <a:cubicBezTo>
                    <a:pt x="4287" y="8142"/>
                    <a:pt x="5275" y="8976"/>
                    <a:pt x="5740" y="9214"/>
                  </a:cubicBezTo>
                  <a:cubicBezTo>
                    <a:pt x="5990" y="9357"/>
                    <a:pt x="6275" y="9416"/>
                    <a:pt x="6561" y="9416"/>
                  </a:cubicBezTo>
                  <a:cubicBezTo>
                    <a:pt x="6752" y="9416"/>
                    <a:pt x="6942" y="9381"/>
                    <a:pt x="7144" y="9321"/>
                  </a:cubicBezTo>
                  <a:cubicBezTo>
                    <a:pt x="7597" y="9178"/>
                    <a:pt x="7990" y="8845"/>
                    <a:pt x="8216" y="8416"/>
                  </a:cubicBezTo>
                  <a:lnTo>
                    <a:pt x="8430" y="8000"/>
                  </a:lnTo>
                  <a:lnTo>
                    <a:pt x="8609" y="8107"/>
                  </a:lnTo>
                  <a:cubicBezTo>
                    <a:pt x="8645" y="8119"/>
                    <a:pt x="8668" y="8131"/>
                    <a:pt x="8704" y="8131"/>
                  </a:cubicBezTo>
                  <a:cubicBezTo>
                    <a:pt x="8764" y="8131"/>
                    <a:pt x="8823" y="8107"/>
                    <a:pt x="8847" y="8047"/>
                  </a:cubicBezTo>
                  <a:lnTo>
                    <a:pt x="9442" y="7035"/>
                  </a:lnTo>
                  <a:cubicBezTo>
                    <a:pt x="9419" y="6976"/>
                    <a:pt x="9419" y="6928"/>
                    <a:pt x="9419" y="6880"/>
                  </a:cubicBezTo>
                  <a:cubicBezTo>
                    <a:pt x="9407" y="6845"/>
                    <a:pt x="9371" y="6809"/>
                    <a:pt x="9347" y="6785"/>
                  </a:cubicBezTo>
                  <a:lnTo>
                    <a:pt x="6787" y="5273"/>
                  </a:lnTo>
                  <a:cubicBezTo>
                    <a:pt x="6765" y="5262"/>
                    <a:pt x="6740" y="5257"/>
                    <a:pt x="6713" y="5257"/>
                  </a:cubicBezTo>
                  <a:cubicBezTo>
                    <a:pt x="6655" y="5257"/>
                    <a:pt x="6594" y="5283"/>
                    <a:pt x="6561" y="5333"/>
                  </a:cubicBezTo>
                  <a:lnTo>
                    <a:pt x="5966" y="6345"/>
                  </a:lnTo>
                  <a:cubicBezTo>
                    <a:pt x="5930" y="6392"/>
                    <a:pt x="5930" y="6440"/>
                    <a:pt x="5954" y="6476"/>
                  </a:cubicBezTo>
                  <a:cubicBezTo>
                    <a:pt x="5966" y="6523"/>
                    <a:pt x="5990" y="6559"/>
                    <a:pt x="6025" y="6583"/>
                  </a:cubicBezTo>
                  <a:lnTo>
                    <a:pt x="6251" y="6714"/>
                  </a:lnTo>
                  <a:lnTo>
                    <a:pt x="6228" y="6749"/>
                  </a:lnTo>
                  <a:cubicBezTo>
                    <a:pt x="6204" y="6809"/>
                    <a:pt x="6168" y="6869"/>
                    <a:pt x="6132" y="6928"/>
                  </a:cubicBezTo>
                  <a:cubicBezTo>
                    <a:pt x="6008" y="7067"/>
                    <a:pt x="5834" y="7141"/>
                    <a:pt x="5659" y="7141"/>
                  </a:cubicBezTo>
                  <a:cubicBezTo>
                    <a:pt x="5534" y="7141"/>
                    <a:pt x="5408" y="7103"/>
                    <a:pt x="5299" y="7023"/>
                  </a:cubicBezTo>
                  <a:cubicBezTo>
                    <a:pt x="5120" y="6880"/>
                    <a:pt x="2561" y="4321"/>
                    <a:pt x="2418" y="4142"/>
                  </a:cubicBezTo>
                  <a:cubicBezTo>
                    <a:pt x="2227" y="3892"/>
                    <a:pt x="2275" y="3535"/>
                    <a:pt x="2513" y="3309"/>
                  </a:cubicBezTo>
                  <a:cubicBezTo>
                    <a:pt x="2561" y="3273"/>
                    <a:pt x="2620" y="3237"/>
                    <a:pt x="2692" y="3213"/>
                  </a:cubicBezTo>
                  <a:lnTo>
                    <a:pt x="2727" y="3189"/>
                  </a:lnTo>
                  <a:lnTo>
                    <a:pt x="2858" y="3416"/>
                  </a:lnTo>
                  <a:cubicBezTo>
                    <a:pt x="2882" y="3475"/>
                    <a:pt x="2942" y="3511"/>
                    <a:pt x="3001" y="3511"/>
                  </a:cubicBezTo>
                  <a:cubicBezTo>
                    <a:pt x="3037" y="3511"/>
                    <a:pt x="3061" y="3487"/>
                    <a:pt x="3096" y="3475"/>
                  </a:cubicBezTo>
                  <a:lnTo>
                    <a:pt x="4108" y="2880"/>
                  </a:lnTo>
                  <a:cubicBezTo>
                    <a:pt x="4144" y="2844"/>
                    <a:pt x="4168" y="2820"/>
                    <a:pt x="4180" y="2773"/>
                  </a:cubicBezTo>
                  <a:cubicBezTo>
                    <a:pt x="4192" y="2737"/>
                    <a:pt x="4180" y="2689"/>
                    <a:pt x="4168" y="2642"/>
                  </a:cubicBezTo>
                  <a:lnTo>
                    <a:pt x="3442" y="1404"/>
                  </a:lnTo>
                  <a:cubicBezTo>
                    <a:pt x="3409" y="1355"/>
                    <a:pt x="3348" y="1322"/>
                    <a:pt x="3290" y="1322"/>
                  </a:cubicBezTo>
                  <a:cubicBezTo>
                    <a:pt x="3264" y="1322"/>
                    <a:pt x="3238" y="1329"/>
                    <a:pt x="3215" y="1344"/>
                  </a:cubicBezTo>
                  <a:cubicBezTo>
                    <a:pt x="3144" y="1392"/>
                    <a:pt x="3108" y="1499"/>
                    <a:pt x="3156" y="1570"/>
                  </a:cubicBezTo>
                  <a:lnTo>
                    <a:pt x="3787" y="2654"/>
                  </a:lnTo>
                  <a:lnTo>
                    <a:pt x="3061" y="3082"/>
                  </a:lnTo>
                  <a:lnTo>
                    <a:pt x="1727" y="808"/>
                  </a:lnTo>
                  <a:lnTo>
                    <a:pt x="2453" y="380"/>
                  </a:lnTo>
                  <a:lnTo>
                    <a:pt x="2822" y="1011"/>
                  </a:lnTo>
                  <a:cubicBezTo>
                    <a:pt x="2855" y="1060"/>
                    <a:pt x="2917" y="1087"/>
                    <a:pt x="2975" y="1087"/>
                  </a:cubicBezTo>
                  <a:cubicBezTo>
                    <a:pt x="3001" y="1087"/>
                    <a:pt x="3027" y="1081"/>
                    <a:pt x="3049" y="1070"/>
                  </a:cubicBezTo>
                  <a:cubicBezTo>
                    <a:pt x="3120" y="1023"/>
                    <a:pt x="3156" y="915"/>
                    <a:pt x="3108" y="844"/>
                  </a:cubicBezTo>
                  <a:lnTo>
                    <a:pt x="2656" y="82"/>
                  </a:lnTo>
                  <a:cubicBezTo>
                    <a:pt x="2631" y="33"/>
                    <a:pt x="2573" y="1"/>
                    <a:pt x="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54;p39">
              <a:extLst>
                <a:ext uri="{FF2B5EF4-FFF2-40B4-BE49-F238E27FC236}">
                  <a16:creationId xmlns:a16="http://schemas.microsoft.com/office/drawing/2014/main" id="{A31C8004-8004-481B-B79D-92FEF807463C}"/>
                </a:ext>
              </a:extLst>
            </p:cNvPr>
            <p:cNvSpPr/>
            <p:nvPr/>
          </p:nvSpPr>
          <p:spPr>
            <a:xfrm>
              <a:off x="4187104" y="3667788"/>
              <a:ext cx="133943" cy="146520"/>
            </a:xfrm>
            <a:custGeom>
              <a:avLst/>
              <a:gdLst/>
              <a:ahLst/>
              <a:cxnLst/>
              <a:rect l="l" t="t" r="r" b="b"/>
              <a:pathLst>
                <a:path w="4228" h="4625" extrusionOk="0">
                  <a:moveTo>
                    <a:pt x="2742" y="0"/>
                  </a:moveTo>
                  <a:cubicBezTo>
                    <a:pt x="2716" y="0"/>
                    <a:pt x="2690" y="6"/>
                    <a:pt x="2668" y="17"/>
                  </a:cubicBezTo>
                  <a:cubicBezTo>
                    <a:pt x="2596" y="64"/>
                    <a:pt x="2561" y="171"/>
                    <a:pt x="2608" y="243"/>
                  </a:cubicBezTo>
                  <a:lnTo>
                    <a:pt x="2763" y="493"/>
                  </a:lnTo>
                  <a:cubicBezTo>
                    <a:pt x="2549" y="433"/>
                    <a:pt x="2346" y="398"/>
                    <a:pt x="2120" y="398"/>
                  </a:cubicBezTo>
                  <a:cubicBezTo>
                    <a:pt x="953" y="398"/>
                    <a:pt x="1" y="1350"/>
                    <a:pt x="1" y="2505"/>
                  </a:cubicBezTo>
                  <a:cubicBezTo>
                    <a:pt x="1" y="3672"/>
                    <a:pt x="953" y="4624"/>
                    <a:pt x="2120" y="4624"/>
                  </a:cubicBezTo>
                  <a:cubicBezTo>
                    <a:pt x="3275" y="4624"/>
                    <a:pt x="4228" y="3672"/>
                    <a:pt x="4228" y="2505"/>
                  </a:cubicBezTo>
                  <a:cubicBezTo>
                    <a:pt x="4228" y="2362"/>
                    <a:pt x="4204" y="2195"/>
                    <a:pt x="4168" y="2029"/>
                  </a:cubicBezTo>
                  <a:cubicBezTo>
                    <a:pt x="4158" y="1958"/>
                    <a:pt x="4096" y="1904"/>
                    <a:pt x="4012" y="1904"/>
                  </a:cubicBezTo>
                  <a:cubicBezTo>
                    <a:pt x="3998" y="1904"/>
                    <a:pt x="3982" y="1906"/>
                    <a:pt x="3966" y="1910"/>
                  </a:cubicBezTo>
                  <a:cubicBezTo>
                    <a:pt x="3870" y="1922"/>
                    <a:pt x="3811" y="2017"/>
                    <a:pt x="3847" y="2124"/>
                  </a:cubicBezTo>
                  <a:cubicBezTo>
                    <a:pt x="3870" y="2255"/>
                    <a:pt x="3894" y="2386"/>
                    <a:pt x="3894" y="2517"/>
                  </a:cubicBezTo>
                  <a:cubicBezTo>
                    <a:pt x="3894" y="3505"/>
                    <a:pt x="3085" y="4303"/>
                    <a:pt x="2108" y="4303"/>
                  </a:cubicBezTo>
                  <a:cubicBezTo>
                    <a:pt x="1120" y="4303"/>
                    <a:pt x="322" y="3505"/>
                    <a:pt x="322" y="2517"/>
                  </a:cubicBezTo>
                  <a:cubicBezTo>
                    <a:pt x="322" y="1541"/>
                    <a:pt x="1120" y="731"/>
                    <a:pt x="2108" y="731"/>
                  </a:cubicBezTo>
                  <a:cubicBezTo>
                    <a:pt x="2299" y="731"/>
                    <a:pt x="2477" y="767"/>
                    <a:pt x="2656" y="826"/>
                  </a:cubicBezTo>
                  <a:lnTo>
                    <a:pt x="2299" y="910"/>
                  </a:lnTo>
                  <a:cubicBezTo>
                    <a:pt x="2204" y="933"/>
                    <a:pt x="2144" y="1017"/>
                    <a:pt x="2180" y="1124"/>
                  </a:cubicBezTo>
                  <a:cubicBezTo>
                    <a:pt x="2190" y="1195"/>
                    <a:pt x="2260" y="1248"/>
                    <a:pt x="2339" y="1248"/>
                  </a:cubicBezTo>
                  <a:cubicBezTo>
                    <a:pt x="2353" y="1248"/>
                    <a:pt x="2368" y="1247"/>
                    <a:pt x="2382" y="1243"/>
                  </a:cubicBezTo>
                  <a:lnTo>
                    <a:pt x="3204" y="1052"/>
                  </a:lnTo>
                  <a:cubicBezTo>
                    <a:pt x="3311" y="1017"/>
                    <a:pt x="3370" y="898"/>
                    <a:pt x="3311" y="791"/>
                  </a:cubicBezTo>
                  <a:lnTo>
                    <a:pt x="2894" y="76"/>
                  </a:lnTo>
                  <a:cubicBezTo>
                    <a:pt x="2861" y="27"/>
                    <a:pt x="2800" y="0"/>
                    <a:pt x="2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55;p39">
              <a:extLst>
                <a:ext uri="{FF2B5EF4-FFF2-40B4-BE49-F238E27FC236}">
                  <a16:creationId xmlns:a16="http://schemas.microsoft.com/office/drawing/2014/main" id="{DC86663C-3373-4E5D-850F-275CEBB4B9F1}"/>
                </a:ext>
              </a:extLst>
            </p:cNvPr>
            <p:cNvSpPr/>
            <p:nvPr/>
          </p:nvSpPr>
          <p:spPr>
            <a:xfrm>
              <a:off x="4220685" y="3720725"/>
              <a:ext cx="39632" cy="52462"/>
            </a:xfrm>
            <a:custGeom>
              <a:avLst/>
              <a:gdLst/>
              <a:ahLst/>
              <a:cxnLst/>
              <a:rect l="l" t="t" r="r" b="b"/>
              <a:pathLst>
                <a:path w="1251" h="1656" extrusionOk="0">
                  <a:moveTo>
                    <a:pt x="572" y="1"/>
                  </a:moveTo>
                  <a:cubicBezTo>
                    <a:pt x="274" y="1"/>
                    <a:pt x="12" y="239"/>
                    <a:pt x="12" y="524"/>
                  </a:cubicBezTo>
                  <a:cubicBezTo>
                    <a:pt x="12" y="608"/>
                    <a:pt x="96" y="679"/>
                    <a:pt x="179" y="679"/>
                  </a:cubicBezTo>
                  <a:cubicBezTo>
                    <a:pt x="274" y="679"/>
                    <a:pt x="346" y="608"/>
                    <a:pt x="346" y="524"/>
                  </a:cubicBezTo>
                  <a:cubicBezTo>
                    <a:pt x="346" y="417"/>
                    <a:pt x="429" y="322"/>
                    <a:pt x="548" y="322"/>
                  </a:cubicBezTo>
                  <a:lnTo>
                    <a:pt x="608" y="322"/>
                  </a:lnTo>
                  <a:cubicBezTo>
                    <a:pt x="655" y="322"/>
                    <a:pt x="667" y="358"/>
                    <a:pt x="691" y="370"/>
                  </a:cubicBezTo>
                  <a:cubicBezTo>
                    <a:pt x="703" y="382"/>
                    <a:pt x="703" y="417"/>
                    <a:pt x="691" y="429"/>
                  </a:cubicBezTo>
                  <a:lnTo>
                    <a:pt x="48" y="1382"/>
                  </a:lnTo>
                  <a:cubicBezTo>
                    <a:pt x="12" y="1429"/>
                    <a:pt x="1" y="1501"/>
                    <a:pt x="36" y="1560"/>
                  </a:cubicBezTo>
                  <a:cubicBezTo>
                    <a:pt x="60" y="1620"/>
                    <a:pt x="120" y="1656"/>
                    <a:pt x="179" y="1656"/>
                  </a:cubicBezTo>
                  <a:lnTo>
                    <a:pt x="1072" y="1656"/>
                  </a:lnTo>
                  <a:cubicBezTo>
                    <a:pt x="1167" y="1656"/>
                    <a:pt x="1239" y="1572"/>
                    <a:pt x="1239" y="1489"/>
                  </a:cubicBezTo>
                  <a:cubicBezTo>
                    <a:pt x="1251" y="1406"/>
                    <a:pt x="1179" y="1322"/>
                    <a:pt x="1084" y="1322"/>
                  </a:cubicBezTo>
                  <a:lnTo>
                    <a:pt x="513" y="1322"/>
                  </a:lnTo>
                  <a:lnTo>
                    <a:pt x="989" y="620"/>
                  </a:lnTo>
                  <a:cubicBezTo>
                    <a:pt x="1072" y="513"/>
                    <a:pt x="1072" y="358"/>
                    <a:pt x="1001" y="227"/>
                  </a:cubicBezTo>
                  <a:cubicBezTo>
                    <a:pt x="929" y="84"/>
                    <a:pt x="786" y="1"/>
                    <a:pt x="6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56;p39">
              <a:extLst>
                <a:ext uri="{FF2B5EF4-FFF2-40B4-BE49-F238E27FC236}">
                  <a16:creationId xmlns:a16="http://schemas.microsoft.com/office/drawing/2014/main" id="{5E638C36-84D0-40A2-A753-E54029B08A16}"/>
                </a:ext>
              </a:extLst>
            </p:cNvPr>
            <p:cNvSpPr/>
            <p:nvPr/>
          </p:nvSpPr>
          <p:spPr>
            <a:xfrm>
              <a:off x="4259905" y="3720725"/>
              <a:ext cx="29082" cy="52082"/>
            </a:xfrm>
            <a:custGeom>
              <a:avLst/>
              <a:gdLst/>
              <a:ahLst/>
              <a:cxnLst/>
              <a:rect l="l" t="t" r="r" b="b"/>
              <a:pathLst>
                <a:path w="918" h="1644" extrusionOk="0">
                  <a:moveTo>
                    <a:pt x="156" y="1"/>
                  </a:moveTo>
                  <a:cubicBezTo>
                    <a:pt x="72" y="1"/>
                    <a:pt x="1" y="72"/>
                    <a:pt x="1" y="167"/>
                  </a:cubicBezTo>
                  <a:lnTo>
                    <a:pt x="1" y="870"/>
                  </a:lnTo>
                  <a:cubicBezTo>
                    <a:pt x="1" y="953"/>
                    <a:pt x="72" y="1025"/>
                    <a:pt x="156" y="1025"/>
                  </a:cubicBezTo>
                  <a:lnTo>
                    <a:pt x="596" y="1025"/>
                  </a:lnTo>
                  <a:lnTo>
                    <a:pt x="596" y="1477"/>
                  </a:lnTo>
                  <a:cubicBezTo>
                    <a:pt x="596" y="1560"/>
                    <a:pt x="668" y="1644"/>
                    <a:pt x="751" y="1644"/>
                  </a:cubicBezTo>
                  <a:cubicBezTo>
                    <a:pt x="846" y="1644"/>
                    <a:pt x="918" y="1560"/>
                    <a:pt x="918" y="1477"/>
                  </a:cubicBezTo>
                  <a:lnTo>
                    <a:pt x="918" y="846"/>
                  </a:lnTo>
                  <a:lnTo>
                    <a:pt x="918" y="155"/>
                  </a:lnTo>
                  <a:cubicBezTo>
                    <a:pt x="918" y="72"/>
                    <a:pt x="846" y="1"/>
                    <a:pt x="739" y="1"/>
                  </a:cubicBezTo>
                  <a:cubicBezTo>
                    <a:pt x="656" y="1"/>
                    <a:pt x="584" y="72"/>
                    <a:pt x="584" y="167"/>
                  </a:cubicBezTo>
                  <a:lnTo>
                    <a:pt x="584" y="703"/>
                  </a:lnTo>
                  <a:lnTo>
                    <a:pt x="322" y="703"/>
                  </a:lnTo>
                  <a:lnTo>
                    <a:pt x="322" y="167"/>
                  </a:lnTo>
                  <a:cubicBezTo>
                    <a:pt x="322" y="72"/>
                    <a:pt x="251" y="1"/>
                    <a:pt x="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358;p39">
            <a:extLst>
              <a:ext uri="{FF2B5EF4-FFF2-40B4-BE49-F238E27FC236}">
                <a16:creationId xmlns:a16="http://schemas.microsoft.com/office/drawing/2014/main" id="{4A3336B5-1315-425B-A196-1ECC26D15AF3}"/>
              </a:ext>
            </a:extLst>
          </p:cNvPr>
          <p:cNvGrpSpPr/>
          <p:nvPr/>
        </p:nvGrpSpPr>
        <p:grpSpPr>
          <a:xfrm>
            <a:off x="3332101" y="4345892"/>
            <a:ext cx="483595" cy="398783"/>
            <a:chOff x="3074027" y="1863834"/>
            <a:chExt cx="380604" cy="313854"/>
          </a:xfrm>
        </p:grpSpPr>
        <p:sp>
          <p:nvSpPr>
            <p:cNvPr id="26" name="Google Shape;359;p39">
              <a:extLst>
                <a:ext uri="{FF2B5EF4-FFF2-40B4-BE49-F238E27FC236}">
                  <a16:creationId xmlns:a16="http://schemas.microsoft.com/office/drawing/2014/main" id="{DB22DD73-E4A9-4B09-AE78-F90BEF169D7B}"/>
                </a:ext>
              </a:extLst>
            </p:cNvPr>
            <p:cNvSpPr/>
            <p:nvPr/>
          </p:nvSpPr>
          <p:spPr>
            <a:xfrm>
              <a:off x="3130608" y="1864943"/>
              <a:ext cx="324023" cy="312745"/>
            </a:xfrm>
            <a:custGeom>
              <a:avLst/>
              <a:gdLst/>
              <a:ahLst/>
              <a:cxnLst/>
              <a:rect l="l" t="t" r="r" b="b"/>
              <a:pathLst>
                <a:path w="10228" h="9872" extrusionOk="0">
                  <a:moveTo>
                    <a:pt x="3918" y="5704"/>
                  </a:moveTo>
                  <a:cubicBezTo>
                    <a:pt x="3941" y="5752"/>
                    <a:pt x="3989" y="5811"/>
                    <a:pt x="4049" y="5847"/>
                  </a:cubicBezTo>
                  <a:cubicBezTo>
                    <a:pt x="4096" y="5895"/>
                    <a:pt x="4156" y="5942"/>
                    <a:pt x="4203" y="5990"/>
                  </a:cubicBezTo>
                  <a:lnTo>
                    <a:pt x="3430" y="6764"/>
                  </a:lnTo>
                  <a:lnTo>
                    <a:pt x="3144" y="6478"/>
                  </a:lnTo>
                  <a:lnTo>
                    <a:pt x="3918" y="5704"/>
                  </a:lnTo>
                  <a:close/>
                  <a:moveTo>
                    <a:pt x="6466" y="1"/>
                  </a:moveTo>
                  <a:cubicBezTo>
                    <a:pt x="5537" y="1"/>
                    <a:pt x="4692" y="358"/>
                    <a:pt x="4037" y="1001"/>
                  </a:cubicBezTo>
                  <a:cubicBezTo>
                    <a:pt x="3394" y="1644"/>
                    <a:pt x="3037" y="2501"/>
                    <a:pt x="3037" y="3430"/>
                  </a:cubicBezTo>
                  <a:cubicBezTo>
                    <a:pt x="3037" y="4156"/>
                    <a:pt x="3263" y="4859"/>
                    <a:pt x="3691" y="5430"/>
                  </a:cubicBezTo>
                  <a:lnTo>
                    <a:pt x="2894" y="6240"/>
                  </a:lnTo>
                  <a:lnTo>
                    <a:pt x="2846" y="6192"/>
                  </a:lnTo>
                  <a:cubicBezTo>
                    <a:pt x="2816" y="6162"/>
                    <a:pt x="2772" y="6148"/>
                    <a:pt x="2727" y="6148"/>
                  </a:cubicBezTo>
                  <a:cubicBezTo>
                    <a:pt x="2682" y="6148"/>
                    <a:pt x="2638" y="6162"/>
                    <a:pt x="2608" y="6192"/>
                  </a:cubicBezTo>
                  <a:lnTo>
                    <a:pt x="1501" y="7288"/>
                  </a:lnTo>
                  <a:cubicBezTo>
                    <a:pt x="1441" y="7347"/>
                    <a:pt x="1441" y="7466"/>
                    <a:pt x="1501" y="7538"/>
                  </a:cubicBezTo>
                  <a:cubicBezTo>
                    <a:pt x="1530" y="7561"/>
                    <a:pt x="1575" y="7573"/>
                    <a:pt x="1620" y="7573"/>
                  </a:cubicBezTo>
                  <a:cubicBezTo>
                    <a:pt x="1664" y="7573"/>
                    <a:pt x="1709" y="7561"/>
                    <a:pt x="1739" y="7538"/>
                  </a:cubicBezTo>
                  <a:lnTo>
                    <a:pt x="2727" y="6549"/>
                  </a:lnTo>
                  <a:lnTo>
                    <a:pt x="2775" y="6597"/>
                  </a:lnTo>
                  <a:lnTo>
                    <a:pt x="3287" y="7121"/>
                  </a:lnTo>
                  <a:lnTo>
                    <a:pt x="3334" y="7157"/>
                  </a:lnTo>
                  <a:lnTo>
                    <a:pt x="1048" y="9455"/>
                  </a:lnTo>
                  <a:lnTo>
                    <a:pt x="417" y="8824"/>
                  </a:lnTo>
                  <a:lnTo>
                    <a:pt x="1251" y="7990"/>
                  </a:lnTo>
                  <a:cubicBezTo>
                    <a:pt x="1310" y="7931"/>
                    <a:pt x="1310" y="7811"/>
                    <a:pt x="1251" y="7752"/>
                  </a:cubicBezTo>
                  <a:cubicBezTo>
                    <a:pt x="1221" y="7722"/>
                    <a:pt x="1176" y="7707"/>
                    <a:pt x="1132" y="7707"/>
                  </a:cubicBezTo>
                  <a:cubicBezTo>
                    <a:pt x="1087" y="7707"/>
                    <a:pt x="1042" y="7722"/>
                    <a:pt x="1013" y="7752"/>
                  </a:cubicBezTo>
                  <a:lnTo>
                    <a:pt x="48" y="8716"/>
                  </a:lnTo>
                  <a:cubicBezTo>
                    <a:pt x="12" y="8752"/>
                    <a:pt x="1" y="8800"/>
                    <a:pt x="1" y="8835"/>
                  </a:cubicBezTo>
                  <a:cubicBezTo>
                    <a:pt x="1" y="8883"/>
                    <a:pt x="12" y="8931"/>
                    <a:pt x="48" y="8954"/>
                  </a:cubicBezTo>
                  <a:lnTo>
                    <a:pt x="905" y="9824"/>
                  </a:lnTo>
                  <a:cubicBezTo>
                    <a:pt x="941" y="9847"/>
                    <a:pt x="989" y="9871"/>
                    <a:pt x="1024" y="9871"/>
                  </a:cubicBezTo>
                  <a:cubicBezTo>
                    <a:pt x="1072" y="9871"/>
                    <a:pt x="1120" y="9847"/>
                    <a:pt x="1144" y="9824"/>
                  </a:cubicBezTo>
                  <a:lnTo>
                    <a:pt x="3691" y="7276"/>
                  </a:lnTo>
                  <a:cubicBezTo>
                    <a:pt x="3727" y="7252"/>
                    <a:pt x="3739" y="7204"/>
                    <a:pt x="3739" y="7157"/>
                  </a:cubicBezTo>
                  <a:cubicBezTo>
                    <a:pt x="3739" y="7109"/>
                    <a:pt x="3715" y="7073"/>
                    <a:pt x="3691" y="7038"/>
                  </a:cubicBezTo>
                  <a:lnTo>
                    <a:pt x="3644" y="6990"/>
                  </a:lnTo>
                  <a:lnTo>
                    <a:pt x="4453" y="6192"/>
                  </a:lnTo>
                  <a:cubicBezTo>
                    <a:pt x="4942" y="6549"/>
                    <a:pt x="5537" y="6776"/>
                    <a:pt x="6144" y="6835"/>
                  </a:cubicBezTo>
                  <a:lnTo>
                    <a:pt x="6168" y="6835"/>
                  </a:lnTo>
                  <a:cubicBezTo>
                    <a:pt x="6251" y="6835"/>
                    <a:pt x="6323" y="6776"/>
                    <a:pt x="6323" y="6680"/>
                  </a:cubicBezTo>
                  <a:cubicBezTo>
                    <a:pt x="6347" y="6597"/>
                    <a:pt x="6263" y="6502"/>
                    <a:pt x="6180" y="6502"/>
                  </a:cubicBezTo>
                  <a:cubicBezTo>
                    <a:pt x="5465" y="6442"/>
                    <a:pt x="4799" y="6121"/>
                    <a:pt x="4287" y="5609"/>
                  </a:cubicBezTo>
                  <a:cubicBezTo>
                    <a:pt x="4192" y="5525"/>
                    <a:pt x="4120" y="5430"/>
                    <a:pt x="4049" y="5347"/>
                  </a:cubicBezTo>
                  <a:cubicBezTo>
                    <a:pt x="3620" y="4787"/>
                    <a:pt x="3382" y="4132"/>
                    <a:pt x="3382" y="3418"/>
                  </a:cubicBezTo>
                  <a:cubicBezTo>
                    <a:pt x="3382" y="2608"/>
                    <a:pt x="3703" y="1835"/>
                    <a:pt x="4287" y="1239"/>
                  </a:cubicBezTo>
                  <a:cubicBezTo>
                    <a:pt x="4870" y="656"/>
                    <a:pt x="5644" y="322"/>
                    <a:pt x="6478" y="322"/>
                  </a:cubicBezTo>
                  <a:cubicBezTo>
                    <a:pt x="7299" y="322"/>
                    <a:pt x="8073" y="656"/>
                    <a:pt x="8668" y="1239"/>
                  </a:cubicBezTo>
                  <a:cubicBezTo>
                    <a:pt x="9871" y="2442"/>
                    <a:pt x="9871" y="4394"/>
                    <a:pt x="8668" y="5597"/>
                  </a:cubicBezTo>
                  <a:cubicBezTo>
                    <a:pt x="8156" y="6097"/>
                    <a:pt x="7537" y="6395"/>
                    <a:pt x="6835" y="6478"/>
                  </a:cubicBezTo>
                  <a:cubicBezTo>
                    <a:pt x="6739" y="6490"/>
                    <a:pt x="6668" y="6561"/>
                    <a:pt x="6680" y="6668"/>
                  </a:cubicBezTo>
                  <a:cubicBezTo>
                    <a:pt x="6702" y="6757"/>
                    <a:pt x="6765" y="6825"/>
                    <a:pt x="6859" y="6825"/>
                  </a:cubicBezTo>
                  <a:cubicBezTo>
                    <a:pt x="6867" y="6825"/>
                    <a:pt x="6874" y="6824"/>
                    <a:pt x="6882" y="6823"/>
                  </a:cubicBezTo>
                  <a:cubicBezTo>
                    <a:pt x="7656" y="6728"/>
                    <a:pt x="8371" y="6383"/>
                    <a:pt x="8918" y="5835"/>
                  </a:cubicBezTo>
                  <a:cubicBezTo>
                    <a:pt x="10228" y="4513"/>
                    <a:pt x="10228" y="2335"/>
                    <a:pt x="8883" y="1001"/>
                  </a:cubicBezTo>
                  <a:cubicBezTo>
                    <a:pt x="8252" y="358"/>
                    <a:pt x="7382"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0;p39">
              <a:extLst>
                <a:ext uri="{FF2B5EF4-FFF2-40B4-BE49-F238E27FC236}">
                  <a16:creationId xmlns:a16="http://schemas.microsoft.com/office/drawing/2014/main" id="{89CFC4C8-BC20-449A-AA85-48B950A074A8}"/>
                </a:ext>
              </a:extLst>
            </p:cNvPr>
            <p:cNvSpPr/>
            <p:nvPr/>
          </p:nvSpPr>
          <p:spPr>
            <a:xfrm>
              <a:off x="3243008" y="1888734"/>
              <a:ext cx="185613" cy="169741"/>
            </a:xfrm>
            <a:custGeom>
              <a:avLst/>
              <a:gdLst/>
              <a:ahLst/>
              <a:cxnLst/>
              <a:rect l="l" t="t" r="r" b="b"/>
              <a:pathLst>
                <a:path w="5859" h="5358" extrusionOk="0">
                  <a:moveTo>
                    <a:pt x="2918" y="333"/>
                  </a:moveTo>
                  <a:cubicBezTo>
                    <a:pt x="3513" y="333"/>
                    <a:pt x="4108" y="560"/>
                    <a:pt x="4561" y="1024"/>
                  </a:cubicBezTo>
                  <a:cubicBezTo>
                    <a:pt x="5489" y="1929"/>
                    <a:pt x="5489" y="3417"/>
                    <a:pt x="4561" y="4322"/>
                  </a:cubicBezTo>
                  <a:cubicBezTo>
                    <a:pt x="4108" y="4780"/>
                    <a:pt x="3510" y="5010"/>
                    <a:pt x="2912" y="5010"/>
                  </a:cubicBezTo>
                  <a:cubicBezTo>
                    <a:pt x="2313" y="5010"/>
                    <a:pt x="1715" y="4780"/>
                    <a:pt x="1263" y="4322"/>
                  </a:cubicBezTo>
                  <a:cubicBezTo>
                    <a:pt x="346" y="3417"/>
                    <a:pt x="346" y="1929"/>
                    <a:pt x="1263" y="1024"/>
                  </a:cubicBezTo>
                  <a:cubicBezTo>
                    <a:pt x="1727" y="560"/>
                    <a:pt x="2322" y="333"/>
                    <a:pt x="2918" y="333"/>
                  </a:cubicBezTo>
                  <a:close/>
                  <a:moveTo>
                    <a:pt x="2930" y="0"/>
                  </a:moveTo>
                  <a:cubicBezTo>
                    <a:pt x="2245" y="0"/>
                    <a:pt x="1560" y="262"/>
                    <a:pt x="1036" y="786"/>
                  </a:cubicBezTo>
                  <a:cubicBezTo>
                    <a:pt x="1" y="1822"/>
                    <a:pt x="1" y="3524"/>
                    <a:pt x="1036" y="4560"/>
                  </a:cubicBezTo>
                  <a:cubicBezTo>
                    <a:pt x="1560" y="5084"/>
                    <a:pt x="2239" y="5358"/>
                    <a:pt x="2930" y="5358"/>
                  </a:cubicBezTo>
                  <a:cubicBezTo>
                    <a:pt x="3608" y="5358"/>
                    <a:pt x="4299" y="5084"/>
                    <a:pt x="4823" y="4560"/>
                  </a:cubicBezTo>
                  <a:cubicBezTo>
                    <a:pt x="5858" y="3524"/>
                    <a:pt x="5858" y="1822"/>
                    <a:pt x="4823" y="786"/>
                  </a:cubicBezTo>
                  <a:cubicBezTo>
                    <a:pt x="4299" y="262"/>
                    <a:pt x="3614" y="0"/>
                    <a:pt x="2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1;p39">
              <a:extLst>
                <a:ext uri="{FF2B5EF4-FFF2-40B4-BE49-F238E27FC236}">
                  <a16:creationId xmlns:a16="http://schemas.microsoft.com/office/drawing/2014/main" id="{FBAE7178-18CD-429C-A70A-7A49653939C9}"/>
                </a:ext>
              </a:extLst>
            </p:cNvPr>
            <p:cNvSpPr/>
            <p:nvPr/>
          </p:nvSpPr>
          <p:spPr>
            <a:xfrm>
              <a:off x="3074027" y="1863834"/>
              <a:ext cx="155802" cy="163342"/>
            </a:xfrm>
            <a:custGeom>
              <a:avLst/>
              <a:gdLst/>
              <a:ahLst/>
              <a:cxnLst/>
              <a:rect l="l" t="t" r="r" b="b"/>
              <a:pathLst>
                <a:path w="4918" h="5156" extrusionOk="0">
                  <a:moveTo>
                    <a:pt x="2370" y="0"/>
                  </a:moveTo>
                  <a:cubicBezTo>
                    <a:pt x="1917" y="24"/>
                    <a:pt x="1489" y="155"/>
                    <a:pt x="1120" y="405"/>
                  </a:cubicBezTo>
                  <a:cubicBezTo>
                    <a:pt x="596" y="750"/>
                    <a:pt x="239" y="1286"/>
                    <a:pt x="120" y="1893"/>
                  </a:cubicBezTo>
                  <a:cubicBezTo>
                    <a:pt x="1" y="2501"/>
                    <a:pt x="120" y="3132"/>
                    <a:pt x="477" y="3655"/>
                  </a:cubicBezTo>
                  <a:cubicBezTo>
                    <a:pt x="913" y="4319"/>
                    <a:pt x="1643" y="4696"/>
                    <a:pt x="2409" y="4696"/>
                  </a:cubicBezTo>
                  <a:cubicBezTo>
                    <a:pt x="2605" y="4696"/>
                    <a:pt x="2804" y="4671"/>
                    <a:pt x="3001" y="4620"/>
                  </a:cubicBezTo>
                  <a:lnTo>
                    <a:pt x="4108" y="5144"/>
                  </a:lnTo>
                  <a:cubicBezTo>
                    <a:pt x="4132" y="5156"/>
                    <a:pt x="4156" y="5156"/>
                    <a:pt x="4180" y="5156"/>
                  </a:cubicBezTo>
                  <a:cubicBezTo>
                    <a:pt x="4215" y="5156"/>
                    <a:pt x="4239" y="5144"/>
                    <a:pt x="4275" y="5120"/>
                  </a:cubicBezTo>
                  <a:cubicBezTo>
                    <a:pt x="4311" y="5096"/>
                    <a:pt x="4346" y="5037"/>
                    <a:pt x="4346" y="4977"/>
                  </a:cubicBezTo>
                  <a:lnTo>
                    <a:pt x="4287" y="3751"/>
                  </a:lnTo>
                  <a:cubicBezTo>
                    <a:pt x="4882" y="2989"/>
                    <a:pt x="4918" y="1893"/>
                    <a:pt x="4358" y="1084"/>
                  </a:cubicBezTo>
                  <a:cubicBezTo>
                    <a:pt x="4061" y="631"/>
                    <a:pt x="3608" y="286"/>
                    <a:pt x="3084" y="143"/>
                  </a:cubicBezTo>
                  <a:cubicBezTo>
                    <a:pt x="3065" y="136"/>
                    <a:pt x="3047" y="133"/>
                    <a:pt x="3029" y="133"/>
                  </a:cubicBezTo>
                  <a:cubicBezTo>
                    <a:pt x="2958" y="133"/>
                    <a:pt x="2899" y="186"/>
                    <a:pt x="2870" y="262"/>
                  </a:cubicBezTo>
                  <a:cubicBezTo>
                    <a:pt x="2846" y="346"/>
                    <a:pt x="2906" y="441"/>
                    <a:pt x="2989" y="465"/>
                  </a:cubicBezTo>
                  <a:cubicBezTo>
                    <a:pt x="3441" y="607"/>
                    <a:pt x="3822" y="881"/>
                    <a:pt x="4096" y="1274"/>
                  </a:cubicBezTo>
                  <a:cubicBezTo>
                    <a:pt x="4584" y="2001"/>
                    <a:pt x="4537" y="2941"/>
                    <a:pt x="4001" y="3620"/>
                  </a:cubicBezTo>
                  <a:cubicBezTo>
                    <a:pt x="3977" y="3655"/>
                    <a:pt x="3965" y="3703"/>
                    <a:pt x="3977" y="3739"/>
                  </a:cubicBezTo>
                  <a:lnTo>
                    <a:pt x="4013" y="4739"/>
                  </a:lnTo>
                  <a:lnTo>
                    <a:pt x="3108" y="4310"/>
                  </a:lnTo>
                  <a:cubicBezTo>
                    <a:pt x="3084" y="4298"/>
                    <a:pt x="3037" y="4298"/>
                    <a:pt x="2989" y="4298"/>
                  </a:cubicBezTo>
                  <a:cubicBezTo>
                    <a:pt x="2810" y="4346"/>
                    <a:pt x="2620" y="4370"/>
                    <a:pt x="2441" y="4370"/>
                  </a:cubicBezTo>
                  <a:cubicBezTo>
                    <a:pt x="1787" y="4370"/>
                    <a:pt x="1155" y="4036"/>
                    <a:pt x="774" y="3477"/>
                  </a:cubicBezTo>
                  <a:cubicBezTo>
                    <a:pt x="477" y="3024"/>
                    <a:pt x="370" y="2489"/>
                    <a:pt x="477" y="1965"/>
                  </a:cubicBezTo>
                  <a:cubicBezTo>
                    <a:pt x="584" y="1453"/>
                    <a:pt x="882" y="988"/>
                    <a:pt x="1322" y="691"/>
                  </a:cubicBezTo>
                  <a:cubicBezTo>
                    <a:pt x="1632" y="477"/>
                    <a:pt x="2013" y="357"/>
                    <a:pt x="2382" y="346"/>
                  </a:cubicBezTo>
                  <a:cubicBezTo>
                    <a:pt x="2465" y="346"/>
                    <a:pt x="2549" y="274"/>
                    <a:pt x="2549" y="167"/>
                  </a:cubicBezTo>
                  <a:cubicBezTo>
                    <a:pt x="2549" y="84"/>
                    <a:pt x="2465" y="0"/>
                    <a:pt x="2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2;p39">
              <a:extLst>
                <a:ext uri="{FF2B5EF4-FFF2-40B4-BE49-F238E27FC236}">
                  <a16:creationId xmlns:a16="http://schemas.microsoft.com/office/drawing/2014/main" id="{85B241E1-D49D-4488-8D80-706E8CFF85DA}"/>
                </a:ext>
              </a:extLst>
            </p:cNvPr>
            <p:cNvSpPr/>
            <p:nvPr/>
          </p:nvSpPr>
          <p:spPr>
            <a:xfrm>
              <a:off x="3135518" y="1918133"/>
              <a:ext cx="28322" cy="54363"/>
            </a:xfrm>
            <a:custGeom>
              <a:avLst/>
              <a:gdLst/>
              <a:ahLst/>
              <a:cxnLst/>
              <a:rect l="l" t="t" r="r" b="b"/>
              <a:pathLst>
                <a:path w="894" h="1716" extrusionOk="0">
                  <a:moveTo>
                    <a:pt x="179" y="1"/>
                  </a:moveTo>
                  <a:cubicBezTo>
                    <a:pt x="84" y="1"/>
                    <a:pt x="12" y="84"/>
                    <a:pt x="12" y="167"/>
                  </a:cubicBezTo>
                  <a:cubicBezTo>
                    <a:pt x="12" y="263"/>
                    <a:pt x="84" y="334"/>
                    <a:pt x="179" y="334"/>
                  </a:cubicBezTo>
                  <a:lnTo>
                    <a:pt x="262" y="334"/>
                  </a:lnTo>
                  <a:lnTo>
                    <a:pt x="262" y="1394"/>
                  </a:lnTo>
                  <a:lnTo>
                    <a:pt x="155" y="1394"/>
                  </a:lnTo>
                  <a:cubicBezTo>
                    <a:pt x="72" y="1394"/>
                    <a:pt x="0" y="1465"/>
                    <a:pt x="0" y="1549"/>
                  </a:cubicBezTo>
                  <a:cubicBezTo>
                    <a:pt x="0" y="1644"/>
                    <a:pt x="72" y="1715"/>
                    <a:pt x="155" y="1715"/>
                  </a:cubicBezTo>
                  <a:lnTo>
                    <a:pt x="727" y="1715"/>
                  </a:lnTo>
                  <a:cubicBezTo>
                    <a:pt x="810" y="1715"/>
                    <a:pt x="893" y="1644"/>
                    <a:pt x="893" y="1549"/>
                  </a:cubicBezTo>
                  <a:cubicBezTo>
                    <a:pt x="893" y="1465"/>
                    <a:pt x="834" y="1394"/>
                    <a:pt x="727" y="1394"/>
                  </a:cubicBezTo>
                  <a:lnTo>
                    <a:pt x="608" y="1394"/>
                  </a:lnTo>
                  <a:lnTo>
                    <a:pt x="608" y="167"/>
                  </a:lnTo>
                  <a:cubicBezTo>
                    <a:pt x="608" y="84"/>
                    <a:pt x="536"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3;p39">
              <a:extLst>
                <a:ext uri="{FF2B5EF4-FFF2-40B4-BE49-F238E27FC236}">
                  <a16:creationId xmlns:a16="http://schemas.microsoft.com/office/drawing/2014/main" id="{90DEE8BE-9E0A-426D-BE7C-7B893CF7DD4F}"/>
                </a:ext>
              </a:extLst>
            </p:cNvPr>
            <p:cNvSpPr/>
            <p:nvPr/>
          </p:nvSpPr>
          <p:spPr>
            <a:xfrm>
              <a:off x="3138908" y="1901153"/>
              <a:ext cx="16252" cy="16252"/>
            </a:xfrm>
            <a:custGeom>
              <a:avLst/>
              <a:gdLst/>
              <a:ahLst/>
              <a:cxnLst/>
              <a:rect l="l" t="t" r="r" b="b"/>
              <a:pathLst>
                <a:path w="513" h="513" extrusionOk="0">
                  <a:moveTo>
                    <a:pt x="262" y="1"/>
                  </a:moveTo>
                  <a:cubicBezTo>
                    <a:pt x="131" y="1"/>
                    <a:pt x="0" y="120"/>
                    <a:pt x="0" y="263"/>
                  </a:cubicBezTo>
                  <a:cubicBezTo>
                    <a:pt x="0" y="394"/>
                    <a:pt x="120" y="513"/>
                    <a:pt x="262" y="513"/>
                  </a:cubicBezTo>
                  <a:cubicBezTo>
                    <a:pt x="393" y="513"/>
                    <a:pt x="512" y="394"/>
                    <a:pt x="512" y="263"/>
                  </a:cubicBezTo>
                  <a:cubicBezTo>
                    <a:pt x="512" y="120"/>
                    <a:pt x="393" y="1"/>
                    <a:pt x="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64;p39">
            <a:extLst>
              <a:ext uri="{FF2B5EF4-FFF2-40B4-BE49-F238E27FC236}">
                <a16:creationId xmlns:a16="http://schemas.microsoft.com/office/drawing/2014/main" id="{C76D5B07-3A32-4C4E-8616-667BBA6319FD}"/>
              </a:ext>
            </a:extLst>
          </p:cNvPr>
          <p:cNvGrpSpPr/>
          <p:nvPr/>
        </p:nvGrpSpPr>
        <p:grpSpPr>
          <a:xfrm>
            <a:off x="4759588" y="4308248"/>
            <a:ext cx="473725" cy="435273"/>
            <a:chOff x="1952836" y="2774422"/>
            <a:chExt cx="372835" cy="342573"/>
          </a:xfrm>
        </p:grpSpPr>
        <p:sp>
          <p:nvSpPr>
            <p:cNvPr id="32" name="Google Shape;365;p39">
              <a:extLst>
                <a:ext uri="{FF2B5EF4-FFF2-40B4-BE49-F238E27FC236}">
                  <a16:creationId xmlns:a16="http://schemas.microsoft.com/office/drawing/2014/main" id="{2CC73220-633E-4A60-9BEA-7765E6260817}"/>
                </a:ext>
              </a:extLst>
            </p:cNvPr>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6;p39">
              <a:extLst>
                <a:ext uri="{FF2B5EF4-FFF2-40B4-BE49-F238E27FC236}">
                  <a16:creationId xmlns:a16="http://schemas.microsoft.com/office/drawing/2014/main" id="{2D44270B-2A85-4C47-B331-8E2D9E0C5D67}"/>
                </a:ext>
              </a:extLst>
            </p:cNvPr>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7;p39">
              <a:extLst>
                <a:ext uri="{FF2B5EF4-FFF2-40B4-BE49-F238E27FC236}">
                  <a16:creationId xmlns:a16="http://schemas.microsoft.com/office/drawing/2014/main" id="{BCA1C337-2D9C-47CA-A01B-609C35DB7DAC}"/>
                </a:ext>
              </a:extLst>
            </p:cNvPr>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68;p39">
            <a:extLst>
              <a:ext uri="{FF2B5EF4-FFF2-40B4-BE49-F238E27FC236}">
                <a16:creationId xmlns:a16="http://schemas.microsoft.com/office/drawing/2014/main" id="{5F52B913-11AD-4922-800D-A67A9A837D15}"/>
              </a:ext>
            </a:extLst>
          </p:cNvPr>
          <p:cNvGrpSpPr/>
          <p:nvPr/>
        </p:nvGrpSpPr>
        <p:grpSpPr>
          <a:xfrm>
            <a:off x="7221691" y="4262389"/>
            <a:ext cx="472756" cy="451372"/>
            <a:chOff x="7390435" y="3560925"/>
            <a:chExt cx="372073" cy="355243"/>
          </a:xfrm>
        </p:grpSpPr>
        <p:sp>
          <p:nvSpPr>
            <p:cNvPr id="36" name="Google Shape;369;p39">
              <a:extLst>
                <a:ext uri="{FF2B5EF4-FFF2-40B4-BE49-F238E27FC236}">
                  <a16:creationId xmlns:a16="http://schemas.microsoft.com/office/drawing/2014/main" id="{89CD2296-6FC9-4918-B546-A05348AB0BF5}"/>
                </a:ext>
              </a:extLst>
            </p:cNvPr>
            <p:cNvSpPr/>
            <p:nvPr/>
          </p:nvSpPr>
          <p:spPr>
            <a:xfrm>
              <a:off x="7390435" y="3625007"/>
              <a:ext cx="294178" cy="291162"/>
            </a:xfrm>
            <a:custGeom>
              <a:avLst/>
              <a:gdLst/>
              <a:ahLst/>
              <a:cxnLst/>
              <a:rect l="l" t="t" r="r" b="b"/>
              <a:pathLst>
                <a:path w="9264" h="9169" extrusionOk="0">
                  <a:moveTo>
                    <a:pt x="4668" y="0"/>
                  </a:moveTo>
                  <a:cubicBezTo>
                    <a:pt x="3441" y="0"/>
                    <a:pt x="2287" y="477"/>
                    <a:pt x="1417" y="1334"/>
                  </a:cubicBezTo>
                  <a:cubicBezTo>
                    <a:pt x="1358" y="1393"/>
                    <a:pt x="1358" y="1501"/>
                    <a:pt x="1417" y="1572"/>
                  </a:cubicBezTo>
                  <a:cubicBezTo>
                    <a:pt x="1447" y="1602"/>
                    <a:pt x="1489" y="1617"/>
                    <a:pt x="1532" y="1617"/>
                  </a:cubicBezTo>
                  <a:cubicBezTo>
                    <a:pt x="1575" y="1617"/>
                    <a:pt x="1620" y="1602"/>
                    <a:pt x="1655" y="1572"/>
                  </a:cubicBezTo>
                  <a:cubicBezTo>
                    <a:pt x="2465" y="774"/>
                    <a:pt x="3537" y="322"/>
                    <a:pt x="4668" y="322"/>
                  </a:cubicBezTo>
                  <a:cubicBezTo>
                    <a:pt x="5799" y="322"/>
                    <a:pt x="6870" y="774"/>
                    <a:pt x="7668" y="1572"/>
                  </a:cubicBezTo>
                  <a:cubicBezTo>
                    <a:pt x="8478" y="2382"/>
                    <a:pt x="8918" y="3453"/>
                    <a:pt x="8918" y="4584"/>
                  </a:cubicBezTo>
                  <a:cubicBezTo>
                    <a:pt x="8918" y="5715"/>
                    <a:pt x="8478" y="6787"/>
                    <a:pt x="7668" y="7585"/>
                  </a:cubicBezTo>
                  <a:cubicBezTo>
                    <a:pt x="6841" y="8412"/>
                    <a:pt x="5751" y="8826"/>
                    <a:pt x="4662" y="8826"/>
                  </a:cubicBezTo>
                  <a:cubicBezTo>
                    <a:pt x="3572" y="8826"/>
                    <a:pt x="2483" y="8412"/>
                    <a:pt x="1655" y="7585"/>
                  </a:cubicBezTo>
                  <a:cubicBezTo>
                    <a:pt x="953" y="6882"/>
                    <a:pt x="524" y="5965"/>
                    <a:pt x="441" y="4977"/>
                  </a:cubicBezTo>
                  <a:cubicBezTo>
                    <a:pt x="346" y="4013"/>
                    <a:pt x="596" y="3037"/>
                    <a:pt x="1132" y="2227"/>
                  </a:cubicBezTo>
                  <a:cubicBezTo>
                    <a:pt x="1179" y="2155"/>
                    <a:pt x="1167" y="2048"/>
                    <a:pt x="1096" y="1989"/>
                  </a:cubicBezTo>
                  <a:cubicBezTo>
                    <a:pt x="1066" y="1972"/>
                    <a:pt x="1035" y="1964"/>
                    <a:pt x="1005" y="1964"/>
                  </a:cubicBezTo>
                  <a:cubicBezTo>
                    <a:pt x="950" y="1964"/>
                    <a:pt x="896" y="1990"/>
                    <a:pt x="858" y="2036"/>
                  </a:cubicBezTo>
                  <a:cubicBezTo>
                    <a:pt x="274" y="2894"/>
                    <a:pt x="1" y="3953"/>
                    <a:pt x="108" y="5013"/>
                  </a:cubicBezTo>
                  <a:cubicBezTo>
                    <a:pt x="215" y="6073"/>
                    <a:pt x="679" y="7085"/>
                    <a:pt x="1429" y="7823"/>
                  </a:cubicBezTo>
                  <a:cubicBezTo>
                    <a:pt x="2322" y="8716"/>
                    <a:pt x="3501" y="9168"/>
                    <a:pt x="4680" y="9168"/>
                  </a:cubicBezTo>
                  <a:cubicBezTo>
                    <a:pt x="5858" y="9168"/>
                    <a:pt x="7025" y="8716"/>
                    <a:pt x="7918" y="7823"/>
                  </a:cubicBezTo>
                  <a:cubicBezTo>
                    <a:pt x="8787" y="6966"/>
                    <a:pt x="9264" y="5799"/>
                    <a:pt x="9264" y="4584"/>
                  </a:cubicBezTo>
                  <a:cubicBezTo>
                    <a:pt x="9264" y="3358"/>
                    <a:pt x="8787" y="2203"/>
                    <a:pt x="7906" y="1334"/>
                  </a:cubicBezTo>
                  <a:cubicBezTo>
                    <a:pt x="7049" y="477"/>
                    <a:pt x="5882" y="0"/>
                    <a:pt x="46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0;p39">
              <a:extLst>
                <a:ext uri="{FF2B5EF4-FFF2-40B4-BE49-F238E27FC236}">
                  <a16:creationId xmlns:a16="http://schemas.microsoft.com/office/drawing/2014/main" id="{3179BC6D-F47B-480A-83E6-8DBDE483A2A6}"/>
                </a:ext>
              </a:extLst>
            </p:cNvPr>
            <p:cNvSpPr/>
            <p:nvPr/>
          </p:nvSpPr>
          <p:spPr>
            <a:xfrm>
              <a:off x="7408948" y="3652316"/>
              <a:ext cx="259407" cy="236257"/>
            </a:xfrm>
            <a:custGeom>
              <a:avLst/>
              <a:gdLst/>
              <a:ahLst/>
              <a:cxnLst/>
              <a:rect l="l" t="t" r="r" b="b"/>
              <a:pathLst>
                <a:path w="8169" h="7440" extrusionOk="0">
                  <a:moveTo>
                    <a:pt x="4085" y="319"/>
                  </a:moveTo>
                  <a:cubicBezTo>
                    <a:pt x="4942" y="319"/>
                    <a:pt x="5823" y="653"/>
                    <a:pt x="6478" y="1319"/>
                  </a:cubicBezTo>
                  <a:cubicBezTo>
                    <a:pt x="7800" y="2653"/>
                    <a:pt x="7800" y="4796"/>
                    <a:pt x="6478" y="6117"/>
                  </a:cubicBezTo>
                  <a:cubicBezTo>
                    <a:pt x="5817" y="6778"/>
                    <a:pt x="4951" y="7109"/>
                    <a:pt x="4083" y="7109"/>
                  </a:cubicBezTo>
                  <a:cubicBezTo>
                    <a:pt x="3216" y="7109"/>
                    <a:pt x="2346" y="6778"/>
                    <a:pt x="1680" y="6117"/>
                  </a:cubicBezTo>
                  <a:cubicBezTo>
                    <a:pt x="358" y="4796"/>
                    <a:pt x="358" y="2653"/>
                    <a:pt x="1680" y="1319"/>
                  </a:cubicBezTo>
                  <a:cubicBezTo>
                    <a:pt x="2335" y="664"/>
                    <a:pt x="3216" y="319"/>
                    <a:pt x="4085" y="319"/>
                  </a:cubicBezTo>
                  <a:close/>
                  <a:moveTo>
                    <a:pt x="4088" y="1"/>
                  </a:moveTo>
                  <a:cubicBezTo>
                    <a:pt x="3132" y="1"/>
                    <a:pt x="2174" y="361"/>
                    <a:pt x="1442" y="1081"/>
                  </a:cubicBezTo>
                  <a:cubicBezTo>
                    <a:pt x="1" y="2534"/>
                    <a:pt x="1" y="4891"/>
                    <a:pt x="1442" y="6356"/>
                  </a:cubicBezTo>
                  <a:cubicBezTo>
                    <a:pt x="2180" y="7082"/>
                    <a:pt x="3120" y="7439"/>
                    <a:pt x="4085" y="7439"/>
                  </a:cubicBezTo>
                  <a:cubicBezTo>
                    <a:pt x="5037" y="7439"/>
                    <a:pt x="5978" y="7082"/>
                    <a:pt x="6716" y="6356"/>
                  </a:cubicBezTo>
                  <a:cubicBezTo>
                    <a:pt x="8169" y="4891"/>
                    <a:pt x="8169" y="2546"/>
                    <a:pt x="6716" y="1081"/>
                  </a:cubicBezTo>
                  <a:cubicBezTo>
                    <a:pt x="5996" y="361"/>
                    <a:pt x="5043" y="1"/>
                    <a:pt x="4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1;p39">
              <a:extLst>
                <a:ext uri="{FF2B5EF4-FFF2-40B4-BE49-F238E27FC236}">
                  <a16:creationId xmlns:a16="http://schemas.microsoft.com/office/drawing/2014/main" id="{5E5C9967-567D-464D-A729-2267A00D8F7D}"/>
                </a:ext>
              </a:extLst>
            </p:cNvPr>
            <p:cNvSpPr/>
            <p:nvPr/>
          </p:nvSpPr>
          <p:spPr>
            <a:xfrm>
              <a:off x="7487986" y="3560925"/>
              <a:ext cx="274522" cy="259565"/>
            </a:xfrm>
            <a:custGeom>
              <a:avLst/>
              <a:gdLst/>
              <a:ahLst/>
              <a:cxnLst/>
              <a:rect l="l" t="t" r="r" b="b"/>
              <a:pathLst>
                <a:path w="8645" h="8174" extrusionOk="0">
                  <a:moveTo>
                    <a:pt x="3614" y="0"/>
                  </a:moveTo>
                  <a:cubicBezTo>
                    <a:pt x="2438" y="0"/>
                    <a:pt x="1262" y="447"/>
                    <a:pt x="369" y="1340"/>
                  </a:cubicBezTo>
                  <a:cubicBezTo>
                    <a:pt x="262" y="1447"/>
                    <a:pt x="167" y="1566"/>
                    <a:pt x="60" y="1685"/>
                  </a:cubicBezTo>
                  <a:cubicBezTo>
                    <a:pt x="0" y="1756"/>
                    <a:pt x="12" y="1864"/>
                    <a:pt x="84" y="1923"/>
                  </a:cubicBezTo>
                  <a:cubicBezTo>
                    <a:pt x="118" y="1948"/>
                    <a:pt x="155" y="1960"/>
                    <a:pt x="191" y="1960"/>
                  </a:cubicBezTo>
                  <a:cubicBezTo>
                    <a:pt x="240" y="1960"/>
                    <a:pt x="287" y="1936"/>
                    <a:pt x="322" y="1887"/>
                  </a:cubicBezTo>
                  <a:cubicBezTo>
                    <a:pt x="417" y="1792"/>
                    <a:pt x="500" y="1685"/>
                    <a:pt x="608" y="1578"/>
                  </a:cubicBezTo>
                  <a:cubicBezTo>
                    <a:pt x="1435" y="750"/>
                    <a:pt x="2524" y="337"/>
                    <a:pt x="3614" y="337"/>
                  </a:cubicBezTo>
                  <a:cubicBezTo>
                    <a:pt x="4703" y="337"/>
                    <a:pt x="5793" y="750"/>
                    <a:pt x="6620" y="1578"/>
                  </a:cubicBezTo>
                  <a:cubicBezTo>
                    <a:pt x="8275" y="3233"/>
                    <a:pt x="8275" y="5936"/>
                    <a:pt x="6620" y="7591"/>
                  </a:cubicBezTo>
                  <a:cubicBezTo>
                    <a:pt x="6513" y="7698"/>
                    <a:pt x="6418" y="7781"/>
                    <a:pt x="6311" y="7876"/>
                  </a:cubicBezTo>
                  <a:cubicBezTo>
                    <a:pt x="6239" y="7936"/>
                    <a:pt x="6215" y="8043"/>
                    <a:pt x="6275" y="8114"/>
                  </a:cubicBezTo>
                  <a:cubicBezTo>
                    <a:pt x="6311" y="8162"/>
                    <a:pt x="6358" y="8174"/>
                    <a:pt x="6418" y="8174"/>
                  </a:cubicBezTo>
                  <a:cubicBezTo>
                    <a:pt x="6454" y="8174"/>
                    <a:pt x="6489" y="8162"/>
                    <a:pt x="6513" y="8126"/>
                  </a:cubicBezTo>
                  <a:cubicBezTo>
                    <a:pt x="6632" y="8043"/>
                    <a:pt x="6751" y="7936"/>
                    <a:pt x="6858" y="7817"/>
                  </a:cubicBezTo>
                  <a:cubicBezTo>
                    <a:pt x="8644" y="6031"/>
                    <a:pt x="8644" y="3126"/>
                    <a:pt x="6858" y="1340"/>
                  </a:cubicBezTo>
                  <a:cubicBezTo>
                    <a:pt x="5965" y="447"/>
                    <a:pt x="4790" y="0"/>
                    <a:pt x="3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2;p39">
              <a:extLst>
                <a:ext uri="{FF2B5EF4-FFF2-40B4-BE49-F238E27FC236}">
                  <a16:creationId xmlns:a16="http://schemas.microsoft.com/office/drawing/2014/main" id="{2CDA125E-2ED5-407B-B17D-0193BEEF2D2E}"/>
                </a:ext>
              </a:extLst>
            </p:cNvPr>
            <p:cNvSpPr/>
            <p:nvPr/>
          </p:nvSpPr>
          <p:spPr>
            <a:xfrm>
              <a:off x="7691758" y="3669559"/>
              <a:ext cx="34073" cy="102918"/>
            </a:xfrm>
            <a:custGeom>
              <a:avLst/>
              <a:gdLst/>
              <a:ahLst/>
              <a:cxnLst/>
              <a:rect l="l" t="t" r="r" b="b"/>
              <a:pathLst>
                <a:path w="1073" h="3241" extrusionOk="0">
                  <a:moveTo>
                    <a:pt x="589" y="1"/>
                  </a:moveTo>
                  <a:cubicBezTo>
                    <a:pt x="580" y="1"/>
                    <a:pt x="570" y="1"/>
                    <a:pt x="560" y="2"/>
                  </a:cubicBezTo>
                  <a:cubicBezTo>
                    <a:pt x="477" y="38"/>
                    <a:pt x="429" y="121"/>
                    <a:pt x="441" y="217"/>
                  </a:cubicBezTo>
                  <a:cubicBezTo>
                    <a:pt x="715" y="1157"/>
                    <a:pt x="560" y="2145"/>
                    <a:pt x="37" y="2967"/>
                  </a:cubicBezTo>
                  <a:cubicBezTo>
                    <a:pt x="1" y="3038"/>
                    <a:pt x="13" y="3146"/>
                    <a:pt x="84" y="3205"/>
                  </a:cubicBezTo>
                  <a:cubicBezTo>
                    <a:pt x="120" y="3217"/>
                    <a:pt x="144" y="3241"/>
                    <a:pt x="167" y="3241"/>
                  </a:cubicBezTo>
                  <a:cubicBezTo>
                    <a:pt x="239" y="3241"/>
                    <a:pt x="275" y="3205"/>
                    <a:pt x="310" y="3158"/>
                  </a:cubicBezTo>
                  <a:cubicBezTo>
                    <a:pt x="906" y="2265"/>
                    <a:pt x="1072" y="1169"/>
                    <a:pt x="775" y="121"/>
                  </a:cubicBezTo>
                  <a:cubicBezTo>
                    <a:pt x="743" y="47"/>
                    <a:pt x="672"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3;p39">
              <a:extLst>
                <a:ext uri="{FF2B5EF4-FFF2-40B4-BE49-F238E27FC236}">
                  <a16:creationId xmlns:a16="http://schemas.microsoft.com/office/drawing/2014/main" id="{E7AE18A0-38CD-4E3C-B517-5BD6DE534DD3}"/>
                </a:ext>
              </a:extLst>
            </p:cNvPr>
            <p:cNvSpPr/>
            <p:nvPr/>
          </p:nvSpPr>
          <p:spPr>
            <a:xfrm>
              <a:off x="7536000" y="3588139"/>
              <a:ext cx="173192" cy="72052"/>
            </a:xfrm>
            <a:custGeom>
              <a:avLst/>
              <a:gdLst/>
              <a:ahLst/>
              <a:cxnLst/>
              <a:rect l="l" t="t" r="r" b="b"/>
              <a:pathLst>
                <a:path w="5454" h="2269" extrusionOk="0">
                  <a:moveTo>
                    <a:pt x="2121" y="0"/>
                  </a:moveTo>
                  <a:cubicBezTo>
                    <a:pt x="1410" y="0"/>
                    <a:pt x="707" y="204"/>
                    <a:pt x="108" y="590"/>
                  </a:cubicBezTo>
                  <a:cubicBezTo>
                    <a:pt x="36" y="638"/>
                    <a:pt x="0" y="733"/>
                    <a:pt x="60" y="828"/>
                  </a:cubicBezTo>
                  <a:cubicBezTo>
                    <a:pt x="91" y="874"/>
                    <a:pt x="147" y="906"/>
                    <a:pt x="205" y="906"/>
                  </a:cubicBezTo>
                  <a:cubicBezTo>
                    <a:pt x="237" y="906"/>
                    <a:pt x="269" y="897"/>
                    <a:pt x="298" y="876"/>
                  </a:cubicBezTo>
                  <a:cubicBezTo>
                    <a:pt x="841" y="534"/>
                    <a:pt x="1478" y="344"/>
                    <a:pt x="2123" y="344"/>
                  </a:cubicBezTo>
                  <a:cubicBezTo>
                    <a:pt x="2241" y="344"/>
                    <a:pt x="2359" y="351"/>
                    <a:pt x="2477" y="364"/>
                  </a:cubicBezTo>
                  <a:cubicBezTo>
                    <a:pt x="3251" y="435"/>
                    <a:pt x="3977" y="792"/>
                    <a:pt x="4513" y="1328"/>
                  </a:cubicBezTo>
                  <a:cubicBezTo>
                    <a:pt x="4763" y="1590"/>
                    <a:pt x="4977" y="1864"/>
                    <a:pt x="5120" y="2185"/>
                  </a:cubicBezTo>
                  <a:cubicBezTo>
                    <a:pt x="5156" y="2245"/>
                    <a:pt x="5215" y="2269"/>
                    <a:pt x="5275" y="2269"/>
                  </a:cubicBezTo>
                  <a:cubicBezTo>
                    <a:pt x="5299" y="2269"/>
                    <a:pt x="5323" y="2269"/>
                    <a:pt x="5346" y="2257"/>
                  </a:cubicBezTo>
                  <a:cubicBezTo>
                    <a:pt x="5418" y="2197"/>
                    <a:pt x="5453" y="2102"/>
                    <a:pt x="5406" y="2019"/>
                  </a:cubicBezTo>
                  <a:cubicBezTo>
                    <a:pt x="5227" y="1673"/>
                    <a:pt x="5001" y="1364"/>
                    <a:pt x="4739" y="1102"/>
                  </a:cubicBezTo>
                  <a:cubicBezTo>
                    <a:pt x="4144" y="507"/>
                    <a:pt x="3334" y="114"/>
                    <a:pt x="2489" y="18"/>
                  </a:cubicBezTo>
                  <a:cubicBezTo>
                    <a:pt x="2366" y="6"/>
                    <a:pt x="2243" y="0"/>
                    <a:pt x="2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4;p39">
              <a:extLst>
                <a:ext uri="{FF2B5EF4-FFF2-40B4-BE49-F238E27FC236}">
                  <a16:creationId xmlns:a16="http://schemas.microsoft.com/office/drawing/2014/main" id="{AEE2E857-0A4F-4B39-BC04-8410E238A3A0}"/>
                </a:ext>
              </a:extLst>
            </p:cNvPr>
            <p:cNvSpPr/>
            <p:nvPr/>
          </p:nvSpPr>
          <p:spPr>
            <a:xfrm>
              <a:off x="7501228" y="3699472"/>
              <a:ext cx="75640" cy="141437"/>
            </a:xfrm>
            <a:custGeom>
              <a:avLst/>
              <a:gdLst/>
              <a:ahLst/>
              <a:cxnLst/>
              <a:rect l="l" t="t" r="r" b="b"/>
              <a:pathLst>
                <a:path w="2382" h="4454" extrusionOk="0">
                  <a:moveTo>
                    <a:pt x="1012" y="692"/>
                  </a:moveTo>
                  <a:lnTo>
                    <a:pt x="1012" y="2061"/>
                  </a:lnTo>
                  <a:cubicBezTo>
                    <a:pt x="607" y="2001"/>
                    <a:pt x="310" y="1715"/>
                    <a:pt x="310" y="1370"/>
                  </a:cubicBezTo>
                  <a:cubicBezTo>
                    <a:pt x="310" y="1025"/>
                    <a:pt x="607" y="763"/>
                    <a:pt x="1012" y="692"/>
                  </a:cubicBezTo>
                  <a:close/>
                  <a:moveTo>
                    <a:pt x="1357" y="2418"/>
                  </a:moveTo>
                  <a:cubicBezTo>
                    <a:pt x="1750" y="2477"/>
                    <a:pt x="2048" y="2751"/>
                    <a:pt x="2048" y="3097"/>
                  </a:cubicBezTo>
                  <a:cubicBezTo>
                    <a:pt x="2048" y="3430"/>
                    <a:pt x="1738" y="3704"/>
                    <a:pt x="1357" y="3763"/>
                  </a:cubicBezTo>
                  <a:lnTo>
                    <a:pt x="1357" y="2418"/>
                  </a:lnTo>
                  <a:close/>
                  <a:moveTo>
                    <a:pt x="1191" y="1"/>
                  </a:moveTo>
                  <a:cubicBezTo>
                    <a:pt x="1095" y="1"/>
                    <a:pt x="1024" y="72"/>
                    <a:pt x="1024" y="168"/>
                  </a:cubicBezTo>
                  <a:lnTo>
                    <a:pt x="1024" y="358"/>
                  </a:lnTo>
                  <a:cubicBezTo>
                    <a:pt x="441" y="430"/>
                    <a:pt x="0" y="870"/>
                    <a:pt x="0" y="1370"/>
                  </a:cubicBezTo>
                  <a:cubicBezTo>
                    <a:pt x="0" y="1882"/>
                    <a:pt x="441" y="2323"/>
                    <a:pt x="1024" y="2382"/>
                  </a:cubicBezTo>
                  <a:lnTo>
                    <a:pt x="1024" y="3763"/>
                  </a:lnTo>
                  <a:cubicBezTo>
                    <a:pt x="619" y="3704"/>
                    <a:pt x="322" y="3430"/>
                    <a:pt x="322" y="3085"/>
                  </a:cubicBezTo>
                  <a:cubicBezTo>
                    <a:pt x="322" y="2989"/>
                    <a:pt x="250" y="2918"/>
                    <a:pt x="167" y="2918"/>
                  </a:cubicBezTo>
                  <a:cubicBezTo>
                    <a:pt x="71" y="2918"/>
                    <a:pt x="0" y="2989"/>
                    <a:pt x="0" y="3085"/>
                  </a:cubicBezTo>
                  <a:cubicBezTo>
                    <a:pt x="0" y="3609"/>
                    <a:pt x="441" y="4037"/>
                    <a:pt x="1024" y="4097"/>
                  </a:cubicBezTo>
                  <a:lnTo>
                    <a:pt x="1024" y="4287"/>
                  </a:lnTo>
                  <a:cubicBezTo>
                    <a:pt x="1024" y="4371"/>
                    <a:pt x="1095" y="4454"/>
                    <a:pt x="1191" y="4454"/>
                  </a:cubicBezTo>
                  <a:cubicBezTo>
                    <a:pt x="1274" y="4454"/>
                    <a:pt x="1357" y="4371"/>
                    <a:pt x="1357" y="4287"/>
                  </a:cubicBezTo>
                  <a:lnTo>
                    <a:pt x="1357" y="4097"/>
                  </a:lnTo>
                  <a:cubicBezTo>
                    <a:pt x="1929" y="4025"/>
                    <a:pt x="2381" y="3585"/>
                    <a:pt x="2381" y="3085"/>
                  </a:cubicBezTo>
                  <a:cubicBezTo>
                    <a:pt x="2381" y="2573"/>
                    <a:pt x="1929" y="2144"/>
                    <a:pt x="1357" y="2073"/>
                  </a:cubicBezTo>
                  <a:lnTo>
                    <a:pt x="1357" y="692"/>
                  </a:lnTo>
                  <a:cubicBezTo>
                    <a:pt x="1750" y="751"/>
                    <a:pt x="2048" y="1025"/>
                    <a:pt x="2048" y="1370"/>
                  </a:cubicBezTo>
                  <a:cubicBezTo>
                    <a:pt x="2048" y="1465"/>
                    <a:pt x="2131" y="1537"/>
                    <a:pt x="2215" y="1537"/>
                  </a:cubicBezTo>
                  <a:cubicBezTo>
                    <a:pt x="2298" y="1537"/>
                    <a:pt x="2381" y="1465"/>
                    <a:pt x="2381" y="1370"/>
                  </a:cubicBezTo>
                  <a:cubicBezTo>
                    <a:pt x="2381" y="846"/>
                    <a:pt x="1929" y="418"/>
                    <a:pt x="1345" y="358"/>
                  </a:cubicBezTo>
                  <a:lnTo>
                    <a:pt x="1345" y="168"/>
                  </a:lnTo>
                  <a:cubicBezTo>
                    <a:pt x="1345" y="72"/>
                    <a:pt x="1274"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383;p39">
            <a:extLst>
              <a:ext uri="{FF2B5EF4-FFF2-40B4-BE49-F238E27FC236}">
                <a16:creationId xmlns:a16="http://schemas.microsoft.com/office/drawing/2014/main" id="{AE028BC1-8D39-4989-A82E-8579AA266E1B}"/>
              </a:ext>
            </a:extLst>
          </p:cNvPr>
          <p:cNvSpPr/>
          <p:nvPr/>
        </p:nvSpPr>
        <p:spPr>
          <a:xfrm>
            <a:off x="1814994" y="4310876"/>
            <a:ext cx="436649" cy="436223"/>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84;p39">
            <a:extLst>
              <a:ext uri="{FF2B5EF4-FFF2-40B4-BE49-F238E27FC236}">
                <a16:creationId xmlns:a16="http://schemas.microsoft.com/office/drawing/2014/main" id="{3365E03C-EF70-4100-9766-54C9DF1C8072}"/>
              </a:ext>
            </a:extLst>
          </p:cNvPr>
          <p:cNvSpPr/>
          <p:nvPr/>
        </p:nvSpPr>
        <p:spPr>
          <a:xfrm>
            <a:off x="493921" y="4307095"/>
            <a:ext cx="436663" cy="437580"/>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375;p39">
            <a:extLst>
              <a:ext uri="{FF2B5EF4-FFF2-40B4-BE49-F238E27FC236}">
                <a16:creationId xmlns:a16="http://schemas.microsoft.com/office/drawing/2014/main" id="{C3C52CCE-361B-487D-B02D-91F53CFE899B}"/>
              </a:ext>
            </a:extLst>
          </p:cNvPr>
          <p:cNvGrpSpPr/>
          <p:nvPr/>
        </p:nvGrpSpPr>
        <p:grpSpPr>
          <a:xfrm>
            <a:off x="8266868" y="4362088"/>
            <a:ext cx="505398" cy="333919"/>
            <a:chOff x="5206262" y="4174817"/>
            <a:chExt cx="397763" cy="262804"/>
          </a:xfrm>
        </p:grpSpPr>
        <p:sp>
          <p:nvSpPr>
            <p:cNvPr id="55" name="Google Shape;376;p39">
              <a:extLst>
                <a:ext uri="{FF2B5EF4-FFF2-40B4-BE49-F238E27FC236}">
                  <a16:creationId xmlns:a16="http://schemas.microsoft.com/office/drawing/2014/main" id="{BE39B003-823B-4225-AE77-C7F15BF673A8}"/>
                </a:ext>
              </a:extLst>
            </p:cNvPr>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7;p39">
              <a:extLst>
                <a:ext uri="{FF2B5EF4-FFF2-40B4-BE49-F238E27FC236}">
                  <a16:creationId xmlns:a16="http://schemas.microsoft.com/office/drawing/2014/main" id="{48B0B8D8-2331-4D6C-ADAE-C54B84AC0C29}"/>
                </a:ext>
              </a:extLst>
            </p:cNvPr>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8;p39">
              <a:extLst>
                <a:ext uri="{FF2B5EF4-FFF2-40B4-BE49-F238E27FC236}">
                  <a16:creationId xmlns:a16="http://schemas.microsoft.com/office/drawing/2014/main" id="{DC8E5061-08E7-4C25-91FD-6D6C3F0557E4}"/>
                </a:ext>
              </a:extLst>
            </p:cNvPr>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9;p39">
              <a:extLst>
                <a:ext uri="{FF2B5EF4-FFF2-40B4-BE49-F238E27FC236}">
                  <a16:creationId xmlns:a16="http://schemas.microsoft.com/office/drawing/2014/main" id="{BB756E76-6CF2-4785-9508-7E8F1A9D7C86}"/>
                </a:ext>
              </a:extLst>
            </p:cNvPr>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0;p39">
              <a:extLst>
                <a:ext uri="{FF2B5EF4-FFF2-40B4-BE49-F238E27FC236}">
                  <a16:creationId xmlns:a16="http://schemas.microsoft.com/office/drawing/2014/main" id="{20D809D3-1E82-453D-9145-8116607E7375}"/>
                </a:ext>
              </a:extLst>
            </p:cNvPr>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1;p39">
              <a:extLst>
                <a:ext uri="{FF2B5EF4-FFF2-40B4-BE49-F238E27FC236}">
                  <a16:creationId xmlns:a16="http://schemas.microsoft.com/office/drawing/2014/main" id="{5B733A95-BB89-470E-B401-38E046A3B9DF}"/>
                </a:ext>
              </a:extLst>
            </p:cNvPr>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2;p39">
              <a:extLst>
                <a:ext uri="{FF2B5EF4-FFF2-40B4-BE49-F238E27FC236}">
                  <a16:creationId xmlns:a16="http://schemas.microsoft.com/office/drawing/2014/main" id="{D5582B3E-FCC9-43A7-A5A5-D137CB2105A9}"/>
                </a:ext>
              </a:extLst>
            </p:cNvPr>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8"/>
          <p:cNvSpPr txBox="1">
            <a:spLocks noGrp="1"/>
          </p:cNvSpPr>
          <p:nvPr>
            <p:ph type="title"/>
          </p:nvPr>
        </p:nvSpPr>
        <p:spPr>
          <a:xfrm>
            <a:off x="713346" y="1928053"/>
            <a:ext cx="5115953" cy="755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Theory Overview</a:t>
            </a:r>
          </a:p>
        </p:txBody>
      </p:sp>
      <p:sp>
        <p:nvSpPr>
          <p:cNvPr id="320" name="Google Shape;320;p38"/>
          <p:cNvSpPr txBox="1">
            <a:spLocks noGrp="1"/>
          </p:cNvSpPr>
          <p:nvPr>
            <p:ph type="title" idx="2"/>
          </p:nvPr>
        </p:nvSpPr>
        <p:spPr>
          <a:xfrm>
            <a:off x="713225" y="620840"/>
            <a:ext cx="4699800" cy="14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321" name="Google Shape;321;p38"/>
          <p:cNvSpPr txBox="1">
            <a:spLocks noGrp="1"/>
          </p:cNvSpPr>
          <p:nvPr>
            <p:ph type="subTitle" idx="1"/>
          </p:nvPr>
        </p:nvSpPr>
        <p:spPr>
          <a:xfrm>
            <a:off x="713325" y="3204489"/>
            <a:ext cx="4699500" cy="11031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Diffusion of Innovations </a:t>
            </a:r>
          </a:p>
        </p:txBody>
      </p:sp>
      <p:sp>
        <p:nvSpPr>
          <p:cNvPr id="323" name="Google Shape;323;p38"/>
          <p:cNvSpPr/>
          <p:nvPr/>
        </p:nvSpPr>
        <p:spPr>
          <a:xfrm>
            <a:off x="6309875" y="0"/>
            <a:ext cx="2834100" cy="3418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4" name="Google Shape;324;p38"/>
          <p:cNvGrpSpPr/>
          <p:nvPr/>
        </p:nvGrpSpPr>
        <p:grpSpPr>
          <a:xfrm>
            <a:off x="6531607" y="1208674"/>
            <a:ext cx="430841" cy="2916262"/>
            <a:chOff x="3419800" y="255950"/>
            <a:chExt cx="762550" cy="5161525"/>
          </a:xfrm>
        </p:grpSpPr>
        <p:sp>
          <p:nvSpPr>
            <p:cNvPr id="325" name="Google Shape;325;p38"/>
            <p:cNvSpPr/>
            <p:nvPr/>
          </p:nvSpPr>
          <p:spPr>
            <a:xfrm>
              <a:off x="3419800" y="927375"/>
              <a:ext cx="186200" cy="3689925"/>
            </a:xfrm>
            <a:custGeom>
              <a:avLst/>
              <a:gdLst/>
              <a:ahLst/>
              <a:cxnLst/>
              <a:rect l="l" t="t" r="r" b="b"/>
              <a:pathLst>
                <a:path w="7448" h="147597" fill="none" extrusionOk="0">
                  <a:moveTo>
                    <a:pt x="0" y="0"/>
                  </a:moveTo>
                  <a:lnTo>
                    <a:pt x="7447" y="0"/>
                  </a:lnTo>
                  <a:lnTo>
                    <a:pt x="7447" y="147596"/>
                  </a:lnTo>
                  <a:lnTo>
                    <a:pt x="0" y="14759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800075" y="927375"/>
              <a:ext cx="382275" cy="3689925"/>
            </a:xfrm>
            <a:custGeom>
              <a:avLst/>
              <a:gdLst/>
              <a:ahLst/>
              <a:cxnLst/>
              <a:rect l="l" t="t" r="r" b="b"/>
              <a:pathLst>
                <a:path w="15291" h="147597" fill="none" extrusionOk="0">
                  <a:moveTo>
                    <a:pt x="15291" y="0"/>
                  </a:moveTo>
                  <a:lnTo>
                    <a:pt x="15291" y="80"/>
                  </a:lnTo>
                  <a:lnTo>
                    <a:pt x="7844" y="80"/>
                  </a:lnTo>
                  <a:lnTo>
                    <a:pt x="7844" y="147596"/>
                  </a:lnTo>
                  <a:lnTo>
                    <a:pt x="0" y="147596"/>
                  </a:lnTo>
                  <a:lnTo>
                    <a:pt x="15291" y="14759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419800" y="685725"/>
              <a:ext cx="762550" cy="241675"/>
            </a:xfrm>
            <a:custGeom>
              <a:avLst/>
              <a:gdLst/>
              <a:ahLst/>
              <a:cxnLst/>
              <a:rect l="l" t="t" r="r" b="b"/>
              <a:pathLst>
                <a:path w="30502" h="9667" fill="none" extrusionOk="0">
                  <a:moveTo>
                    <a:pt x="0" y="1"/>
                  </a:moveTo>
                  <a:lnTo>
                    <a:pt x="30502" y="1"/>
                  </a:lnTo>
                  <a:lnTo>
                    <a:pt x="30502" y="9666"/>
                  </a:lnTo>
                  <a:lnTo>
                    <a:pt x="0" y="9666"/>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19800" y="927375"/>
              <a:ext cx="25" cy="2000"/>
            </a:xfrm>
            <a:custGeom>
              <a:avLst/>
              <a:gdLst/>
              <a:ahLst/>
              <a:cxnLst/>
              <a:rect l="l" t="t" r="r" b="b"/>
              <a:pathLst>
                <a:path w="1" h="80" fill="none" extrusionOk="0">
                  <a:moveTo>
                    <a:pt x="0" y="80"/>
                  </a:moveTo>
                  <a:lnTo>
                    <a:pt x="0" y="80"/>
                  </a:lnTo>
                  <a:lnTo>
                    <a:pt x="0"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3419800" y="927375"/>
              <a:ext cx="762550" cy="2000"/>
            </a:xfrm>
            <a:custGeom>
              <a:avLst/>
              <a:gdLst/>
              <a:ahLst/>
              <a:cxnLst/>
              <a:rect l="l" t="t" r="r" b="b"/>
              <a:pathLst>
                <a:path w="30502" h="80" fill="none" extrusionOk="0">
                  <a:moveTo>
                    <a:pt x="7447" y="0"/>
                  </a:moveTo>
                  <a:lnTo>
                    <a:pt x="23055" y="0"/>
                  </a:lnTo>
                  <a:lnTo>
                    <a:pt x="23055" y="80"/>
                  </a:lnTo>
                  <a:lnTo>
                    <a:pt x="30502" y="80"/>
                  </a:lnTo>
                  <a:lnTo>
                    <a:pt x="30502" y="0"/>
                  </a:lnTo>
                  <a:lnTo>
                    <a:pt x="0" y="0"/>
                  </a:lnTo>
                  <a:lnTo>
                    <a:pt x="0" y="80"/>
                  </a:lnTo>
                  <a:lnTo>
                    <a:pt x="7447" y="8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3419800" y="4617275"/>
              <a:ext cx="762550" cy="578375"/>
            </a:xfrm>
            <a:custGeom>
              <a:avLst/>
              <a:gdLst/>
              <a:ahLst/>
              <a:cxnLst/>
              <a:rect l="l" t="t" r="r" b="b"/>
              <a:pathLst>
                <a:path w="30502" h="23135" fill="none" extrusionOk="0">
                  <a:moveTo>
                    <a:pt x="10775" y="23134"/>
                  </a:moveTo>
                  <a:lnTo>
                    <a:pt x="19252" y="23134"/>
                  </a:lnTo>
                  <a:lnTo>
                    <a:pt x="30502" y="0"/>
                  </a:lnTo>
                  <a:lnTo>
                    <a:pt x="0"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419800" y="255950"/>
              <a:ext cx="762550" cy="431800"/>
            </a:xfrm>
            <a:custGeom>
              <a:avLst/>
              <a:gdLst/>
              <a:ahLst/>
              <a:cxnLst/>
              <a:rect l="l" t="t" r="r" b="b"/>
              <a:pathLst>
                <a:path w="30502" h="17272" fill="none" extrusionOk="0">
                  <a:moveTo>
                    <a:pt x="30502" y="15290"/>
                  </a:moveTo>
                  <a:cubicBezTo>
                    <a:pt x="30502" y="6813"/>
                    <a:pt x="23688" y="0"/>
                    <a:pt x="15211" y="0"/>
                  </a:cubicBezTo>
                  <a:lnTo>
                    <a:pt x="15211" y="0"/>
                  </a:lnTo>
                  <a:cubicBezTo>
                    <a:pt x="6814" y="0"/>
                    <a:pt x="0" y="6893"/>
                    <a:pt x="0" y="15290"/>
                  </a:cubicBezTo>
                  <a:lnTo>
                    <a:pt x="0" y="17271"/>
                  </a:lnTo>
                  <a:lnTo>
                    <a:pt x="30502" y="17271"/>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605975" y="4617275"/>
              <a:ext cx="194125" cy="25"/>
            </a:xfrm>
            <a:custGeom>
              <a:avLst/>
              <a:gdLst/>
              <a:ahLst/>
              <a:cxnLst/>
              <a:rect l="l" t="t" r="r" b="b"/>
              <a:pathLst>
                <a:path w="7765" h="1" fill="none" extrusionOk="0">
                  <a:moveTo>
                    <a:pt x="0" y="0"/>
                  </a:moveTo>
                  <a:lnTo>
                    <a:pt x="7764" y="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605975" y="929350"/>
              <a:ext cx="390200" cy="3687950"/>
            </a:xfrm>
            <a:custGeom>
              <a:avLst/>
              <a:gdLst/>
              <a:ahLst/>
              <a:cxnLst/>
              <a:rect l="l" t="t" r="r" b="b"/>
              <a:pathLst>
                <a:path w="15608" h="147518" fill="none" extrusionOk="0">
                  <a:moveTo>
                    <a:pt x="15608" y="1"/>
                  </a:moveTo>
                  <a:lnTo>
                    <a:pt x="0" y="1"/>
                  </a:lnTo>
                  <a:lnTo>
                    <a:pt x="0" y="147517"/>
                  </a:lnTo>
                  <a:lnTo>
                    <a:pt x="7764" y="147517"/>
                  </a:lnTo>
                  <a:lnTo>
                    <a:pt x="15608" y="147517"/>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3605975" y="927375"/>
              <a:ext cx="390200" cy="2000"/>
            </a:xfrm>
            <a:custGeom>
              <a:avLst/>
              <a:gdLst/>
              <a:ahLst/>
              <a:cxnLst/>
              <a:rect l="l" t="t" r="r" b="b"/>
              <a:pathLst>
                <a:path w="15608" h="80" fill="none" extrusionOk="0">
                  <a:moveTo>
                    <a:pt x="0" y="0"/>
                  </a:moveTo>
                  <a:lnTo>
                    <a:pt x="15608" y="0"/>
                  </a:lnTo>
                  <a:lnTo>
                    <a:pt x="15608" y="80"/>
                  </a:lnTo>
                  <a:lnTo>
                    <a:pt x="0" y="80"/>
                  </a:lnTo>
                  <a:close/>
                </a:path>
              </a:pathLst>
            </a:custGeom>
            <a:solidFill>
              <a:schemeClr val="dk1"/>
            </a:solidFill>
            <a:ln w="28575" cap="flat" cmpd="sng">
              <a:solidFill>
                <a:schemeClr val="dk1"/>
              </a:solidFill>
              <a:prstDash val="solid"/>
              <a:miter lim="7922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689150" y="5195625"/>
              <a:ext cx="211950" cy="221850"/>
            </a:xfrm>
            <a:custGeom>
              <a:avLst/>
              <a:gdLst/>
              <a:ahLst/>
              <a:cxnLst/>
              <a:rect l="l" t="t" r="r" b="b"/>
              <a:pathLst>
                <a:path w="8478" h="8874" extrusionOk="0">
                  <a:moveTo>
                    <a:pt x="1" y="0"/>
                  </a:moveTo>
                  <a:lnTo>
                    <a:pt x="4120" y="8873"/>
                  </a:lnTo>
                  <a:lnTo>
                    <a:pt x="8478"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38"/>
          <p:cNvSpPr/>
          <p:nvPr/>
        </p:nvSpPr>
        <p:spPr>
          <a:xfrm>
            <a:off x="127575" y="2482450"/>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85050" y="408325"/>
            <a:ext cx="891000" cy="891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8349775" y="3795688"/>
            <a:ext cx="433500" cy="433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4420628" y="4215295"/>
            <a:ext cx="356196" cy="32841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39"/>
          <p:cNvSpPr txBox="1">
            <a:spLocks noGrp="1"/>
          </p:cNvSpPr>
          <p:nvPr>
            <p:ph type="title"/>
          </p:nvPr>
        </p:nvSpPr>
        <p:spPr>
          <a:xfrm>
            <a:off x="616784" y="539500"/>
            <a:ext cx="7802125" cy="572700"/>
          </a:xfrm>
          <a:prstGeom prst="rect">
            <a:avLst/>
          </a:prstGeom>
        </p:spPr>
        <p:txBody>
          <a:bodyPr spcFirstLastPara="1" wrap="square" lIns="91425" tIns="91425" rIns="91425" bIns="91425" anchor="t" anchorCtr="0">
            <a:noAutofit/>
          </a:bodyPr>
          <a:lstStyle/>
          <a:p>
            <a:pPr algn="l"/>
            <a:r>
              <a:rPr lang="en-US" b="1" i="0" dirty="0">
                <a:solidFill>
                  <a:srgbClr val="111111"/>
                </a:solidFill>
                <a:effectLst/>
                <a:latin typeface="Cabin-semi-bold"/>
              </a:rPr>
              <a:t>History of the “Diffusion of Innovations Theory”</a:t>
            </a:r>
          </a:p>
        </p:txBody>
      </p:sp>
      <p:sp>
        <p:nvSpPr>
          <p:cNvPr id="350" name="Google Shape;350;p39"/>
          <p:cNvSpPr txBox="1"/>
          <p:nvPr/>
        </p:nvSpPr>
        <p:spPr>
          <a:xfrm>
            <a:off x="498913" y="1639172"/>
            <a:ext cx="5737581" cy="2205792"/>
          </a:xfrm>
          <a:prstGeom prst="rect">
            <a:avLst/>
          </a:prstGeom>
          <a:solidFill>
            <a:srgbClr val="00B0F0"/>
          </a:solidFill>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US" sz="1600" i="0" dirty="0">
                <a:solidFill>
                  <a:srgbClr val="FFFF00"/>
                </a:solidFill>
                <a:effectLst/>
                <a:latin typeface="Sitka Heading" panose="02000505000000020004" pitchFamily="2" charset="0"/>
              </a:rPr>
              <a:t>The diffusion of innovations (DOI) was popularized by Everett Rogers in his book </a:t>
            </a:r>
            <a:r>
              <a:rPr lang="en-US" sz="1600" i="1" dirty="0">
                <a:solidFill>
                  <a:srgbClr val="FFFF00"/>
                </a:solidFill>
                <a:effectLst/>
                <a:latin typeface="Sitka Heading" panose="02000505000000020004" pitchFamily="2" charset="0"/>
              </a:rPr>
              <a:t>Diffusion of Innovations</a:t>
            </a:r>
            <a:r>
              <a:rPr lang="en-US" sz="1600" i="0" dirty="0">
                <a:solidFill>
                  <a:srgbClr val="FFFF00"/>
                </a:solidFill>
                <a:effectLst/>
                <a:latin typeface="Sitka Heading" panose="02000505000000020004" pitchFamily="2" charset="0"/>
              </a:rPr>
              <a:t>, first published in 1962. </a:t>
            </a:r>
          </a:p>
        </p:txBody>
      </p:sp>
      <p:pic>
        <p:nvPicPr>
          <p:cNvPr id="1026" name="Picture 2" descr="Dr. Everett M. Rogers - Diffusion Research Institute">
            <a:extLst>
              <a:ext uri="{FF2B5EF4-FFF2-40B4-BE49-F238E27FC236}">
                <a16:creationId xmlns:a16="http://schemas.microsoft.com/office/drawing/2014/main" id="{195BA476-6EF7-49AE-957D-271B3435B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709" y="1679275"/>
            <a:ext cx="2615705" cy="21255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8" name="Google Shape;348;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p>
            <a:pPr algn="l"/>
            <a:r>
              <a:rPr lang="en-US" b="1" i="0" dirty="0">
                <a:solidFill>
                  <a:srgbClr val="111111"/>
                </a:solidFill>
                <a:effectLst/>
                <a:latin typeface="Cabin-semi-bold"/>
              </a:rPr>
              <a:t>What Is the Diffusion of Innovations Theory?</a:t>
            </a:r>
          </a:p>
        </p:txBody>
      </p:sp>
      <p:sp>
        <p:nvSpPr>
          <p:cNvPr id="350" name="Google Shape;350;p39"/>
          <p:cNvSpPr txBox="1"/>
          <p:nvPr/>
        </p:nvSpPr>
        <p:spPr>
          <a:xfrm>
            <a:off x="713225" y="1817766"/>
            <a:ext cx="7609244" cy="1507968"/>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1300" b="1" i="0" dirty="0">
                <a:solidFill>
                  <a:srgbClr val="FFFF00"/>
                </a:solidFill>
                <a:effectLst/>
                <a:latin typeface="Sitka Heading" panose="02000505000000020004" pitchFamily="2" charset="0"/>
              </a:rPr>
              <a:t>The diffusion of innovations theory is a hypothesis outlining how new technological and other advancements spread throughout societies and cultures, from introduction to widespread adoption. The diffusion of innovations theory seeks to explain how and why new ideas and practices are adopted, including why the adoption of new ideas can be spread out over long periods.</a:t>
            </a:r>
            <a:endParaRPr sz="1300" b="1" dirty="0">
              <a:solidFill>
                <a:srgbClr val="FFFF00"/>
              </a:solidFill>
              <a:latin typeface="Sitka Heading" panose="02000505000000020004" pitchFamily="2" charset="0"/>
              <a:ea typeface="Signika"/>
              <a:cs typeface="Signika"/>
              <a:sym typeface="Signika"/>
            </a:endParaRPr>
          </a:p>
        </p:txBody>
      </p:sp>
    </p:spTree>
    <p:extLst>
      <p:ext uri="{BB962C8B-B14F-4D97-AF65-F5344CB8AC3E}">
        <p14:creationId xmlns:p14="http://schemas.microsoft.com/office/powerpoint/2010/main" val="1281138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University Digital Choice Boards by Slidesgo">
  <a:themeElements>
    <a:clrScheme name="Simple Light">
      <a:dk1>
        <a:srgbClr val="0C4672"/>
      </a:dk1>
      <a:lt1>
        <a:srgbClr val="28D679"/>
      </a:lt1>
      <a:dk2>
        <a:srgbClr val="00F7C1"/>
      </a:dk2>
      <a:lt2>
        <a:srgbClr val="49DEFC"/>
      </a:lt2>
      <a:accent1>
        <a:srgbClr val="B7EADB"/>
      </a:accent1>
      <a:accent2>
        <a:srgbClr val="5EE29C"/>
      </a:accent2>
      <a:accent3>
        <a:srgbClr val="1A9E58"/>
      </a:accent3>
      <a:accent4>
        <a:srgbClr val="6AAEE2"/>
      </a:accent4>
      <a:accent5>
        <a:srgbClr val="0C67AC"/>
      </a:accent5>
      <a:accent6>
        <a:srgbClr val="117ED1"/>
      </a:accent6>
      <a:hlink>
        <a:srgbClr val="0C4F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693</Words>
  <Application>Microsoft Office PowerPoint</Application>
  <PresentationFormat>On-screen Show (16:9)</PresentationFormat>
  <Paragraphs>82</Paragraphs>
  <Slides>20</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Symbol</vt:lpstr>
      <vt:lpstr>Bahnschrift Light</vt:lpstr>
      <vt:lpstr>Times New Roman</vt:lpstr>
      <vt:lpstr>Open Sans</vt:lpstr>
      <vt:lpstr>Palanquin</vt:lpstr>
      <vt:lpstr>Signika</vt:lpstr>
      <vt:lpstr>Cabin-semi-bold</vt:lpstr>
      <vt:lpstr>Sitka Heading</vt:lpstr>
      <vt:lpstr>Kanit</vt:lpstr>
      <vt:lpstr>Calibri</vt:lpstr>
      <vt:lpstr>Century</vt:lpstr>
      <vt:lpstr>University Digital Choice Boards by Slidesgo</vt:lpstr>
      <vt:lpstr>Technical Skills and Digital Tools</vt:lpstr>
      <vt:lpstr>Lesson outcomes:</vt:lpstr>
      <vt:lpstr>Introduction</vt:lpstr>
      <vt:lpstr>Concepts</vt:lpstr>
      <vt:lpstr>Integration of automation</vt:lpstr>
      <vt:lpstr>Choose the correct ones:</vt:lpstr>
      <vt:lpstr>Theory Overview</vt:lpstr>
      <vt:lpstr>History of the “Diffusion of Innovations Theory”</vt:lpstr>
      <vt:lpstr>What Is the Diffusion of Innovations Theory?</vt:lpstr>
      <vt:lpstr>What is the Diffusion Curve?</vt:lpstr>
      <vt:lpstr>PowerPoint Presentation</vt:lpstr>
      <vt:lpstr>Where can Diffusion of Innovations be used?</vt:lpstr>
      <vt:lpstr>PowerPoint Presentation</vt:lpstr>
      <vt:lpstr>03 Digital Tools Overview</vt:lpstr>
      <vt:lpstr>Collaboration Software</vt:lpstr>
      <vt:lpstr>Cloud Platform</vt:lpstr>
      <vt:lpstr>Coding Tools</vt:lpstr>
      <vt:lpstr>Activity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Digital Choice Boards</dc:title>
  <cp:lastModifiedBy>ULUGBEK YUSUPOV</cp:lastModifiedBy>
  <cp:revision>22</cp:revision>
  <dcterms:modified xsi:type="dcterms:W3CDTF">2024-10-28T02:03:39Z</dcterms:modified>
</cp:coreProperties>
</file>