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88" r:id="rId6"/>
    <p:sldId id="284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472A"/>
    <a:srgbClr val="F5F5F5"/>
    <a:srgbClr val="D24726"/>
    <a:srgbClr val="9FCDB3"/>
    <a:srgbClr val="217346"/>
    <a:srgbClr val="000000"/>
    <a:srgbClr val="D9D9D9"/>
    <a:srgbClr val="F3F2F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76" autoAdjust="0"/>
    <p:restoredTop sz="94626" autoAdjust="0"/>
  </p:normalViewPr>
  <p:slideViewPr>
    <p:cSldViewPr snapToGrid="0">
      <p:cViewPr varScale="1">
        <p:scale>
          <a:sx n="110" d="100"/>
          <a:sy n="110" d="100"/>
        </p:scale>
        <p:origin x="200" y="408"/>
      </p:cViewPr>
      <p:guideLst>
        <p:guide orient="horz" pos="2880"/>
        <p:guide pos="4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3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10" y="2484470"/>
            <a:ext cx="5463090" cy="2130561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CBEF536-489F-C046-89E4-0C15732FD7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6400" y="448056"/>
            <a:ext cx="11214100" cy="555554"/>
          </a:xfrm>
        </p:spPr>
        <p:txBody>
          <a:bodyPr anchor="t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12209E-8E76-B442-B030-6BD76BB7563A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CD3EE7-B67C-4541-A9DA-51688552CF86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1F76A8-6DB7-48E4-957A-9BF0C69B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4478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69366E-5591-2A4E-80C1-0ED941C6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95" y="2548097"/>
            <a:ext cx="5878605" cy="1761806"/>
          </a:xfrm>
        </p:spPr>
        <p:txBody>
          <a:bodyPr>
            <a:noAutofit/>
          </a:bodyPr>
          <a:lstStyle/>
          <a:p>
            <a:r>
              <a:rPr lang="en-US" dirty="0"/>
              <a:t>Small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45995" y="4446270"/>
            <a:ext cx="5334000" cy="1137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B7472A"/>
                </a:solidFill>
              </a:rPr>
              <a:t>Muxtorov </a:t>
            </a:r>
            <a:r>
              <a:rPr lang="en-US" sz="2400" dirty="0" err="1">
                <a:solidFill>
                  <a:srgbClr val="B7472A"/>
                </a:solidFill>
              </a:rPr>
              <a:t>Shaxzodbel</a:t>
            </a:r>
            <a:endParaRPr lang="en-US" sz="2400" dirty="0">
              <a:solidFill>
                <a:srgbClr val="B7472A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B7472A"/>
                </a:solidFill>
              </a:rPr>
              <a:t>Soft Skill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44B9E-7CEA-A34F-808A-26DFE6EC1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3751">
            <a:off x="5806290" y="730414"/>
            <a:ext cx="5397170" cy="53971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774810-DA2B-27A0-6FD8-1AC12633080C}"/>
              </a:ext>
            </a:extLst>
          </p:cNvPr>
          <p:cNvSpPr/>
          <p:nvPr/>
        </p:nvSpPr>
        <p:spPr>
          <a:xfrm>
            <a:off x="259404" y="214009"/>
            <a:ext cx="2626468" cy="9014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0A05-4578-4ADE-9A07-593E5162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48056"/>
            <a:ext cx="11188700" cy="555554"/>
          </a:xfrm>
        </p:spPr>
        <p:txBody>
          <a:bodyPr/>
          <a:lstStyle/>
          <a:p>
            <a:r>
              <a:rPr lang="en-US" dirty="0"/>
              <a:t>Tez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kamroq</a:t>
            </a:r>
            <a:r>
              <a:rPr lang="en-US" dirty="0"/>
              <a:t> harakat</a:t>
            </a:r>
          </a:p>
        </p:txBody>
      </p:sp>
      <p:sp>
        <p:nvSpPr>
          <p:cNvPr id="14" name="Oval 13" descr="Small circle">
            <a:extLst>
              <a:ext uri="{FF2B5EF4-FFF2-40B4-BE49-F238E27FC236}">
                <a16:creationId xmlns:a16="http://schemas.microsoft.com/office/drawing/2014/main" id="{3F888EEF-F922-411C-AD20-1F85707999ED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3400" y="3710380"/>
            <a:ext cx="411480" cy="411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 descr="Number 1">
            <a:extLst>
              <a:ext uri="{FF2B5EF4-FFF2-40B4-BE49-F238E27FC236}">
                <a16:creationId xmlns:a16="http://schemas.microsoft.com/office/drawing/2014/main" id="{9CD9E4CE-FD52-4AC9-872D-25413CF33921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33399" y="3731454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28" name="Content Placeholder 17">
            <a:extLst>
              <a:ext uri="{FF2B5EF4-FFF2-40B4-BE49-F238E27FC236}">
                <a16:creationId xmlns:a16="http://schemas.microsoft.com/office/drawing/2014/main" id="{3A4613BA-63C5-4EC3-9541-6A0AF6C960DA}"/>
              </a:ext>
            </a:extLst>
          </p:cNvPr>
          <p:cNvSpPr txBox="1">
            <a:spLocks/>
          </p:cNvSpPr>
          <p:nvPr/>
        </p:nvSpPr>
        <p:spPr>
          <a:xfrm>
            <a:off x="1036304" y="3661516"/>
            <a:ext cx="3474720" cy="103928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Shunchaki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yuksalish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,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ko’tarilish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yoki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rivojlanishni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nazarda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tutish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ucuhun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maruza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davomida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oddiygina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belgidan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foydalanish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kerak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va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u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belgi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</a:p>
        </p:txBody>
      </p:sp>
      <p:sp>
        <p:nvSpPr>
          <p:cNvPr id="20" name="Oval 19" descr="Small circle">
            <a:extLst>
              <a:ext uri="{FF2B5EF4-FFF2-40B4-BE49-F238E27FC236}">
                <a16:creationId xmlns:a16="http://schemas.microsoft.com/office/drawing/2014/main" id="{E49243EF-BCC4-4B91-AE24-E1DF641F337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2983855" y="1946210"/>
            <a:ext cx="411480" cy="411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 descr="Number 2">
            <a:extLst>
              <a:ext uri="{FF2B5EF4-FFF2-40B4-BE49-F238E27FC236}">
                <a16:creationId xmlns:a16="http://schemas.microsoft.com/office/drawing/2014/main" id="{A367F229-1066-4EE9-8344-1AB02D8EC47E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2983855" y="1946210"/>
            <a:ext cx="4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78FFAFB9-9484-4177-B31E-889F4E0E6C83}"/>
              </a:ext>
            </a:extLst>
          </p:cNvPr>
          <p:cNvSpPr txBox="1">
            <a:spLocks/>
          </p:cNvSpPr>
          <p:nvPr/>
        </p:nvSpPr>
        <p:spPr>
          <a:xfrm>
            <a:off x="3455210" y="1878335"/>
            <a:ext cx="3474720" cy="111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1-ni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aksi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bo’lsa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yani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rivojlanmagani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tushgani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va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“increase”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bo’lganini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nazarda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tutish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uchun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bu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belgi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ancha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mos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keladi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.</a:t>
            </a:r>
            <a:endParaRPr lang="en-US" sz="14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5" name="Oval 4" descr="Small circle">
            <a:extLst>
              <a:ext uri="{FF2B5EF4-FFF2-40B4-BE49-F238E27FC236}">
                <a16:creationId xmlns:a16="http://schemas.microsoft.com/office/drawing/2014/main" id="{1B64CFF6-1B36-46B9-9F53-10BC7FACC7EC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7459539" y="3403416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 descr="Number 3">
            <a:extLst>
              <a:ext uri="{FF2B5EF4-FFF2-40B4-BE49-F238E27FC236}">
                <a16:creationId xmlns:a16="http://schemas.microsoft.com/office/drawing/2014/main" id="{4470F087-47E2-4C69-89E7-C52FBF9D6229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7385368" y="3419705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4E24903A-60FD-4F96-955A-B5FB4063E4D8}"/>
              </a:ext>
            </a:extLst>
          </p:cNvPr>
          <p:cNvSpPr txBox="1">
            <a:spLocks/>
          </p:cNvSpPr>
          <p:nvPr/>
        </p:nvSpPr>
        <p:spPr>
          <a:xfrm>
            <a:off x="7932776" y="3318106"/>
            <a:ext cx="3474720" cy="85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”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qo’shish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”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va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“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ayirish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”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so’zlaraiga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hamda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“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tenglik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”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so;zarini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yozish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uchun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matematik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ishoralar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yetarlidir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 </a:t>
            </a:r>
          </a:p>
        </p:txBody>
      </p:sp>
      <p:pic>
        <p:nvPicPr>
          <p:cNvPr id="8" name="Graphic 7" descr="Line arrow: Counter-clockwise curve with solid fill">
            <a:extLst>
              <a:ext uri="{FF2B5EF4-FFF2-40B4-BE49-F238E27FC236}">
                <a16:creationId xmlns:a16="http://schemas.microsoft.com/office/drawing/2014/main" id="{CF4FB21E-8612-9129-FD88-2BC02472F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469173">
            <a:off x="2998009" y="4525018"/>
            <a:ext cx="914400" cy="914400"/>
          </a:xfrm>
          <a:prstGeom prst="rect">
            <a:avLst/>
          </a:prstGeom>
        </p:spPr>
      </p:pic>
      <p:pic>
        <p:nvPicPr>
          <p:cNvPr id="11" name="Graphic 10" descr="Line arrow: Slight curve with solid fill">
            <a:extLst>
              <a:ext uri="{FF2B5EF4-FFF2-40B4-BE49-F238E27FC236}">
                <a16:creationId xmlns:a16="http://schemas.microsoft.com/office/drawing/2014/main" id="{164912D8-2CDB-4387-AD84-A730C5E14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502187">
            <a:off x="7086170" y="3712867"/>
            <a:ext cx="914400" cy="914400"/>
          </a:xfrm>
          <a:prstGeom prst="rect">
            <a:avLst/>
          </a:prstGeom>
        </p:spPr>
      </p:pic>
      <p:pic>
        <p:nvPicPr>
          <p:cNvPr id="26" name="Graphic 25" descr="Line arrow: Counter-clockwise curve outline">
            <a:extLst>
              <a:ext uri="{FF2B5EF4-FFF2-40B4-BE49-F238E27FC236}">
                <a16:creationId xmlns:a16="http://schemas.microsoft.com/office/drawing/2014/main" id="{A4337834-AE71-4C72-BA59-F6CB7A0178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005993">
            <a:off x="6633551" y="2291093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235527-9CE0-D0BB-97F2-AF6C8DFCCF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556" t="42963" r="83813"/>
          <a:stretch/>
        </p:blipFill>
        <p:spPr>
          <a:xfrm rot="5400000">
            <a:off x="4606985" y="4121590"/>
            <a:ext cx="826310" cy="2493640"/>
          </a:xfrm>
          <a:prstGeom prst="rect">
            <a:avLst/>
          </a:prstGeom>
        </p:spPr>
      </p:pic>
      <p:pic>
        <p:nvPicPr>
          <p:cNvPr id="31" name="Picture 30" descr="A close-up of a graph paper&#10;&#10;Description automatically generated">
            <a:extLst>
              <a:ext uri="{FF2B5EF4-FFF2-40B4-BE49-F238E27FC236}">
                <a16:creationId xmlns:a16="http://schemas.microsoft.com/office/drawing/2014/main" id="{C6CB10FD-CD86-26DE-556A-24C25819118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172" t="38226" r="71579"/>
          <a:stretch/>
        </p:blipFill>
        <p:spPr>
          <a:xfrm rot="5400000">
            <a:off x="8538853" y="1137461"/>
            <a:ext cx="718816" cy="27007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4DF1F0D-5851-FC18-92D3-6405F538803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299" t="27040" r="26641"/>
          <a:stretch/>
        </p:blipFill>
        <p:spPr>
          <a:xfrm rot="5400000">
            <a:off x="8485189" y="3591639"/>
            <a:ext cx="1910979" cy="31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8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DF86-5B8B-45C3-AFF6-EEBF93CC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40" y="448056"/>
            <a:ext cx="11153159" cy="555554"/>
          </a:xfrm>
        </p:spPr>
        <p:txBody>
          <a:bodyPr/>
          <a:lstStyle/>
          <a:p>
            <a:r>
              <a:rPr lang="en-US" dirty="0" err="1"/>
              <a:t>Sinab</a:t>
            </a:r>
            <a:r>
              <a:rPr lang="en-US" dirty="0"/>
              <a:t> </a:t>
            </a:r>
            <a:r>
              <a:rPr lang="en-US" dirty="0" err="1"/>
              <a:t>ko’ramiz</a:t>
            </a:r>
            <a:endParaRPr lang="en-US" dirty="0"/>
          </a:p>
        </p:txBody>
      </p:sp>
      <p:sp>
        <p:nvSpPr>
          <p:cNvPr id="34" name="Oval 33" descr="Small circle">
            <a:extLst>
              <a:ext uri="{FF2B5EF4-FFF2-40B4-BE49-F238E27FC236}">
                <a16:creationId xmlns:a16="http://schemas.microsoft.com/office/drawing/2014/main" id="{1B2C9E4F-7EE0-4D8D-9272-5648B0F47BC2}"/>
              </a:ext>
            </a:extLst>
          </p:cNvPr>
          <p:cNvSpPr/>
          <p:nvPr/>
        </p:nvSpPr>
        <p:spPr bwMode="blackWhite">
          <a:xfrm>
            <a:off x="535271" y="1453749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 descr="Number 1">
            <a:extLst>
              <a:ext uri="{FF2B5EF4-FFF2-40B4-BE49-F238E27FC236}">
                <a16:creationId xmlns:a16="http://schemas.microsoft.com/office/drawing/2014/main" id="{0B1B7305-0619-49EF-BD28-9928D7620FCB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67341" y="1481609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7" name="Oval 36" descr="Small circle">
            <a:extLst>
              <a:ext uri="{FF2B5EF4-FFF2-40B4-BE49-F238E27FC236}">
                <a16:creationId xmlns:a16="http://schemas.microsoft.com/office/drawing/2014/main" id="{56B1AE10-F600-4A65-9A74-133A8065F9B1}"/>
              </a:ext>
            </a:extLst>
          </p:cNvPr>
          <p:cNvSpPr/>
          <p:nvPr/>
        </p:nvSpPr>
        <p:spPr bwMode="blackWhite">
          <a:xfrm>
            <a:off x="541315" y="2459924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 descr="Number 2">
            <a:extLst>
              <a:ext uri="{FF2B5EF4-FFF2-40B4-BE49-F238E27FC236}">
                <a16:creationId xmlns:a16="http://schemas.microsoft.com/office/drawing/2014/main" id="{820B6A5B-DA9D-49DD-B07B-A45819D7AE71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67340" y="2474304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0" name="Oval 39" descr="Small circle">
            <a:extLst>
              <a:ext uri="{FF2B5EF4-FFF2-40B4-BE49-F238E27FC236}">
                <a16:creationId xmlns:a16="http://schemas.microsoft.com/office/drawing/2014/main" id="{37106DCC-4555-4775-B013-F22CBB8F1C7A}"/>
              </a:ext>
            </a:extLst>
          </p:cNvPr>
          <p:cNvSpPr/>
          <p:nvPr/>
        </p:nvSpPr>
        <p:spPr bwMode="blackWhite">
          <a:xfrm>
            <a:off x="543568" y="3375871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 descr="Number 3">
            <a:extLst>
              <a:ext uri="{FF2B5EF4-FFF2-40B4-BE49-F238E27FC236}">
                <a16:creationId xmlns:a16="http://schemas.microsoft.com/office/drawing/2014/main" id="{3E28DC7C-4BAC-431A-9DED-9D56448737BC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72471" y="3396124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E968A6-E6E4-0540-8621-88C2C8B1E2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9634" y="1447800"/>
            <a:ext cx="4837765" cy="3260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</a:rPr>
              <a:t>Bizning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kompaniya</a:t>
            </a:r>
            <a:r>
              <a:rPr lang="en-US" dirty="0">
                <a:solidFill>
                  <a:schemeClr val="tx1"/>
                </a:solidFill>
              </a:rPr>
              <a:t> ^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</a:rPr>
              <a:t>Narxlar</a:t>
            </a:r>
            <a:r>
              <a:rPr lang="en-US" dirty="0">
                <a:solidFill>
                  <a:schemeClr val="tx1"/>
                </a:solidFill>
              </a:rPr>
              <a:t> ^ </a:t>
            </a:r>
            <a:r>
              <a:rPr lang="en-US" dirty="0" err="1">
                <a:solidFill>
                  <a:schemeClr val="tx1"/>
                </a:solidFill>
              </a:rPr>
              <a:t>tufayli</a:t>
            </a:r>
            <a:r>
              <a:rPr lang="en-US" dirty="0">
                <a:solidFill>
                  <a:schemeClr val="tx1"/>
                </a:solidFill>
              </a:rPr>
              <a:t> biz v </a:t>
            </a:r>
            <a:r>
              <a:rPr lang="en-US" dirty="0" err="1">
                <a:solidFill>
                  <a:schemeClr val="tx1"/>
                </a:solidFill>
              </a:rPr>
              <a:t>holatidamiz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Uzb</a:t>
            </a:r>
            <a:r>
              <a:rPr lang="en-US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da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barcha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huquqlidir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cs typeface="Segoe UI" panose="020B0502040204020203" pitchFamily="34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cs typeface="Segoe UI" panose="020B0502040204020203" pitchFamily="34" charset="0"/>
              </a:rPr>
              <a:t>Uzb</a:t>
            </a:r>
            <a:r>
              <a:rPr lang="en-US" b="1" dirty="0">
                <a:solidFill>
                  <a:schemeClr val="tx1"/>
                </a:solidFill>
                <a:cs typeface="Segoe UI" panose="020B0502040204020203" pitchFamily="34" charset="0"/>
              </a:rPr>
              <a:t>) = </a:t>
            </a:r>
            <a:r>
              <a:rPr lang="en-US" b="1" dirty="0" err="1">
                <a:solidFill>
                  <a:schemeClr val="tx1"/>
                </a:solidFill>
                <a:cs typeface="Segoe UI" panose="020B0502040204020203" pitchFamily="34" charset="0"/>
              </a:rPr>
              <a:t>O’zbekistond</a:t>
            </a:r>
            <a:endParaRPr lang="en-US" b="1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1E485-5ADA-175A-6100-7DF6DC0A4A51}"/>
              </a:ext>
            </a:extLst>
          </p:cNvPr>
          <p:cNvSpPr txBox="1"/>
          <p:nvPr/>
        </p:nvSpPr>
        <p:spPr>
          <a:xfrm rot="1326810">
            <a:off x="7714739" y="650613"/>
            <a:ext cx="17204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Z" sz="15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943DE-E502-2DCF-A585-05D2B827D62D}"/>
              </a:ext>
            </a:extLst>
          </p:cNvPr>
          <p:cNvSpPr txBox="1"/>
          <p:nvPr/>
        </p:nvSpPr>
        <p:spPr>
          <a:xfrm rot="21111178">
            <a:off x="7962181" y="4317731"/>
            <a:ext cx="21413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Z" sz="15000" dirty="0">
                <a:solidFill>
                  <a:schemeClr val="tx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1BABC-F500-2FEE-40D4-051D14C85F35}"/>
              </a:ext>
            </a:extLst>
          </p:cNvPr>
          <p:cNvSpPr txBox="1"/>
          <p:nvPr/>
        </p:nvSpPr>
        <p:spPr>
          <a:xfrm>
            <a:off x="10086536" y="2307374"/>
            <a:ext cx="95410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Z" sz="15000" dirty="0">
                <a:solidFill>
                  <a:schemeClr val="bg1">
                    <a:lumMod val="75000"/>
                  </a:schemeClr>
                </a:solidFill>
              </a:rPr>
              <a:t>-</a:t>
            </a:r>
          </a:p>
        </p:txBody>
      </p:sp>
      <p:pic>
        <p:nvPicPr>
          <p:cNvPr id="10" name="Graphic 9" descr="Upward trend outline">
            <a:extLst>
              <a:ext uri="{FF2B5EF4-FFF2-40B4-BE49-F238E27FC236}">
                <a16:creationId xmlns:a16="http://schemas.microsoft.com/office/drawing/2014/main" id="{6A30A1F9-3939-4A1F-9D5C-B8DF8BB9F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59647">
            <a:off x="1680789" y="3731303"/>
            <a:ext cx="2682011" cy="26820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515EDA-2FFD-3D20-4088-92A7DA0134B8}"/>
              </a:ext>
            </a:extLst>
          </p:cNvPr>
          <p:cNvSpPr txBox="1"/>
          <p:nvPr/>
        </p:nvSpPr>
        <p:spPr>
          <a:xfrm rot="20718437">
            <a:off x="5409297" y="5209615"/>
            <a:ext cx="13734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Z" sz="15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^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CD102-49F5-D753-2B39-5FE037B44053}"/>
              </a:ext>
            </a:extLst>
          </p:cNvPr>
          <p:cNvSpPr txBox="1"/>
          <p:nvPr/>
        </p:nvSpPr>
        <p:spPr>
          <a:xfrm>
            <a:off x="4906574" y="725833"/>
            <a:ext cx="15752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Z" sz="140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14" name="Graphic 13" descr="Downward trend graph with solid fill">
            <a:extLst>
              <a:ext uri="{FF2B5EF4-FFF2-40B4-BE49-F238E27FC236}">
                <a16:creationId xmlns:a16="http://schemas.microsoft.com/office/drawing/2014/main" id="{EAEFDF1B-B30B-BD09-6695-5999083A4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3838" y="2459924"/>
            <a:ext cx="2512252" cy="251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3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130A-EDE3-4634-BDF1-A03E2048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Ko’proq</a:t>
            </a:r>
            <a:r>
              <a:rPr lang="en-US" dirty="0"/>
              <a:t> </a:t>
            </a:r>
            <a:r>
              <a:rPr lang="en-US" dirty="0" err="1"/>
              <a:t>misollar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6CB29-C005-4C50-C6A4-10A78F0DB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" r="67301"/>
          <a:stretch/>
        </p:blipFill>
        <p:spPr>
          <a:xfrm rot="5400000">
            <a:off x="1368705" y="753036"/>
            <a:ext cx="2447365" cy="4371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151CDB-7B7D-0F10-85B0-8859ADC6E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7" r="42906"/>
          <a:stretch/>
        </p:blipFill>
        <p:spPr>
          <a:xfrm rot="5400000">
            <a:off x="8190660" y="3220572"/>
            <a:ext cx="2487705" cy="4371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18E1-C78F-7B16-162B-E3D48B249AC6}"/>
              </a:ext>
            </a:extLst>
          </p:cNvPr>
          <p:cNvSpPr txBox="1"/>
          <p:nvPr/>
        </p:nvSpPr>
        <p:spPr>
          <a:xfrm>
            <a:off x="6548718" y="2097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Z" dirty="0"/>
          </a:p>
        </p:txBody>
      </p:sp>
    </p:spTree>
    <p:extLst>
      <p:ext uri="{BB962C8B-B14F-4D97-AF65-F5344CB8AC3E}">
        <p14:creationId xmlns:p14="http://schemas.microsoft.com/office/powerpoint/2010/main" val="154920939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260247_win32_PARTIALLY" id="{2A55B3E1-7221-4CB7-8D46-F0B44C7B6A0A}" vid="{2FB531AE-9551-47D1-8C00-F27AA1896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2A8BBB-9391-4155-A1BE-AA1B761FAA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8AD12E-C2D9-41B2-8612-466D65B536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7A7A50-AAC8-434E-833F-7E27C6AD43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76</TotalTime>
  <Words>110</Words>
  <Application>Microsoft Macintosh PowerPoint</Application>
  <PresentationFormat>Widescreen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Semibold</vt:lpstr>
      <vt:lpstr>WelcomeDoc</vt:lpstr>
      <vt:lpstr>Small Notes</vt:lpstr>
      <vt:lpstr>Tez yozish uchun kamroq harakat</vt:lpstr>
      <vt:lpstr>Sinab ko’ramiz</vt:lpstr>
      <vt:lpstr>Ko’proq misollar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shermatovjasur7975@gmail.com</dc:creator>
  <cp:keywords/>
  <cp:lastModifiedBy>shermatovjasur7975@gmail.com</cp:lastModifiedBy>
  <cp:revision>10</cp:revision>
  <dcterms:created xsi:type="dcterms:W3CDTF">2024-05-23T08:17:15Z</dcterms:created>
  <dcterms:modified xsi:type="dcterms:W3CDTF">2024-05-23T09:40:12Z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