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491bba5938_0_2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491bba5938_0_2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b6590eee5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b6590eee5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b6590eee5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b6590eee5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b6590eee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b6590eee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bce70afcf8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bce70afcf8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Wiki dan syntaxis korsatilishi kerak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bd5bc2e6b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bd5bc2e6b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bd5bc2e6b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bd5bc2e6b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bd5bc2e6b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bd5bc2e6b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b6590eee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b6590eee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b6590eee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b6590eee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b6590eee5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b6590eee5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b6590eee5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b6590eee5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github.com/jlkesh/pdp_online_java_lessons/blob/main/interviewquestions/6-module.md"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en.wikipedia.org/wiki/SQ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nvSpPr>
        <p:spPr>
          <a:xfrm>
            <a:off x="0" y="2279250"/>
            <a:ext cx="9144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rPr>
              <a:t>SQL</a:t>
            </a:r>
            <a:endParaRPr b="1" sz="2600">
              <a:solidFill>
                <a:schemeClr val="dk1"/>
              </a:solidFill>
            </a:endParaRPr>
          </a:p>
        </p:txBody>
      </p:sp>
      <p:pic>
        <p:nvPicPr>
          <p:cNvPr id="55" name="Google Shape;55;p13"/>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What is TCL ?</a:t>
            </a:r>
            <a:endParaRPr b="1" sz="2000"/>
          </a:p>
        </p:txBody>
      </p:sp>
      <p:sp>
        <p:nvSpPr>
          <p:cNvPr id="117" name="Google Shape;117;p22"/>
          <p:cNvSpPr txBox="1"/>
          <p:nvPr>
            <p:ph type="title"/>
          </p:nvPr>
        </p:nvSpPr>
        <p:spPr>
          <a:xfrm>
            <a:off x="656100" y="1022125"/>
            <a:ext cx="7759800" cy="15453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0"/>
              </a:spcAft>
              <a:buNone/>
            </a:pPr>
            <a:r>
              <a:rPr b="1" lang="en" sz="1400"/>
              <a:t>Transaction Control Language</a:t>
            </a:r>
            <a:r>
              <a:rPr lang="en" sz="1400"/>
              <a:t> or </a:t>
            </a:r>
            <a:r>
              <a:rPr b="1" lang="en" sz="1400"/>
              <a:t>TCL</a:t>
            </a:r>
            <a:r>
              <a:rPr lang="en" sz="1400"/>
              <a:t> commands deal with the transaction within the database.</a:t>
            </a:r>
            <a:endParaRPr sz="1400"/>
          </a:p>
          <a:p>
            <a:pPr indent="-317500" lvl="0" marL="457200" rtl="0" algn="just">
              <a:lnSpc>
                <a:spcPct val="115000"/>
              </a:lnSpc>
              <a:spcBef>
                <a:spcPts val="1200"/>
              </a:spcBef>
              <a:spcAft>
                <a:spcPts val="0"/>
              </a:spcAft>
              <a:buSzPts val="1400"/>
              <a:buChar char="●"/>
            </a:pPr>
            <a:r>
              <a:rPr lang="en" sz="1400"/>
              <a:t>Commit </a:t>
            </a:r>
            <a:endParaRPr sz="1400"/>
          </a:p>
          <a:p>
            <a:pPr indent="-317500" lvl="0" marL="457200" rtl="0" algn="just">
              <a:lnSpc>
                <a:spcPct val="115000"/>
              </a:lnSpc>
              <a:spcBef>
                <a:spcPts val="0"/>
              </a:spcBef>
              <a:spcAft>
                <a:spcPts val="0"/>
              </a:spcAft>
              <a:buSzPts val="1400"/>
              <a:buChar char="●"/>
            </a:pPr>
            <a:r>
              <a:rPr lang="en" sz="1400"/>
              <a:t>Rollback</a:t>
            </a:r>
            <a:endParaRPr sz="1400"/>
          </a:p>
          <a:p>
            <a:pPr indent="-317500" lvl="0" marL="457200" rtl="0" algn="just">
              <a:lnSpc>
                <a:spcPct val="115000"/>
              </a:lnSpc>
              <a:spcBef>
                <a:spcPts val="0"/>
              </a:spcBef>
              <a:spcAft>
                <a:spcPts val="0"/>
              </a:spcAft>
              <a:buSzPts val="1400"/>
              <a:buChar char="●"/>
            </a:pPr>
            <a:r>
              <a:rPr lang="en" sz="1400"/>
              <a:t>Savepoint</a:t>
            </a:r>
            <a:endParaRPr sz="1400"/>
          </a:p>
        </p:txBody>
      </p:sp>
      <p:pic>
        <p:nvPicPr>
          <p:cNvPr id="118" name="Google Shape;118;p22"/>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2" name="Shape 122"/>
        <p:cNvGrpSpPr/>
        <p:nvPr/>
      </p:nvGrpSpPr>
      <p:grpSpPr>
        <a:xfrm>
          <a:off x="0" y="0"/>
          <a:ext cx="0" cy="0"/>
          <a:chOff x="0" y="0"/>
          <a:chExt cx="0" cy="0"/>
        </a:xfrm>
      </p:grpSpPr>
      <p:sp>
        <p:nvSpPr>
          <p:cNvPr id="123" name="Google Shape;123;p23"/>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What is DQL ?</a:t>
            </a:r>
            <a:endParaRPr b="1" sz="2000"/>
          </a:p>
        </p:txBody>
      </p:sp>
      <p:pic>
        <p:nvPicPr>
          <p:cNvPr id="124" name="Google Shape;124;p23"/>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125" name="Google Shape;125;p23"/>
          <p:cNvSpPr txBox="1"/>
          <p:nvPr>
            <p:ph type="title"/>
          </p:nvPr>
        </p:nvSpPr>
        <p:spPr>
          <a:xfrm>
            <a:off x="656100" y="1022125"/>
            <a:ext cx="7759800" cy="8019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0"/>
              </a:spcAft>
              <a:buNone/>
            </a:pPr>
            <a:r>
              <a:rPr b="1" lang="en" sz="1400"/>
              <a:t>Data Query Language</a:t>
            </a:r>
            <a:r>
              <a:rPr lang="en" sz="1400"/>
              <a:t> (</a:t>
            </a:r>
            <a:r>
              <a:rPr b="1" lang="en" sz="1400"/>
              <a:t>DQL</a:t>
            </a:r>
            <a:r>
              <a:rPr lang="en" sz="1400"/>
              <a:t>) is used to fetch the data from the database. </a:t>
            </a:r>
            <a:endParaRPr sz="1400"/>
          </a:p>
          <a:p>
            <a:pPr indent="-317500" lvl="0" marL="457200" rtl="0" algn="just">
              <a:lnSpc>
                <a:spcPct val="115000"/>
              </a:lnSpc>
              <a:spcBef>
                <a:spcPts val="1200"/>
              </a:spcBef>
              <a:spcAft>
                <a:spcPts val="0"/>
              </a:spcAft>
              <a:buSzPts val="1400"/>
              <a:buChar char="●"/>
            </a:pPr>
            <a:r>
              <a:rPr lang="en" sz="1400"/>
              <a:t>Select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9" name="Shape 129"/>
        <p:cNvGrpSpPr/>
        <p:nvPr/>
      </p:nvGrpSpPr>
      <p:grpSpPr>
        <a:xfrm>
          <a:off x="0" y="0"/>
          <a:ext cx="0" cy="0"/>
          <a:chOff x="0" y="0"/>
          <a:chExt cx="0" cy="0"/>
        </a:xfrm>
      </p:grpSpPr>
      <p:sp>
        <p:nvSpPr>
          <p:cNvPr id="130" name="Google Shape;130;p24"/>
          <p:cNvSpPr txBox="1"/>
          <p:nvPr>
            <p:ph type="title"/>
          </p:nvPr>
        </p:nvSpPr>
        <p:spPr>
          <a:xfrm>
            <a:off x="19050" y="2285400"/>
            <a:ext cx="91851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u="sng">
                <a:solidFill>
                  <a:schemeClr val="hlink"/>
                </a:solidFill>
                <a:hlinkClick r:id="rId3"/>
              </a:rPr>
              <a:t>Interview Questions</a:t>
            </a:r>
            <a:endParaRPr sz="2000"/>
          </a:p>
        </p:txBody>
      </p:sp>
      <p:pic>
        <p:nvPicPr>
          <p:cNvPr id="131" name="Google Shape;131;p24"/>
          <p:cNvPicPr preferRelativeResize="0"/>
          <p:nvPr/>
        </p:nvPicPr>
        <p:blipFill rotWithShape="1">
          <a:blip r:embed="rId4">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What is SQL ?</a:t>
            </a:r>
            <a:endParaRPr b="1" sz="2000"/>
          </a:p>
        </p:txBody>
      </p:sp>
      <p:pic>
        <p:nvPicPr>
          <p:cNvPr id="61" name="Google Shape;61;p14"/>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62" name="Google Shape;62;p14"/>
          <p:cNvSpPr txBox="1"/>
          <p:nvPr>
            <p:ph type="title"/>
          </p:nvPr>
        </p:nvSpPr>
        <p:spPr>
          <a:xfrm>
            <a:off x="656100" y="1022125"/>
            <a:ext cx="7759800" cy="11436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1200"/>
              </a:spcAft>
              <a:buNone/>
            </a:pPr>
            <a:r>
              <a:rPr b="1" lang="en" sz="1400"/>
              <a:t>SQL</a:t>
            </a:r>
            <a:r>
              <a:rPr lang="en" sz="1400"/>
              <a:t> (pronounced </a:t>
            </a:r>
            <a:r>
              <a:rPr b="1" lang="en" sz="1400"/>
              <a:t>ess-que-ell</a:t>
            </a:r>
            <a:r>
              <a:rPr lang="en" sz="1400"/>
              <a:t>, </a:t>
            </a:r>
            <a:r>
              <a:rPr b="1" lang="en" sz="1400"/>
              <a:t>not see’qwl</a:t>
            </a:r>
            <a:r>
              <a:rPr lang="en" sz="1400"/>
              <a:t>) is a language specifically designed with database. SQL enables people to create databases, add new data to them, maintain the data in them, and retrieve selected parts of the data using </a:t>
            </a:r>
            <a:r>
              <a:rPr b="1" lang="en" sz="1400">
                <a:solidFill>
                  <a:srgbClr val="CC0000"/>
                </a:solidFill>
              </a:rPr>
              <a:t>queries</a:t>
            </a:r>
            <a:r>
              <a:rPr lang="en" sz="1400"/>
              <a:t>. Developed in the 1970s at IBM, SQL has grown and advanced over the years to become the industry standard.</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What is Query ?</a:t>
            </a:r>
            <a:endParaRPr b="1" sz="2000"/>
          </a:p>
        </p:txBody>
      </p:sp>
      <p:pic>
        <p:nvPicPr>
          <p:cNvPr id="68" name="Google Shape;68;p15"/>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69" name="Google Shape;69;p15"/>
          <p:cNvSpPr txBox="1"/>
          <p:nvPr>
            <p:ph type="title"/>
          </p:nvPr>
        </p:nvSpPr>
        <p:spPr>
          <a:xfrm>
            <a:off x="656100" y="1022125"/>
            <a:ext cx="7759800" cy="6480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1200"/>
              </a:spcAft>
              <a:buNone/>
            </a:pPr>
            <a:r>
              <a:rPr lang="en" sz="1400"/>
              <a:t>A </a:t>
            </a:r>
            <a:r>
              <a:rPr b="1" lang="en" sz="1400"/>
              <a:t>query</a:t>
            </a:r>
            <a:r>
              <a:rPr lang="en" sz="1400"/>
              <a:t> is a question you ask the database. If any of the data in the database satisfies the conditions of your query, SQL retrieves that data.</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History of SQL</a:t>
            </a:r>
            <a:r>
              <a:rPr b="1" lang="en" sz="2000"/>
              <a:t> ?</a:t>
            </a:r>
            <a:endParaRPr b="1" sz="2000"/>
          </a:p>
        </p:txBody>
      </p:sp>
      <p:pic>
        <p:nvPicPr>
          <p:cNvPr id="75" name="Google Shape;75;p16"/>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76" name="Google Shape;76;p16"/>
          <p:cNvSpPr txBox="1"/>
          <p:nvPr>
            <p:ph type="title"/>
          </p:nvPr>
        </p:nvSpPr>
        <p:spPr>
          <a:xfrm>
            <a:off x="656100" y="945925"/>
            <a:ext cx="7759800" cy="40236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0"/>
              </a:spcAft>
              <a:buNone/>
            </a:pPr>
            <a:r>
              <a:rPr i="1" lang="en" sz="1400"/>
              <a:t>SQL originated in one of IBM’s research laboratories, as did relational database ­theory. In the early 1970s, as IBM researchers developed early relational DBMS (or RDBMS) systems, they created a data sublanguage to operate on these systems. They named the </a:t>
            </a:r>
            <a:r>
              <a:rPr b="1" i="1" lang="en" sz="1400"/>
              <a:t>pre-release</a:t>
            </a:r>
            <a:r>
              <a:rPr i="1" lang="en" sz="1400"/>
              <a:t> version of this sublanguage </a:t>
            </a:r>
            <a:r>
              <a:rPr b="1" i="1" lang="en" sz="1400"/>
              <a:t>SEQUEL</a:t>
            </a:r>
            <a:r>
              <a:rPr i="1" lang="en" sz="1400"/>
              <a:t> (</a:t>
            </a:r>
            <a:r>
              <a:rPr b="1" i="1" lang="en" sz="1400"/>
              <a:t>Structured ­English QUEry Language</a:t>
            </a:r>
            <a:r>
              <a:rPr i="1" lang="en" sz="1400"/>
              <a:t>). However, when it came time to formally release their query ­language as a product, they found that another company had already trademarked the product name “Sequel.” Therefore, the marketing geniuses at IBM decided to give the released product a name that was different from SEQUEL but still recognizable as a member of the same family. So they named it </a:t>
            </a:r>
            <a:r>
              <a:rPr b="1" i="1" lang="en" sz="1400"/>
              <a:t>SQL</a:t>
            </a:r>
            <a:r>
              <a:rPr i="1" lang="en" sz="1400"/>
              <a:t>, pronounced </a:t>
            </a:r>
            <a:r>
              <a:rPr b="1" i="1" lang="en" sz="1400"/>
              <a:t>ess-que-ell</a:t>
            </a:r>
            <a:r>
              <a:rPr i="1" lang="en" sz="1400"/>
              <a:t>. Although the </a:t>
            </a:r>
            <a:r>
              <a:rPr i="1" lang="en" sz="1400">
                <a:solidFill>
                  <a:srgbClr val="CC0000"/>
                </a:solidFill>
              </a:rPr>
              <a:t>official pronunciation is ess-que-ell</a:t>
            </a:r>
            <a:r>
              <a:rPr i="1" lang="en" sz="1400"/>
              <a:t>, people had become accustomed to pronouncing it “Sequel” in the early pre-release days and continued to do so. That practice has persisted to the present day; some people will say “Sequel” and others will say “S-Q-L,” but they are both talking about the same thing.</a:t>
            </a:r>
            <a:endParaRPr i="1" sz="1400"/>
          </a:p>
          <a:p>
            <a:pPr indent="457200" lvl="0" marL="0" rtl="0" algn="just">
              <a:lnSpc>
                <a:spcPct val="115000"/>
              </a:lnSpc>
              <a:spcBef>
                <a:spcPts val="1200"/>
              </a:spcBef>
              <a:spcAft>
                <a:spcPts val="1200"/>
              </a:spcAft>
              <a:buNone/>
            </a:pPr>
            <a:r>
              <a:rPr i="1" lang="en" sz="1400"/>
              <a:t>SQL is not an acronym standing for </a:t>
            </a:r>
            <a:r>
              <a:rPr b="1" i="1" lang="en" sz="1400"/>
              <a:t>“structured query language.”</a:t>
            </a:r>
            <a:r>
              <a:rPr i="1" lang="en" sz="1400"/>
              <a:t> It is a sequence of three letters that </a:t>
            </a:r>
            <a:r>
              <a:rPr b="1" i="1" lang="en" sz="1400"/>
              <a:t>don’t stand for anything</a:t>
            </a:r>
            <a:r>
              <a:rPr i="1" lang="en" sz="1400"/>
              <a:t>, just like the name of the </a:t>
            </a:r>
            <a:r>
              <a:rPr b="1" i="1" lang="en" sz="1400"/>
              <a:t>C</a:t>
            </a:r>
            <a:r>
              <a:rPr i="1" lang="en" sz="1400"/>
              <a:t> language does not stand for anything.</a:t>
            </a:r>
            <a:endParaRPr i="1"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History of SQL ?</a:t>
            </a:r>
            <a:endParaRPr b="1" sz="2000"/>
          </a:p>
        </p:txBody>
      </p:sp>
      <p:pic>
        <p:nvPicPr>
          <p:cNvPr id="82" name="Google Shape;82;p17"/>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83" name="Google Shape;83;p17"/>
          <p:cNvSpPr txBox="1"/>
          <p:nvPr>
            <p:ph type="title"/>
          </p:nvPr>
        </p:nvSpPr>
        <p:spPr>
          <a:xfrm>
            <a:off x="656100" y="1022125"/>
            <a:ext cx="7759800" cy="13914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1200"/>
              </a:spcAft>
              <a:buNone/>
            </a:pPr>
            <a:r>
              <a:rPr i="1" lang="en" sz="1400"/>
              <a:t>In </a:t>
            </a:r>
            <a:r>
              <a:rPr b="1" i="1" lang="en" sz="1400"/>
              <a:t>1986</a:t>
            </a:r>
            <a:r>
              <a:rPr i="1" lang="en" sz="1400"/>
              <a:t>, </a:t>
            </a:r>
            <a:r>
              <a:rPr b="1" i="1" lang="en" sz="1400"/>
              <a:t>ANSI</a:t>
            </a:r>
            <a:r>
              <a:rPr i="1" lang="en" sz="1400"/>
              <a:t> (</a:t>
            </a:r>
            <a:r>
              <a:rPr b="1" i="1" lang="en" sz="1400"/>
              <a:t>the American National Standards Institute</a:t>
            </a:r>
            <a:r>
              <a:rPr i="1" lang="en" sz="1400"/>
              <a:t>) released a formal standard it named </a:t>
            </a:r>
            <a:r>
              <a:rPr b="1" i="1" lang="en" sz="1400"/>
              <a:t>SQL-86</a:t>
            </a:r>
            <a:r>
              <a:rPr i="1" lang="en" sz="1400"/>
              <a:t>. ANSI updated that standard in 1989 to </a:t>
            </a:r>
            <a:r>
              <a:rPr b="1" i="1" lang="en" sz="1400"/>
              <a:t>SQL-89</a:t>
            </a:r>
            <a:r>
              <a:rPr i="1" lang="en" sz="1400"/>
              <a:t> and again in 1992 to </a:t>
            </a:r>
            <a:r>
              <a:rPr b="1" i="1" lang="en" sz="1400"/>
              <a:t>SQL-92</a:t>
            </a:r>
            <a:r>
              <a:rPr i="1" lang="en" sz="1400"/>
              <a:t>. As DBMS vendors proceed through new releases of their products, they try to bring their implementations ever closer to this standard. This effort has brought the goal of true SQL portability much closer to reality.</a:t>
            </a:r>
            <a:endParaRPr i="1" sz="1400"/>
          </a:p>
        </p:txBody>
      </p:sp>
      <p:sp>
        <p:nvSpPr>
          <p:cNvPr id="84" name="Google Shape;84;p17"/>
          <p:cNvSpPr txBox="1"/>
          <p:nvPr/>
        </p:nvSpPr>
        <p:spPr>
          <a:xfrm>
            <a:off x="7703675" y="4542000"/>
            <a:ext cx="130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4"/>
              </a:rPr>
              <a:t>wikipedia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8" name="Shape 88"/>
        <p:cNvGrpSpPr/>
        <p:nvPr/>
      </p:nvGrpSpPr>
      <p:grpSpPr>
        <a:xfrm>
          <a:off x="0" y="0"/>
          <a:ext cx="0" cy="0"/>
          <a:chOff x="0" y="0"/>
          <a:chExt cx="0" cy="0"/>
        </a:xfrm>
      </p:grpSpPr>
      <p:sp>
        <p:nvSpPr>
          <p:cNvPr id="89" name="Google Shape;89;p18"/>
          <p:cNvSpPr txBox="1"/>
          <p:nvPr/>
        </p:nvSpPr>
        <p:spPr>
          <a:xfrm>
            <a:off x="0" y="2279250"/>
            <a:ext cx="9144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rPr>
              <a:t>Elements of SQL</a:t>
            </a:r>
            <a:endParaRPr b="1" sz="2600">
              <a:solidFill>
                <a:schemeClr val="dk1"/>
              </a:solidFill>
            </a:endParaRPr>
          </a:p>
        </p:txBody>
      </p:sp>
      <p:pic>
        <p:nvPicPr>
          <p:cNvPr id="90" name="Google Shape;90;p18"/>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Types of SQL Statements</a:t>
            </a:r>
            <a:endParaRPr b="1" sz="2000"/>
          </a:p>
        </p:txBody>
      </p:sp>
      <p:pic>
        <p:nvPicPr>
          <p:cNvPr id="96" name="Google Shape;96;p19"/>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97" name="Google Shape;97;p19"/>
          <p:cNvSpPr txBox="1"/>
          <p:nvPr>
            <p:ph type="title"/>
          </p:nvPr>
        </p:nvSpPr>
        <p:spPr>
          <a:xfrm>
            <a:off x="656100" y="1022125"/>
            <a:ext cx="7759800" cy="1391400"/>
          </a:xfrm>
          <a:prstGeom prst="rect">
            <a:avLst/>
          </a:prstGeom>
        </p:spPr>
        <p:txBody>
          <a:bodyPr anchorCtr="0" anchor="t" bIns="91425" lIns="91425" spcFirstLastPara="1" rIns="91425" wrap="square" tIns="91425">
            <a:spAutoFit/>
          </a:bodyPr>
          <a:lstStyle/>
          <a:p>
            <a:pPr indent="-317500" lvl="0" marL="457200" rtl="0" algn="just">
              <a:lnSpc>
                <a:spcPct val="115000"/>
              </a:lnSpc>
              <a:spcBef>
                <a:spcPts val="1200"/>
              </a:spcBef>
              <a:spcAft>
                <a:spcPts val="0"/>
              </a:spcAft>
              <a:buSzPts val="1400"/>
              <a:buChar char="●"/>
            </a:pPr>
            <a:r>
              <a:rPr lang="en" sz="1400"/>
              <a:t>Data Definition Language (</a:t>
            </a:r>
            <a:r>
              <a:rPr b="1" lang="en" sz="1400"/>
              <a:t>DDL</a:t>
            </a:r>
            <a:r>
              <a:rPr lang="en" sz="1400"/>
              <a:t>)</a:t>
            </a:r>
            <a:endParaRPr sz="1400"/>
          </a:p>
          <a:p>
            <a:pPr indent="-317500" lvl="0" marL="457200" rtl="0" algn="just">
              <a:lnSpc>
                <a:spcPct val="115000"/>
              </a:lnSpc>
              <a:spcBef>
                <a:spcPts val="0"/>
              </a:spcBef>
              <a:spcAft>
                <a:spcPts val="0"/>
              </a:spcAft>
              <a:buSzPts val="1400"/>
              <a:buChar char="●"/>
            </a:pPr>
            <a:r>
              <a:rPr lang="en" sz="1400"/>
              <a:t>Data Manipulation Language (</a:t>
            </a:r>
            <a:r>
              <a:rPr b="1" lang="en" sz="1400"/>
              <a:t>DML</a:t>
            </a:r>
            <a:r>
              <a:rPr lang="en" sz="1400"/>
              <a:t>)</a:t>
            </a:r>
            <a:endParaRPr sz="1400"/>
          </a:p>
          <a:p>
            <a:pPr indent="-317500" lvl="0" marL="457200" rtl="0" algn="just">
              <a:lnSpc>
                <a:spcPct val="115000"/>
              </a:lnSpc>
              <a:spcBef>
                <a:spcPts val="0"/>
              </a:spcBef>
              <a:spcAft>
                <a:spcPts val="0"/>
              </a:spcAft>
              <a:buSzPts val="1400"/>
              <a:buChar char="●"/>
            </a:pPr>
            <a:r>
              <a:rPr lang="en" sz="1400"/>
              <a:t>Data Control Language(</a:t>
            </a:r>
            <a:r>
              <a:rPr b="1" lang="en" sz="1400"/>
              <a:t>DCL</a:t>
            </a:r>
            <a:r>
              <a:rPr lang="en" sz="1400"/>
              <a:t>)</a:t>
            </a:r>
            <a:endParaRPr sz="1400"/>
          </a:p>
          <a:p>
            <a:pPr indent="-317500" lvl="0" marL="457200" rtl="0" algn="just">
              <a:lnSpc>
                <a:spcPct val="115000"/>
              </a:lnSpc>
              <a:spcBef>
                <a:spcPts val="0"/>
              </a:spcBef>
              <a:spcAft>
                <a:spcPts val="0"/>
              </a:spcAft>
              <a:buSzPts val="1400"/>
              <a:buChar char="●"/>
            </a:pPr>
            <a:r>
              <a:rPr lang="en" sz="1400"/>
              <a:t>Transaction Control Language(</a:t>
            </a:r>
            <a:r>
              <a:rPr b="1" lang="en" sz="1400"/>
              <a:t>TCL</a:t>
            </a:r>
            <a:r>
              <a:rPr lang="en" sz="1400"/>
              <a:t>)</a:t>
            </a:r>
            <a:endParaRPr sz="1400"/>
          </a:p>
          <a:p>
            <a:pPr indent="-317500" lvl="0" marL="457200" rtl="0" algn="just">
              <a:lnSpc>
                <a:spcPct val="115000"/>
              </a:lnSpc>
              <a:spcBef>
                <a:spcPts val="0"/>
              </a:spcBef>
              <a:spcAft>
                <a:spcPts val="0"/>
              </a:spcAft>
              <a:buSzPts val="1400"/>
              <a:buChar char="●"/>
            </a:pPr>
            <a:r>
              <a:rPr lang="en" sz="1400"/>
              <a:t>Data Query Language (</a:t>
            </a:r>
            <a:r>
              <a:rPr b="1" lang="en" sz="1400"/>
              <a:t>DQL</a:t>
            </a:r>
            <a:r>
              <a:rPr lang="en" sz="1400"/>
              <a:t>)</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What is DDL ?</a:t>
            </a:r>
            <a:endParaRPr b="1" sz="2000"/>
          </a:p>
        </p:txBody>
      </p:sp>
      <p:pic>
        <p:nvPicPr>
          <p:cNvPr id="103" name="Google Shape;103;p20"/>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104" name="Google Shape;104;p20"/>
          <p:cNvSpPr txBox="1"/>
          <p:nvPr>
            <p:ph type="title"/>
          </p:nvPr>
        </p:nvSpPr>
        <p:spPr>
          <a:xfrm>
            <a:off x="656100" y="1022125"/>
            <a:ext cx="7759800" cy="17931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0"/>
              </a:spcAft>
              <a:buNone/>
            </a:pPr>
            <a:r>
              <a:rPr b="1" lang="en" sz="1400"/>
              <a:t>Data Definition Language</a:t>
            </a:r>
            <a:r>
              <a:rPr lang="en" sz="1400"/>
              <a:t> helps you to define the database structure or schema. Let’s learn about </a:t>
            </a:r>
            <a:r>
              <a:rPr b="1" lang="en" sz="1400"/>
              <a:t>DDL</a:t>
            </a:r>
            <a:r>
              <a:rPr lang="en" sz="1400"/>
              <a:t> commands with syntax.</a:t>
            </a:r>
            <a:endParaRPr sz="1400"/>
          </a:p>
          <a:p>
            <a:pPr indent="-317500" lvl="0" marL="457200" rtl="0" algn="just">
              <a:lnSpc>
                <a:spcPct val="115000"/>
              </a:lnSpc>
              <a:spcBef>
                <a:spcPts val="1200"/>
              </a:spcBef>
              <a:spcAft>
                <a:spcPts val="0"/>
              </a:spcAft>
              <a:buSzPts val="1400"/>
              <a:buChar char="●"/>
            </a:pPr>
            <a:r>
              <a:rPr lang="en" sz="1400"/>
              <a:t>Create</a:t>
            </a:r>
            <a:endParaRPr sz="1400"/>
          </a:p>
          <a:p>
            <a:pPr indent="-317500" lvl="0" marL="457200" rtl="0" algn="just">
              <a:lnSpc>
                <a:spcPct val="115000"/>
              </a:lnSpc>
              <a:spcBef>
                <a:spcPts val="0"/>
              </a:spcBef>
              <a:spcAft>
                <a:spcPts val="0"/>
              </a:spcAft>
              <a:buSzPts val="1400"/>
              <a:buChar char="●"/>
            </a:pPr>
            <a:r>
              <a:rPr lang="en" sz="1400"/>
              <a:t>Drop</a:t>
            </a:r>
            <a:endParaRPr sz="1400"/>
          </a:p>
          <a:p>
            <a:pPr indent="-317500" lvl="0" marL="457200" rtl="0" algn="just">
              <a:lnSpc>
                <a:spcPct val="115000"/>
              </a:lnSpc>
              <a:spcBef>
                <a:spcPts val="0"/>
              </a:spcBef>
              <a:spcAft>
                <a:spcPts val="0"/>
              </a:spcAft>
              <a:buSzPts val="1400"/>
              <a:buChar char="●"/>
            </a:pPr>
            <a:r>
              <a:rPr lang="en" sz="1400"/>
              <a:t>Alter </a:t>
            </a:r>
            <a:endParaRPr sz="1400"/>
          </a:p>
          <a:p>
            <a:pPr indent="-317500" lvl="0" marL="457200" rtl="0" algn="just">
              <a:lnSpc>
                <a:spcPct val="115000"/>
              </a:lnSpc>
              <a:spcBef>
                <a:spcPts val="0"/>
              </a:spcBef>
              <a:spcAft>
                <a:spcPts val="0"/>
              </a:spcAft>
              <a:buSzPts val="1400"/>
              <a:buChar char="●"/>
            </a:pPr>
            <a:r>
              <a:rPr lang="en" sz="1400"/>
              <a:t>Truncate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8" name="Shape 108"/>
        <p:cNvGrpSpPr/>
        <p:nvPr/>
      </p:nvGrpSpPr>
      <p:grpSpPr>
        <a:xfrm>
          <a:off x="0" y="0"/>
          <a:ext cx="0" cy="0"/>
          <a:chOff x="0" y="0"/>
          <a:chExt cx="0" cy="0"/>
        </a:xfrm>
      </p:grpSpPr>
      <p:sp>
        <p:nvSpPr>
          <p:cNvPr id="109" name="Google Shape;109;p21"/>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What is DML ?</a:t>
            </a:r>
            <a:endParaRPr b="1" sz="2000"/>
          </a:p>
        </p:txBody>
      </p:sp>
      <p:sp>
        <p:nvSpPr>
          <p:cNvPr id="110" name="Google Shape;110;p21"/>
          <p:cNvSpPr txBox="1"/>
          <p:nvPr>
            <p:ph type="title"/>
          </p:nvPr>
        </p:nvSpPr>
        <p:spPr>
          <a:xfrm>
            <a:off x="656100" y="1022125"/>
            <a:ext cx="7759800" cy="17931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0"/>
              </a:spcAft>
              <a:buNone/>
            </a:pPr>
            <a:r>
              <a:rPr b="1" lang="en" sz="1400"/>
              <a:t>Data Manipulation Language</a:t>
            </a:r>
            <a:r>
              <a:rPr lang="en" sz="1400"/>
              <a:t> (</a:t>
            </a:r>
            <a:r>
              <a:rPr b="1" lang="en" sz="1400"/>
              <a:t>DML</a:t>
            </a:r>
            <a:r>
              <a:rPr lang="en" sz="1400"/>
              <a:t>) allows you to modify the database instance by inserting, modifying, and deleting its data. It is responsible for performing all types of data modification in a database.</a:t>
            </a:r>
            <a:endParaRPr sz="1400"/>
          </a:p>
          <a:p>
            <a:pPr indent="-317500" lvl="0" marL="457200" rtl="0" algn="just">
              <a:lnSpc>
                <a:spcPct val="115000"/>
              </a:lnSpc>
              <a:spcBef>
                <a:spcPts val="1200"/>
              </a:spcBef>
              <a:spcAft>
                <a:spcPts val="0"/>
              </a:spcAft>
              <a:buSzPts val="1400"/>
              <a:buChar char="●"/>
            </a:pPr>
            <a:r>
              <a:rPr lang="en" sz="1400"/>
              <a:t>Insert</a:t>
            </a:r>
            <a:endParaRPr sz="1400"/>
          </a:p>
          <a:p>
            <a:pPr indent="-317500" lvl="0" marL="457200" rtl="0" algn="just">
              <a:lnSpc>
                <a:spcPct val="115000"/>
              </a:lnSpc>
              <a:spcBef>
                <a:spcPts val="0"/>
              </a:spcBef>
              <a:spcAft>
                <a:spcPts val="0"/>
              </a:spcAft>
              <a:buSzPts val="1400"/>
              <a:buChar char="●"/>
            </a:pPr>
            <a:r>
              <a:rPr lang="en" sz="1400"/>
              <a:t>Update</a:t>
            </a:r>
            <a:endParaRPr sz="1400"/>
          </a:p>
          <a:p>
            <a:pPr indent="-317500" lvl="0" marL="457200" rtl="0" algn="just">
              <a:lnSpc>
                <a:spcPct val="115000"/>
              </a:lnSpc>
              <a:spcBef>
                <a:spcPts val="0"/>
              </a:spcBef>
              <a:spcAft>
                <a:spcPts val="0"/>
              </a:spcAft>
              <a:buSzPts val="1400"/>
              <a:buChar char="●"/>
            </a:pPr>
            <a:r>
              <a:rPr lang="en" sz="1400"/>
              <a:t>Delete</a:t>
            </a:r>
            <a:endParaRPr sz="1400"/>
          </a:p>
        </p:txBody>
      </p:sp>
      <p:pic>
        <p:nvPicPr>
          <p:cNvPr id="111" name="Google Shape;111;p21"/>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