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bd58e7ee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bd58e7ee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d58e7ee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d58e7ee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d58e7ee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d58e7ee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d5e806f0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d5e806f0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fde2f8be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fde2f8b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fde2f8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fde2f8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fde2f8b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fde2f8b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fde2f8c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fde2f8c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Postgre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en.wikipedia.org/wiki/Tablespa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postgresql.org/docs/current/datatyp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s://en.wikipedia.org/wiki/Client%E2%80%93server_model" TargetMode="External"/><Relationship Id="rId6" Type="http://schemas.openxmlformats.org/officeDocument/2006/relationships/hyperlink" Target="https://en.wikipedia.org/wiki/Client%E2%80%93server_model" TargetMode="External"/><Relationship Id="rId7" Type="http://schemas.openxmlformats.org/officeDocument/2006/relationships/hyperlink" Target="https://www.enterprisedb.com/downloads/postgres-postgresql-downloads/" TargetMode="External"/><Relationship Id="rId8" Type="http://schemas.openxmlformats.org/officeDocument/2006/relationships/hyperlink" Target="https://www.postgresql.org/download/linux/ubunt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github.com/jlkesh/pdp_online_java_lessons/blob/main/interviewquestions/6-module.m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pic>
        <p:nvPicPr>
          <p:cNvPr id="55" name="Google Shape;55;p13"/>
          <p:cNvPicPr preferRelativeResize="0"/>
          <p:nvPr/>
        </p:nvPicPr>
        <p:blipFill>
          <a:blip r:embed="rId4">
            <a:alphaModFix/>
          </a:blip>
          <a:stretch>
            <a:fillRect/>
          </a:stretch>
        </p:blipFill>
        <p:spPr>
          <a:xfrm>
            <a:off x="3615625" y="938050"/>
            <a:ext cx="1912748" cy="1974450"/>
          </a:xfrm>
          <a:prstGeom prst="rect">
            <a:avLst/>
          </a:prstGeom>
          <a:noFill/>
          <a:ln>
            <a:noFill/>
          </a:ln>
        </p:spPr>
      </p:pic>
      <p:sp>
        <p:nvSpPr>
          <p:cNvPr id="56" name="Google Shape;56;p13"/>
          <p:cNvSpPr txBox="1"/>
          <p:nvPr/>
        </p:nvSpPr>
        <p:spPr>
          <a:xfrm>
            <a:off x="0" y="29650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PostgreSQL</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PostgreSQL ?</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63" name="Google Shape;63;p14"/>
          <p:cNvSpPr txBox="1"/>
          <p:nvPr>
            <p:ph type="title"/>
          </p:nvPr>
        </p:nvSpPr>
        <p:spPr>
          <a:xfrm>
            <a:off x="656100" y="1022125"/>
            <a:ext cx="7759800" cy="16392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b="1" lang="en" sz="1400"/>
              <a:t>PostgreSQL</a:t>
            </a:r>
            <a:r>
              <a:rPr lang="en" sz="1400"/>
              <a:t> is an </a:t>
            </a:r>
            <a:r>
              <a:rPr b="1" lang="en" sz="1400"/>
              <a:t>advanced</a:t>
            </a:r>
            <a:r>
              <a:rPr lang="en" sz="1400"/>
              <a:t>, </a:t>
            </a:r>
            <a:r>
              <a:rPr b="1" lang="en" sz="1400"/>
              <a:t>enterprise</a:t>
            </a:r>
            <a:r>
              <a:rPr lang="en" sz="1400"/>
              <a:t> class </a:t>
            </a:r>
            <a:r>
              <a:rPr b="1" lang="en" sz="1400"/>
              <a:t>open source</a:t>
            </a:r>
            <a:r>
              <a:rPr lang="en" sz="1400"/>
              <a:t> </a:t>
            </a:r>
            <a:r>
              <a:rPr b="1" lang="en" sz="1400"/>
              <a:t>relational database</a:t>
            </a:r>
            <a:r>
              <a:rPr lang="en" sz="1400"/>
              <a:t> that supports </a:t>
            </a:r>
            <a:r>
              <a:rPr lang="en" sz="1400"/>
              <a:t>both </a:t>
            </a:r>
            <a:r>
              <a:rPr b="1" lang="en" sz="1400"/>
              <a:t>SQL</a:t>
            </a:r>
            <a:r>
              <a:rPr lang="en" sz="1400"/>
              <a:t> (relational) and </a:t>
            </a:r>
            <a:r>
              <a:rPr b="1" lang="en" sz="1400"/>
              <a:t>JSON</a:t>
            </a:r>
            <a:r>
              <a:rPr lang="en" sz="1400"/>
              <a:t> (non-relational)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a:t>
            </a:r>
            <a:endParaRPr sz="1400"/>
          </a:p>
        </p:txBody>
      </p:sp>
      <p:sp>
        <p:nvSpPr>
          <p:cNvPr id="64" name="Google Shape;64;p14"/>
          <p:cNvSpPr txBox="1"/>
          <p:nvPr/>
        </p:nvSpPr>
        <p:spPr>
          <a:xfrm>
            <a:off x="7749950" y="4457175"/>
            <a:ext cx="120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wikipedia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History of PostgreSQL</a:t>
            </a:r>
            <a:r>
              <a:rPr b="1" lang="en" sz="2000"/>
              <a:t> ?</a:t>
            </a:r>
            <a:endParaRPr b="1" sz="2000"/>
          </a:p>
        </p:txBody>
      </p:sp>
      <p:sp>
        <p:nvSpPr>
          <p:cNvPr id="70" name="Google Shape;70;p15"/>
          <p:cNvSpPr txBox="1"/>
          <p:nvPr>
            <p:ph type="title"/>
          </p:nvPr>
        </p:nvSpPr>
        <p:spPr>
          <a:xfrm>
            <a:off x="656100" y="1022125"/>
            <a:ext cx="7759800" cy="2382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lang="en" sz="1400"/>
              <a:t>The PostgreSQL project started in 1986 under the direction of Professor Michael Stonebreaker at the University of California, Berkeley. The project was originally named POSTGRES, in reference to the older Ingres database, also developed at Berkeley. POSTGRES aimed to add the fewest features needed to completely support multiple data types. In 1996, the project was renamed to PostgreSQL to illustrate its support for the SQL querying language (although PostgreSQL is still commonly abbreviated as Postgres). A dedicated and diverse community of contributors – the PostgreSQL Global Development Group – continues to make regular major and minor releases of the free and open source database project.</a:t>
            </a:r>
            <a:endParaRPr sz="1400"/>
          </a:p>
        </p:txBody>
      </p:sp>
      <p:pic>
        <p:nvPicPr>
          <p:cNvPr id="71" name="Google Shape;71;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Schema ?</a:t>
            </a:r>
            <a:endParaRPr b="1" sz="2000"/>
          </a:p>
        </p:txBody>
      </p:sp>
      <p:sp>
        <p:nvSpPr>
          <p:cNvPr id="77" name="Google Shape;77;p16"/>
          <p:cNvSpPr txBox="1"/>
          <p:nvPr>
            <p:ph type="title"/>
          </p:nvPr>
        </p:nvSpPr>
        <p:spPr>
          <a:xfrm>
            <a:off x="656100" y="1022125"/>
            <a:ext cx="7759800" cy="31863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In PostgreSQL, a </a:t>
            </a:r>
            <a:r>
              <a:rPr b="1" lang="en" sz="1400"/>
              <a:t>schema</a:t>
            </a:r>
            <a:r>
              <a:rPr lang="en" sz="1400"/>
              <a:t> holds all objects, except for roles and tablespaces. Schemas effectively act like namespaces, allowing objects of the same name to co-exist in the same database. By default, newly created databases have a schema called public, but any further schemas can be added, and the public schema isn't mandatory.</a:t>
            </a:r>
            <a:endParaRPr sz="1400"/>
          </a:p>
          <a:p>
            <a:pPr indent="457200" lvl="0" marL="0" rtl="0" algn="just">
              <a:lnSpc>
                <a:spcPct val="115000"/>
              </a:lnSpc>
              <a:spcBef>
                <a:spcPts val="1200"/>
              </a:spcBef>
              <a:spcAft>
                <a:spcPts val="0"/>
              </a:spcAft>
              <a:buNone/>
            </a:pPr>
            <a:r>
              <a:rPr lang="en" sz="1400"/>
              <a:t>A search_path setting determines the order in which PostgreSQL checks schemas for unqualified objects (those without a prefixed schema). By default, it is set to $user, public ($user refers to the currently connected database user). This default can be set on a database or role level, but as it is a session parameter, it can be freely changed (even multiple times) during a client session, affecting that session only.</a:t>
            </a:r>
            <a:endParaRPr sz="1400"/>
          </a:p>
          <a:p>
            <a:pPr indent="457200" lvl="0" marL="0" rtl="0" algn="just">
              <a:lnSpc>
                <a:spcPct val="115000"/>
              </a:lnSpc>
              <a:spcBef>
                <a:spcPts val="1200"/>
              </a:spcBef>
              <a:spcAft>
                <a:spcPts val="1200"/>
              </a:spcAft>
              <a:buNone/>
            </a:pPr>
            <a:r>
              <a:rPr lang="en" sz="1400"/>
              <a:t>New objects are created in whichever valid schema (one that presently exists) appears first in the search_path.</a:t>
            </a:r>
            <a:endParaRPr sz="1400"/>
          </a:p>
        </p:txBody>
      </p:sp>
      <p:pic>
        <p:nvPicPr>
          <p:cNvPr id="78" name="Google Shape;78;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T</a:t>
            </a:r>
            <a:r>
              <a:rPr b="1" lang="en" sz="2000"/>
              <a:t>ablespace</a:t>
            </a:r>
            <a:r>
              <a:rPr b="1" lang="en" sz="2000"/>
              <a:t> ?</a:t>
            </a:r>
            <a:endParaRPr b="1" sz="2000"/>
          </a:p>
        </p:txBody>
      </p:sp>
      <p:sp>
        <p:nvSpPr>
          <p:cNvPr id="84" name="Google Shape;84;p17"/>
          <p:cNvSpPr txBox="1"/>
          <p:nvPr>
            <p:ph type="title"/>
          </p:nvPr>
        </p:nvSpPr>
        <p:spPr>
          <a:xfrm>
            <a:off x="656100" y="1022125"/>
            <a:ext cx="7759800" cy="2784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Clr>
                <a:schemeClr val="dk1"/>
              </a:buClr>
              <a:buSzPts val="1100"/>
              <a:buFont typeface="Arial"/>
              <a:buNone/>
            </a:pPr>
            <a:r>
              <a:rPr lang="en" sz="1400"/>
              <a:t>A tablespace is a storage location where the actual data underlying database objects can be kept. It provides a layer of abstraction between physical and logical data,[1] and serves to allocate storage for all DBMS managed segments. (A database segment is a database object which occupies physical space such as table data and indexes.) Once created, a tablespace can be referred to by name when creating database segments.</a:t>
            </a:r>
            <a:endParaRPr sz="1400"/>
          </a:p>
          <a:p>
            <a:pPr indent="457200" lvl="0" marL="0" rtl="0" algn="just">
              <a:lnSpc>
                <a:spcPct val="115000"/>
              </a:lnSpc>
              <a:spcBef>
                <a:spcPts val="1200"/>
              </a:spcBef>
              <a:spcAft>
                <a:spcPts val="1200"/>
              </a:spcAft>
              <a:buNone/>
            </a:pPr>
            <a:r>
              <a:rPr lang="en" sz="1400"/>
              <a:t>Tablespaces specify only the database storage locations, not the logical database structure, or database schema. For instance, different objects in the same schema may have different underlying tablespaces. Similarly, a tablespace may service segments for more than one schema. Sometimes it can be used to specify schema so as to form a bond between logical and physical data.</a:t>
            </a:r>
            <a:endParaRPr sz="1400"/>
          </a:p>
        </p:txBody>
      </p:sp>
      <p:pic>
        <p:nvPicPr>
          <p:cNvPr id="85" name="Google Shape;85;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86" name="Google Shape;86;p17"/>
          <p:cNvSpPr txBox="1"/>
          <p:nvPr/>
        </p:nvSpPr>
        <p:spPr>
          <a:xfrm>
            <a:off x="7749950" y="4457175"/>
            <a:ext cx="120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wikipedia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Data Types in PostgreSQL</a:t>
            </a:r>
            <a:endParaRPr b="1" sz="2000"/>
          </a:p>
        </p:txBody>
      </p:sp>
      <p:pic>
        <p:nvPicPr>
          <p:cNvPr id="92" name="Google Shape;92;p18"/>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93" name="Google Shape;93;p18"/>
          <p:cNvSpPr txBox="1"/>
          <p:nvPr>
            <p:ph type="title"/>
          </p:nvPr>
        </p:nvSpPr>
        <p:spPr>
          <a:xfrm>
            <a:off x="656100" y="1022125"/>
            <a:ext cx="7759800" cy="2878200"/>
          </a:xfrm>
          <a:prstGeom prst="rect">
            <a:avLst/>
          </a:prstGeom>
        </p:spPr>
        <p:txBody>
          <a:bodyPr anchorCtr="0" anchor="t" bIns="91425" lIns="91425" spcFirstLastPara="1" rIns="91425" wrap="square" tIns="91425">
            <a:spAutoFit/>
          </a:bodyPr>
          <a:lstStyle/>
          <a:p>
            <a:pPr indent="-317500" lvl="0" marL="457200" rtl="0" algn="just">
              <a:lnSpc>
                <a:spcPct val="115000"/>
              </a:lnSpc>
              <a:spcBef>
                <a:spcPts val="1200"/>
              </a:spcBef>
              <a:spcAft>
                <a:spcPts val="0"/>
              </a:spcAft>
              <a:buSzPts val="1400"/>
              <a:buChar char="●"/>
            </a:pPr>
            <a:r>
              <a:rPr lang="en" sz="1400"/>
              <a:t>Boolean</a:t>
            </a:r>
            <a:endParaRPr sz="1400"/>
          </a:p>
          <a:p>
            <a:pPr indent="-317500" lvl="0" marL="457200" rtl="0" algn="just">
              <a:lnSpc>
                <a:spcPct val="115000"/>
              </a:lnSpc>
              <a:spcBef>
                <a:spcPts val="0"/>
              </a:spcBef>
              <a:spcAft>
                <a:spcPts val="0"/>
              </a:spcAft>
              <a:buSzPts val="1400"/>
              <a:buChar char="●"/>
            </a:pPr>
            <a:r>
              <a:rPr lang="en" sz="1400"/>
              <a:t>Arbitrary-precision numerics</a:t>
            </a:r>
            <a:endParaRPr sz="1400"/>
          </a:p>
          <a:p>
            <a:pPr indent="-317500" lvl="0" marL="457200" rtl="0" algn="just">
              <a:lnSpc>
                <a:spcPct val="115000"/>
              </a:lnSpc>
              <a:spcBef>
                <a:spcPts val="0"/>
              </a:spcBef>
              <a:spcAft>
                <a:spcPts val="0"/>
              </a:spcAft>
              <a:buSzPts val="1400"/>
              <a:buChar char="●"/>
            </a:pPr>
            <a:r>
              <a:rPr lang="en" sz="1400"/>
              <a:t>Character (text, varchar, char)</a:t>
            </a:r>
            <a:endParaRPr sz="1400"/>
          </a:p>
          <a:p>
            <a:pPr indent="-317500" lvl="0" marL="457200" rtl="0" algn="just">
              <a:lnSpc>
                <a:spcPct val="115000"/>
              </a:lnSpc>
              <a:spcBef>
                <a:spcPts val="0"/>
              </a:spcBef>
              <a:spcAft>
                <a:spcPts val="0"/>
              </a:spcAft>
              <a:buSzPts val="1400"/>
              <a:buChar char="●"/>
            </a:pPr>
            <a:r>
              <a:rPr lang="en" sz="1400"/>
              <a:t>Binary</a:t>
            </a:r>
            <a:endParaRPr sz="1400"/>
          </a:p>
          <a:p>
            <a:pPr indent="-317500" lvl="0" marL="457200" rtl="0" algn="just">
              <a:lnSpc>
                <a:spcPct val="115000"/>
              </a:lnSpc>
              <a:spcBef>
                <a:spcPts val="0"/>
              </a:spcBef>
              <a:spcAft>
                <a:spcPts val="0"/>
              </a:spcAft>
              <a:buSzPts val="1400"/>
              <a:buChar char="●"/>
            </a:pPr>
            <a:r>
              <a:rPr lang="en" sz="1400"/>
              <a:t>Date/time (timestamp/time with/without time zone, date, interval)</a:t>
            </a:r>
            <a:endParaRPr sz="1400"/>
          </a:p>
          <a:p>
            <a:pPr indent="-317500" lvl="0" marL="457200" rtl="0" algn="just">
              <a:lnSpc>
                <a:spcPct val="115000"/>
              </a:lnSpc>
              <a:spcBef>
                <a:spcPts val="0"/>
              </a:spcBef>
              <a:spcAft>
                <a:spcPts val="0"/>
              </a:spcAft>
              <a:buSzPts val="1400"/>
              <a:buChar char="●"/>
            </a:pPr>
            <a:r>
              <a:rPr lang="en" sz="1400"/>
              <a:t>Enum</a:t>
            </a:r>
            <a:endParaRPr sz="1400"/>
          </a:p>
          <a:p>
            <a:pPr indent="-317500" lvl="0" marL="457200" rtl="0" algn="just">
              <a:lnSpc>
                <a:spcPct val="115000"/>
              </a:lnSpc>
              <a:spcBef>
                <a:spcPts val="0"/>
              </a:spcBef>
              <a:spcAft>
                <a:spcPts val="0"/>
              </a:spcAft>
              <a:buSzPts val="1400"/>
              <a:buChar char="●"/>
            </a:pPr>
            <a:r>
              <a:rPr lang="en" sz="1400"/>
              <a:t>HStore, an extension enabled key-value store within PostgreSQL</a:t>
            </a:r>
            <a:endParaRPr sz="1400"/>
          </a:p>
          <a:p>
            <a:pPr indent="-317500" lvl="0" marL="457200" rtl="0" algn="just">
              <a:lnSpc>
                <a:spcPct val="115000"/>
              </a:lnSpc>
              <a:spcBef>
                <a:spcPts val="0"/>
              </a:spcBef>
              <a:spcAft>
                <a:spcPts val="0"/>
              </a:spcAft>
              <a:buSzPts val="1400"/>
              <a:buChar char="●"/>
            </a:pPr>
            <a:r>
              <a:rPr lang="en" sz="1400"/>
              <a:t>Arrays (variable-length and can be of any data type, including text and composite types) up to 1 GB in total storage size</a:t>
            </a:r>
            <a:endParaRPr sz="1400"/>
          </a:p>
          <a:p>
            <a:pPr indent="-317500" lvl="0" marL="457200" rtl="0" algn="just">
              <a:lnSpc>
                <a:spcPct val="115000"/>
              </a:lnSpc>
              <a:spcBef>
                <a:spcPts val="0"/>
              </a:spcBef>
              <a:spcAft>
                <a:spcPts val="0"/>
              </a:spcAft>
              <a:buSzPts val="1400"/>
              <a:buChar char="●"/>
            </a:pPr>
            <a:r>
              <a:rPr lang="en" sz="1400"/>
              <a:t>Universally unique identifier (UUID)</a:t>
            </a:r>
            <a:endParaRPr sz="1400"/>
          </a:p>
          <a:p>
            <a:pPr indent="-317500" lvl="0" marL="457200" rtl="0" algn="just">
              <a:lnSpc>
                <a:spcPct val="115000"/>
              </a:lnSpc>
              <a:spcBef>
                <a:spcPts val="0"/>
              </a:spcBef>
              <a:spcAft>
                <a:spcPts val="0"/>
              </a:spcAft>
              <a:buSzPts val="1400"/>
              <a:buChar char="●"/>
            </a:pPr>
            <a:r>
              <a:rPr lang="en" sz="1400"/>
              <a:t>JavaScript Object Notation (JSON), and a faster binary JSONB</a:t>
            </a:r>
            <a:endParaRPr sz="1400"/>
          </a:p>
        </p:txBody>
      </p:sp>
      <p:sp>
        <p:nvSpPr>
          <p:cNvPr id="94" name="Google Shape;94;p18"/>
          <p:cNvSpPr txBox="1"/>
          <p:nvPr/>
        </p:nvSpPr>
        <p:spPr>
          <a:xfrm>
            <a:off x="7025075" y="4719375"/>
            <a:ext cx="178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Data types full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pic>
        <p:nvPicPr>
          <p:cNvPr id="99" name="Google Shape;99;p19"/>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pic>
        <p:nvPicPr>
          <p:cNvPr id="100" name="Google Shape;100;p19"/>
          <p:cNvPicPr preferRelativeResize="0"/>
          <p:nvPr/>
        </p:nvPicPr>
        <p:blipFill>
          <a:blip r:embed="rId4">
            <a:alphaModFix/>
          </a:blip>
          <a:stretch>
            <a:fillRect/>
          </a:stretch>
        </p:blipFill>
        <p:spPr>
          <a:xfrm>
            <a:off x="3615625" y="938050"/>
            <a:ext cx="1912748" cy="1974450"/>
          </a:xfrm>
          <a:prstGeom prst="rect">
            <a:avLst/>
          </a:prstGeom>
          <a:noFill/>
          <a:ln>
            <a:noFill/>
          </a:ln>
        </p:spPr>
      </p:pic>
      <p:sp>
        <p:nvSpPr>
          <p:cNvPr id="101" name="Google Shape;101;p19"/>
          <p:cNvSpPr txBox="1"/>
          <p:nvPr/>
        </p:nvSpPr>
        <p:spPr>
          <a:xfrm>
            <a:off x="0" y="29650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Install </a:t>
            </a:r>
            <a:r>
              <a:rPr b="1" lang="en" sz="2600">
                <a:solidFill>
                  <a:schemeClr val="dk1"/>
                </a:solidFill>
              </a:rPr>
              <a:t>PostgreSQL</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0" y="318400"/>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PostgreSQL Structure</a:t>
            </a:r>
            <a:endParaRPr b="1" sz="2000"/>
          </a:p>
        </p:txBody>
      </p:sp>
      <p:sp>
        <p:nvSpPr>
          <p:cNvPr id="107" name="Google Shape;107;p20"/>
          <p:cNvSpPr txBox="1"/>
          <p:nvPr>
            <p:ph type="title"/>
          </p:nvPr>
        </p:nvSpPr>
        <p:spPr>
          <a:xfrm>
            <a:off x="351300" y="869725"/>
            <a:ext cx="4559100" cy="38364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300"/>
              <a:t>PostgreSQL uses a client/server model. A PostgreSQL session consists of the following cooperating processes (programs):</a:t>
            </a:r>
            <a:endParaRPr sz="1300"/>
          </a:p>
          <a:p>
            <a:pPr indent="-311150" lvl="0" marL="457200" rtl="0" algn="just">
              <a:lnSpc>
                <a:spcPct val="115000"/>
              </a:lnSpc>
              <a:spcBef>
                <a:spcPts val="0"/>
              </a:spcBef>
              <a:spcAft>
                <a:spcPts val="0"/>
              </a:spcAft>
              <a:buSzPts val="1300"/>
              <a:buChar char="●"/>
            </a:pPr>
            <a:r>
              <a:rPr lang="en" sz="1300"/>
              <a:t>A server process, which manages the database files, accepts connections to the database from client applications, and performs database actions on behalf of the clients. The database server program is called postgres.</a:t>
            </a:r>
            <a:endParaRPr sz="1300"/>
          </a:p>
          <a:p>
            <a:pPr indent="-311150" lvl="0" marL="457200" rtl="0" algn="just">
              <a:lnSpc>
                <a:spcPct val="115000"/>
              </a:lnSpc>
              <a:spcBef>
                <a:spcPts val="0"/>
              </a:spcBef>
              <a:spcAft>
                <a:spcPts val="0"/>
              </a:spcAft>
              <a:buSzPts val="1300"/>
              <a:buChar char="●"/>
            </a:pPr>
            <a:r>
              <a:rPr lang="en" sz="1300"/>
              <a:t>The user's client (frontend) application that wants to perform database operations. Client applications can be very diverse in nature: a client could be a text-oriented tool, a graphical application, a web server that accesses the database to display web pages, or a specialized database maintenance tool. Some client applications are supplied with the PostgreSQL distribution.</a:t>
            </a:r>
            <a:endParaRPr sz="1300"/>
          </a:p>
        </p:txBody>
      </p:sp>
      <p:pic>
        <p:nvPicPr>
          <p:cNvPr id="108" name="Google Shape;108;p20"/>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pic>
        <p:nvPicPr>
          <p:cNvPr id="109" name="Google Shape;109;p20"/>
          <p:cNvPicPr preferRelativeResize="0"/>
          <p:nvPr/>
        </p:nvPicPr>
        <p:blipFill rotWithShape="1">
          <a:blip r:embed="rId4">
            <a:alphaModFix/>
          </a:blip>
          <a:srcRect b="0" l="5788" r="1892" t="0"/>
          <a:stretch/>
        </p:blipFill>
        <p:spPr>
          <a:xfrm>
            <a:off x="4863325" y="945925"/>
            <a:ext cx="4052074" cy="2633475"/>
          </a:xfrm>
          <a:prstGeom prst="rect">
            <a:avLst/>
          </a:prstGeom>
          <a:noFill/>
          <a:ln>
            <a:noFill/>
          </a:ln>
        </p:spPr>
      </p:pic>
      <p:sp>
        <p:nvSpPr>
          <p:cNvPr id="110" name="Google Shape;110;p20"/>
          <p:cNvSpPr txBox="1"/>
          <p:nvPr/>
        </p:nvSpPr>
        <p:spPr>
          <a:xfrm>
            <a:off x="5346525" y="3690175"/>
            <a:ext cx="325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u="sng">
                <a:solidFill>
                  <a:schemeClr val="hlink"/>
                </a:solidFill>
                <a:hlinkClick r:id="rId5"/>
              </a:rPr>
              <a:t>C</a:t>
            </a:r>
            <a:r>
              <a:rPr lang="en" sz="1600" u="sng">
                <a:solidFill>
                  <a:schemeClr val="hlink"/>
                </a:solidFill>
                <a:hlinkClick r:id="rId6"/>
              </a:rPr>
              <a:t>lient-server-model-wikipedia</a:t>
            </a:r>
            <a:endParaRPr sz="1600"/>
          </a:p>
        </p:txBody>
      </p:sp>
      <p:sp>
        <p:nvSpPr>
          <p:cNvPr id="111" name="Google Shape;111;p20"/>
          <p:cNvSpPr txBox="1"/>
          <p:nvPr>
            <p:ph type="title"/>
          </p:nvPr>
        </p:nvSpPr>
        <p:spPr>
          <a:xfrm>
            <a:off x="7023325" y="4232050"/>
            <a:ext cx="1804800" cy="868200"/>
          </a:xfrm>
          <a:prstGeom prst="rect">
            <a:avLst/>
          </a:prstGeom>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600">
                <a:solidFill>
                  <a:srgbClr val="990000"/>
                </a:solidFill>
              </a:rPr>
              <a:t>Download Links</a:t>
            </a:r>
            <a:endParaRPr b="1" sz="1600">
              <a:solidFill>
                <a:srgbClr val="990000"/>
              </a:solidFill>
            </a:endParaRPr>
          </a:p>
          <a:p>
            <a:pPr indent="0" lvl="0" marL="0" rtl="0" algn="just">
              <a:lnSpc>
                <a:spcPct val="115000"/>
              </a:lnSpc>
              <a:spcBef>
                <a:spcPts val="1200"/>
              </a:spcBef>
              <a:spcAft>
                <a:spcPts val="1200"/>
              </a:spcAft>
              <a:buNone/>
            </a:pPr>
            <a:r>
              <a:rPr lang="en" sz="1600" u="sng">
                <a:solidFill>
                  <a:schemeClr val="hlink"/>
                </a:solidFill>
                <a:hlinkClick r:id="rId7"/>
              </a:rPr>
              <a:t>Windows</a:t>
            </a:r>
            <a:r>
              <a:rPr lang="en" sz="1600"/>
              <a:t>  </a:t>
            </a:r>
            <a:r>
              <a:rPr lang="en" sz="1600" u="sng">
                <a:solidFill>
                  <a:schemeClr val="hlink"/>
                </a:solidFill>
                <a:hlinkClick r:id="rId8"/>
              </a:rPr>
              <a:t>Linux</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117" name="Google Shape;117;p21"/>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