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491bba5938_0_2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491bba5938_0_2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c39269946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c39269946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23e838e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23e838e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c36936583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c36936583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16ff1234b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116ff1234b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bd0c3b41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bd0c3b41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www.postgresql.org/docs/15/sql-createdatabas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www.postgresql.org/docs/15/sql-alterdatabas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www.postgresql.org/docs/15/ddl-schema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www.postgresql.org/docs/15/sql-alterschema.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github.com/jlkesh/pdp_online_java_lessons/blob/main/interviewquestions/6-module(database).md"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55" name="Google Shape;55;p13"/>
          <p:cNvSpPr txBox="1"/>
          <p:nvPr/>
        </p:nvSpPr>
        <p:spPr>
          <a:xfrm>
            <a:off x="0" y="2279250"/>
            <a:ext cx="9144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rPr>
              <a:t>Database and Schema</a:t>
            </a:r>
            <a:endParaRPr b="1">
              <a:solidFill>
                <a:srgbClr val="B45F0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1000"/>
                                        <p:tgtEl>
                                          <p:spTgt spid="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631500" y="967075"/>
            <a:ext cx="7881000" cy="1639200"/>
          </a:xfrm>
          <a:prstGeom prst="rect">
            <a:avLst/>
          </a:prstGeom>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400"/>
              <a:t>CREATE DATABASE</a:t>
            </a:r>
            <a:r>
              <a:rPr lang="en" sz="1400"/>
              <a:t> cannot be executed inside a transaction block. Although it is possible to copy a database other than template1 by specifying its name as the template, this is not (yet) intended as a general-purpose “COPY DATABASE” facility. The principal limitation is that no other sessions can be connected to the template database while it is being copied. CREATE DATABASE will fail if any other connection exists when it starts; otherwise, new connections to the template database are locked out until CREATE DATABASE completes.</a:t>
            </a:r>
            <a:endParaRPr sz="1400"/>
          </a:p>
        </p:txBody>
      </p:sp>
      <p:sp>
        <p:nvSpPr>
          <p:cNvPr id="61" name="Google Shape;61;p14"/>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Create DataBase</a:t>
            </a:r>
            <a:endParaRPr b="1" sz="2000"/>
          </a:p>
        </p:txBody>
      </p:sp>
      <p:pic>
        <p:nvPicPr>
          <p:cNvPr id="62" name="Google Shape;62;p14"/>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63" name="Google Shape;63;p14"/>
          <p:cNvSpPr txBox="1"/>
          <p:nvPr/>
        </p:nvSpPr>
        <p:spPr>
          <a:xfrm>
            <a:off x="6775275" y="4662225"/>
            <a:ext cx="229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4"/>
              </a:rPr>
              <a:t>postgresql documentation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631500" y="967075"/>
            <a:ext cx="7881000" cy="3343200"/>
          </a:xfrm>
          <a:prstGeom prst="rect">
            <a:avLst/>
          </a:prstGeom>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rgbClr val="0B5394"/>
                </a:solidFill>
                <a:latin typeface="Courier New"/>
                <a:ea typeface="Courier New"/>
                <a:cs typeface="Courier New"/>
                <a:sym typeface="Courier New"/>
              </a:rPr>
              <a:t>ALTER DATABASE name [ [ WITH ] option [ ... ] ]</a:t>
            </a:r>
            <a:endParaRPr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t/>
            </a:r>
            <a:endParaRPr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lang="en" sz="1200">
                <a:solidFill>
                  <a:srgbClr val="0B5394"/>
                </a:solidFill>
                <a:latin typeface="Courier New"/>
                <a:ea typeface="Courier New"/>
                <a:cs typeface="Courier New"/>
                <a:sym typeface="Courier New"/>
              </a:rPr>
              <a:t>where option can be:</a:t>
            </a:r>
            <a:endParaRPr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lang="en" sz="1200">
                <a:solidFill>
                  <a:srgbClr val="0B5394"/>
                </a:solidFill>
                <a:latin typeface="Courier New"/>
                <a:ea typeface="Courier New"/>
                <a:cs typeface="Courier New"/>
                <a:sym typeface="Courier New"/>
              </a:rPr>
              <a:t>    ALLOW_CONNECTIONS allowconn</a:t>
            </a:r>
            <a:endParaRPr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lang="en" sz="1200">
                <a:solidFill>
                  <a:srgbClr val="0B5394"/>
                </a:solidFill>
                <a:latin typeface="Courier New"/>
                <a:ea typeface="Courier New"/>
                <a:cs typeface="Courier New"/>
                <a:sym typeface="Courier New"/>
              </a:rPr>
              <a:t>    CONNECTION LIMIT connlimit</a:t>
            </a:r>
            <a:endParaRPr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rgbClr val="0B5394"/>
                </a:solidFill>
                <a:latin typeface="Courier New"/>
                <a:ea typeface="Courier New"/>
                <a:cs typeface="Courier New"/>
                <a:sym typeface="Courier New"/>
              </a:rPr>
              <a:t>    IS_TEMPLATE istemplate</a:t>
            </a:r>
            <a:endParaRPr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t/>
            </a:r>
            <a:endParaRPr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lang="en" sz="1200">
                <a:solidFill>
                  <a:srgbClr val="0B5394"/>
                </a:solidFill>
                <a:latin typeface="Courier New"/>
                <a:ea typeface="Courier New"/>
                <a:cs typeface="Courier New"/>
                <a:sym typeface="Courier New"/>
              </a:rPr>
              <a:t>ALTER DATABASE name RENAME TO new_name</a:t>
            </a:r>
            <a:endParaRPr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lang="en" sz="1200">
                <a:solidFill>
                  <a:srgbClr val="0B5394"/>
                </a:solidFill>
                <a:latin typeface="Courier New"/>
                <a:ea typeface="Courier New"/>
                <a:cs typeface="Courier New"/>
                <a:sym typeface="Courier New"/>
              </a:rPr>
              <a:t>ALTER DATABASE name OWNER TO { new_owner | CURRENT_ROLE | CURRENT_USER | SESSION_USER }</a:t>
            </a:r>
            <a:endParaRPr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lang="en" sz="1200">
                <a:solidFill>
                  <a:srgbClr val="0B5394"/>
                </a:solidFill>
                <a:latin typeface="Courier New"/>
                <a:ea typeface="Courier New"/>
                <a:cs typeface="Courier New"/>
                <a:sym typeface="Courier New"/>
              </a:rPr>
              <a:t>ALTER DATABASE name SET TABLESPACE new_tablespace</a:t>
            </a:r>
            <a:endParaRPr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lang="en" sz="1200">
                <a:solidFill>
                  <a:srgbClr val="0B5394"/>
                </a:solidFill>
                <a:latin typeface="Courier New"/>
                <a:ea typeface="Courier New"/>
                <a:cs typeface="Courier New"/>
                <a:sym typeface="Courier New"/>
              </a:rPr>
              <a:t>ALTER DATABASE name SET configuration_parameter { TO | = } { value | DEFAULT }</a:t>
            </a:r>
            <a:endParaRPr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lang="en" sz="1200">
                <a:solidFill>
                  <a:srgbClr val="0B5394"/>
                </a:solidFill>
                <a:latin typeface="Courier New"/>
                <a:ea typeface="Courier New"/>
                <a:cs typeface="Courier New"/>
                <a:sym typeface="Courier New"/>
              </a:rPr>
              <a:t>ALTER DATABASE name SET configuration_parameter FROM CURRENT</a:t>
            </a:r>
            <a:endParaRPr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lang="en" sz="1200">
                <a:solidFill>
                  <a:srgbClr val="0B5394"/>
                </a:solidFill>
                <a:latin typeface="Courier New"/>
                <a:ea typeface="Courier New"/>
                <a:cs typeface="Courier New"/>
                <a:sym typeface="Courier New"/>
              </a:rPr>
              <a:t>ALTER DATABASE name RESET configuration_parameter</a:t>
            </a:r>
            <a:endParaRPr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rgbClr val="0B5394"/>
                </a:solidFill>
                <a:latin typeface="Courier New"/>
                <a:ea typeface="Courier New"/>
                <a:cs typeface="Courier New"/>
                <a:sym typeface="Courier New"/>
              </a:rPr>
              <a:t>ALTER DATABASE name RESET ALL</a:t>
            </a:r>
            <a:endParaRPr sz="1200">
              <a:solidFill>
                <a:srgbClr val="0B5394"/>
              </a:solidFill>
              <a:latin typeface="Courier New"/>
              <a:ea typeface="Courier New"/>
              <a:cs typeface="Courier New"/>
              <a:sym typeface="Courier New"/>
            </a:endParaRPr>
          </a:p>
        </p:txBody>
      </p:sp>
      <p:sp>
        <p:nvSpPr>
          <p:cNvPr id="69" name="Google Shape;69;p15"/>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Alter Database</a:t>
            </a:r>
            <a:endParaRPr b="1" sz="2000"/>
          </a:p>
        </p:txBody>
      </p:sp>
      <p:pic>
        <p:nvPicPr>
          <p:cNvPr id="70" name="Google Shape;70;p15"/>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71" name="Google Shape;71;p15"/>
          <p:cNvSpPr txBox="1"/>
          <p:nvPr/>
        </p:nvSpPr>
        <p:spPr>
          <a:xfrm>
            <a:off x="6775275" y="4662225"/>
            <a:ext cx="229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4"/>
              </a:rPr>
              <a:t>postgresql documentation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631500" y="814675"/>
            <a:ext cx="7881000" cy="31263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lang="en" sz="1400"/>
              <a:t>A database contains one or more named schemas, which in turn contain tables. Schemas also contain other kinds of named objects, including data types, functions, and operators. The same object name can be used in different schemas without conflict; for example, both schema1 and myschema can contain tables named mytable. Unlike databases, schemas are not rigidly separated: a user can access objects in any of the schemas in the database they are connected to, if they have privileges to do so.</a:t>
            </a:r>
            <a:endParaRPr sz="1400"/>
          </a:p>
          <a:p>
            <a:pPr indent="0" lvl="0" marL="0" rtl="0" algn="just">
              <a:lnSpc>
                <a:spcPct val="115000"/>
              </a:lnSpc>
              <a:spcBef>
                <a:spcPts val="0"/>
              </a:spcBef>
              <a:spcAft>
                <a:spcPts val="0"/>
              </a:spcAft>
              <a:buNone/>
            </a:pPr>
            <a:r>
              <a:rPr lang="en" sz="1400">
                <a:solidFill>
                  <a:srgbClr val="B45F06"/>
                </a:solidFill>
              </a:rPr>
              <a:t>There are several reasons why one might want to use schemas:</a:t>
            </a:r>
            <a:endParaRPr sz="1400">
              <a:solidFill>
                <a:srgbClr val="B45F06"/>
              </a:solidFill>
            </a:endParaRPr>
          </a:p>
          <a:p>
            <a:pPr indent="-317500" lvl="0" marL="457200" rtl="0" algn="just">
              <a:lnSpc>
                <a:spcPct val="115000"/>
              </a:lnSpc>
              <a:spcBef>
                <a:spcPts val="0"/>
              </a:spcBef>
              <a:spcAft>
                <a:spcPts val="0"/>
              </a:spcAft>
              <a:buClr>
                <a:srgbClr val="B45F06"/>
              </a:buClr>
              <a:buSzPts val="1400"/>
              <a:buChar char="●"/>
            </a:pPr>
            <a:r>
              <a:rPr lang="en" sz="1400">
                <a:solidFill>
                  <a:srgbClr val="B45F06"/>
                </a:solidFill>
              </a:rPr>
              <a:t>To allow many users to use one database without interfering with each other.</a:t>
            </a:r>
            <a:endParaRPr sz="1400">
              <a:solidFill>
                <a:srgbClr val="B45F06"/>
              </a:solidFill>
            </a:endParaRPr>
          </a:p>
          <a:p>
            <a:pPr indent="-317500" lvl="0" marL="457200" rtl="0" algn="just">
              <a:lnSpc>
                <a:spcPct val="115000"/>
              </a:lnSpc>
              <a:spcBef>
                <a:spcPts val="0"/>
              </a:spcBef>
              <a:spcAft>
                <a:spcPts val="0"/>
              </a:spcAft>
              <a:buClr>
                <a:srgbClr val="B45F06"/>
              </a:buClr>
              <a:buSzPts val="1400"/>
              <a:buChar char="●"/>
            </a:pPr>
            <a:r>
              <a:rPr lang="en" sz="1400">
                <a:solidFill>
                  <a:srgbClr val="B45F06"/>
                </a:solidFill>
              </a:rPr>
              <a:t>To organize database objects into logical groups to make them more manageable.</a:t>
            </a:r>
            <a:endParaRPr sz="1400">
              <a:solidFill>
                <a:srgbClr val="B45F06"/>
              </a:solidFill>
            </a:endParaRPr>
          </a:p>
          <a:p>
            <a:pPr indent="-317500" lvl="0" marL="457200" rtl="0" algn="just">
              <a:lnSpc>
                <a:spcPct val="115000"/>
              </a:lnSpc>
              <a:spcBef>
                <a:spcPts val="0"/>
              </a:spcBef>
              <a:spcAft>
                <a:spcPts val="0"/>
              </a:spcAft>
              <a:buClr>
                <a:srgbClr val="B45F06"/>
              </a:buClr>
              <a:buSzPts val="1400"/>
              <a:buChar char="●"/>
            </a:pPr>
            <a:r>
              <a:rPr lang="en" sz="1400">
                <a:solidFill>
                  <a:srgbClr val="B45F06"/>
                </a:solidFill>
              </a:rPr>
              <a:t>Third-party applications can be put into separate schemas so they do not collide with the names of other objects</a:t>
            </a:r>
            <a:r>
              <a:rPr lang="en" sz="1400"/>
              <a:t>.</a:t>
            </a:r>
            <a:endParaRPr sz="1400"/>
          </a:p>
          <a:p>
            <a:pPr indent="457200" lvl="0" marL="1828800" rtl="0" algn="just">
              <a:lnSpc>
                <a:spcPct val="115000"/>
              </a:lnSpc>
              <a:spcBef>
                <a:spcPts val="0"/>
              </a:spcBef>
              <a:spcAft>
                <a:spcPts val="0"/>
              </a:spcAft>
              <a:buNone/>
            </a:pPr>
            <a:r>
              <a:rPr lang="en" sz="1400">
                <a:solidFill>
                  <a:srgbClr val="1155CC"/>
                </a:solidFill>
                <a:latin typeface="Montserrat"/>
                <a:ea typeface="Montserrat"/>
                <a:cs typeface="Montserrat"/>
                <a:sym typeface="Montserrat"/>
              </a:rPr>
              <a:t>CREATE SCHEMA myschema;</a:t>
            </a:r>
            <a:endParaRPr sz="1400">
              <a:solidFill>
                <a:srgbClr val="1155CC"/>
              </a:solidFill>
              <a:latin typeface="Montserrat"/>
              <a:ea typeface="Montserrat"/>
              <a:cs typeface="Montserrat"/>
              <a:sym typeface="Montserrat"/>
            </a:endParaRPr>
          </a:p>
        </p:txBody>
      </p:sp>
      <p:sp>
        <p:nvSpPr>
          <p:cNvPr id="77" name="Google Shape;77;p16"/>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Schema</a:t>
            </a:r>
            <a:endParaRPr b="1" sz="2000"/>
          </a:p>
        </p:txBody>
      </p:sp>
      <p:pic>
        <p:nvPicPr>
          <p:cNvPr id="78" name="Google Shape;78;p16"/>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79" name="Google Shape;79;p16"/>
          <p:cNvSpPr txBox="1"/>
          <p:nvPr/>
        </p:nvSpPr>
        <p:spPr>
          <a:xfrm>
            <a:off x="2940225" y="3832050"/>
            <a:ext cx="378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155CC"/>
                </a:solidFill>
                <a:latin typeface="Montserrat"/>
                <a:ea typeface="Montserrat"/>
                <a:cs typeface="Montserrat"/>
                <a:sym typeface="Montserrat"/>
              </a:rPr>
              <a:t>s</a:t>
            </a:r>
            <a:r>
              <a:rPr lang="en">
                <a:solidFill>
                  <a:srgbClr val="1155CC"/>
                </a:solidFill>
                <a:latin typeface="Montserrat"/>
                <a:ea typeface="Montserrat"/>
                <a:cs typeface="Montserrat"/>
                <a:sym typeface="Montserrat"/>
              </a:rPr>
              <a:t>how search_path;</a:t>
            </a:r>
            <a:endParaRPr>
              <a:solidFill>
                <a:srgbClr val="1155CC"/>
              </a:solidFill>
              <a:latin typeface="Montserrat"/>
              <a:ea typeface="Montserrat"/>
              <a:cs typeface="Montserrat"/>
              <a:sym typeface="Montserrat"/>
            </a:endParaRPr>
          </a:p>
          <a:p>
            <a:pPr indent="0" lvl="0" marL="0" rtl="0" algn="l">
              <a:spcBef>
                <a:spcPts val="0"/>
              </a:spcBef>
              <a:spcAft>
                <a:spcPts val="0"/>
              </a:spcAft>
              <a:buNone/>
            </a:pPr>
            <a:r>
              <a:rPr lang="en">
                <a:solidFill>
                  <a:srgbClr val="1155CC"/>
                </a:solidFill>
                <a:latin typeface="Montserrat"/>
                <a:ea typeface="Montserrat"/>
                <a:cs typeface="Montserrat"/>
                <a:sym typeface="Montserrat"/>
              </a:rPr>
              <a:t>set search_path to xyz;</a:t>
            </a:r>
            <a:endParaRPr>
              <a:solidFill>
                <a:srgbClr val="1155CC"/>
              </a:solidFill>
              <a:latin typeface="Montserrat"/>
              <a:ea typeface="Montserrat"/>
              <a:cs typeface="Montserrat"/>
              <a:sym typeface="Montserrat"/>
            </a:endParaRPr>
          </a:p>
        </p:txBody>
      </p:sp>
      <p:sp>
        <p:nvSpPr>
          <p:cNvPr id="80" name="Google Shape;80;p16"/>
          <p:cNvSpPr txBox="1"/>
          <p:nvPr/>
        </p:nvSpPr>
        <p:spPr>
          <a:xfrm>
            <a:off x="2940225" y="4365450"/>
            <a:ext cx="378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274E13"/>
                </a:solidFill>
                <a:latin typeface="Montserrat"/>
                <a:ea typeface="Montserrat"/>
                <a:cs typeface="Montserrat"/>
                <a:sym typeface="Montserrat"/>
              </a:rPr>
              <a:t>information_schema</a:t>
            </a:r>
            <a:endParaRPr b="1">
              <a:solidFill>
                <a:srgbClr val="274E13"/>
              </a:solidFill>
              <a:latin typeface="Montserrat"/>
              <a:ea typeface="Montserrat"/>
              <a:cs typeface="Montserrat"/>
              <a:sym typeface="Montserrat"/>
            </a:endParaRPr>
          </a:p>
          <a:p>
            <a:pPr indent="0" lvl="0" marL="0" rtl="0" algn="l">
              <a:spcBef>
                <a:spcPts val="0"/>
              </a:spcBef>
              <a:spcAft>
                <a:spcPts val="0"/>
              </a:spcAft>
              <a:buNone/>
            </a:pPr>
            <a:r>
              <a:rPr b="1" lang="en">
                <a:solidFill>
                  <a:srgbClr val="274E13"/>
                </a:solidFill>
                <a:latin typeface="Montserrat"/>
                <a:ea typeface="Montserrat"/>
                <a:cs typeface="Montserrat"/>
                <a:sym typeface="Montserrat"/>
              </a:rPr>
              <a:t>pg_catalog;</a:t>
            </a:r>
            <a:endParaRPr b="1">
              <a:solidFill>
                <a:srgbClr val="274E13"/>
              </a:solidFill>
              <a:latin typeface="Montserrat"/>
              <a:ea typeface="Montserrat"/>
              <a:cs typeface="Montserrat"/>
              <a:sym typeface="Montserrat"/>
            </a:endParaRPr>
          </a:p>
        </p:txBody>
      </p:sp>
      <p:sp>
        <p:nvSpPr>
          <p:cNvPr id="81" name="Google Shape;81;p16"/>
          <p:cNvSpPr txBox="1"/>
          <p:nvPr/>
        </p:nvSpPr>
        <p:spPr>
          <a:xfrm>
            <a:off x="6775275" y="4662225"/>
            <a:ext cx="229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4"/>
              </a:rPr>
              <a:t>postgresql documentation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631500" y="967075"/>
            <a:ext cx="8008800" cy="581700"/>
          </a:xfrm>
          <a:prstGeom prst="rect">
            <a:avLst/>
          </a:prstGeom>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rgbClr val="0B5394"/>
                </a:solidFill>
                <a:latin typeface="Courier New"/>
                <a:ea typeface="Courier New"/>
                <a:cs typeface="Courier New"/>
                <a:sym typeface="Courier New"/>
              </a:rPr>
              <a:t>ALTER SCHEMA name RENAME TO new_name</a:t>
            </a:r>
            <a:endParaRPr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rgbClr val="0B5394"/>
                </a:solidFill>
                <a:latin typeface="Courier New"/>
                <a:ea typeface="Courier New"/>
                <a:cs typeface="Courier New"/>
                <a:sym typeface="Courier New"/>
              </a:rPr>
              <a:t>ALTER SCHEMA name OWNER TO { new_owner | CURRENT_ROLE | CURRENT_USER | SESSION_USER }</a:t>
            </a:r>
            <a:endParaRPr sz="1200">
              <a:solidFill>
                <a:srgbClr val="0B5394"/>
              </a:solidFill>
              <a:latin typeface="Courier New"/>
              <a:ea typeface="Courier New"/>
              <a:cs typeface="Courier New"/>
              <a:sym typeface="Courier New"/>
            </a:endParaRPr>
          </a:p>
        </p:txBody>
      </p:sp>
      <p:sp>
        <p:nvSpPr>
          <p:cNvPr id="87" name="Google Shape;87;p17"/>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Alter Schema</a:t>
            </a:r>
            <a:endParaRPr b="1" sz="2000"/>
          </a:p>
        </p:txBody>
      </p:sp>
      <p:pic>
        <p:nvPicPr>
          <p:cNvPr id="88" name="Google Shape;88;p17"/>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89" name="Google Shape;89;p17"/>
          <p:cNvSpPr txBox="1"/>
          <p:nvPr/>
        </p:nvSpPr>
        <p:spPr>
          <a:xfrm>
            <a:off x="6775275" y="4662225"/>
            <a:ext cx="229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4"/>
              </a:rPr>
              <a:t>postgresql documentation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3" name="Shape 93"/>
        <p:cNvGrpSpPr/>
        <p:nvPr/>
      </p:nvGrpSpPr>
      <p:grpSpPr>
        <a:xfrm>
          <a:off x="0" y="0"/>
          <a:ext cx="0" cy="0"/>
          <a:chOff x="0" y="0"/>
          <a:chExt cx="0" cy="0"/>
        </a:xfrm>
      </p:grpSpPr>
      <p:sp>
        <p:nvSpPr>
          <p:cNvPr id="94" name="Google Shape;94;p18"/>
          <p:cNvSpPr txBox="1"/>
          <p:nvPr>
            <p:ph type="title"/>
          </p:nvPr>
        </p:nvSpPr>
        <p:spPr>
          <a:xfrm>
            <a:off x="19050" y="2285400"/>
            <a:ext cx="91851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u="sng">
                <a:solidFill>
                  <a:schemeClr val="hlink"/>
                </a:solidFill>
                <a:hlinkClick r:id="rId3"/>
              </a:rPr>
              <a:t>Interview Questions</a:t>
            </a:r>
            <a:endParaRPr sz="2000"/>
          </a:p>
        </p:txBody>
      </p:sp>
      <p:pic>
        <p:nvPicPr>
          <p:cNvPr id="95" name="Google Shape;95;p18"/>
          <p:cNvPicPr preferRelativeResize="0"/>
          <p:nvPr/>
        </p:nvPicPr>
        <p:blipFill rotWithShape="1">
          <a:blip r:embed="rId4">
            <a:alphaModFix/>
          </a:blip>
          <a:srcRect b="31095" l="0" r="0" t="33150"/>
          <a:stretch/>
        </p:blipFill>
        <p:spPr>
          <a:xfrm>
            <a:off x="19050" y="4525"/>
            <a:ext cx="1304100" cy="46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