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491bba5938_0_2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491bba5938_0_2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bd5e806f0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bd5e806f0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becec5183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becec5183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AthuUser (va unda age ham bo’lsin)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bf5b5714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bf5b5714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Author Book misolida ko’rsak bo’ladi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bf5b57142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bf5b57142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AthuUser (email check age check)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bf5b57142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bf5b57142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AthuUser (email unique bolsin deb)</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f5b57142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f5b57142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AthuUser (password null bo’lmasin , va unique ni ozi nullarni otkazib yuboriwini korsatish kerak)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fda0933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fda0933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github.com/jlkesh/pdp_online_java_lessons/blob/main/interviewquestions/6-module.md"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55" name="Google Shape;55;p13"/>
          <p:cNvSpPr txBox="1"/>
          <p:nvPr/>
        </p:nvSpPr>
        <p:spPr>
          <a:xfrm>
            <a:off x="0" y="2279250"/>
            <a:ext cx="9144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dk1"/>
                </a:solidFill>
              </a:rPr>
              <a:t>PostgreSQL Constraints</a:t>
            </a:r>
            <a:endParaRPr b="1">
              <a:solidFill>
                <a:srgbClr val="B45F0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1000"/>
                                        <p:tgtEl>
                                          <p:spTgt spid="5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501250" y="1098325"/>
            <a:ext cx="7881000" cy="23826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lang="en" sz="1400"/>
              <a:t>Constraints are used to limit the type of data that can go into a table. This ensures the accuracy and reliability of the data in the table. If there is any violation between the constraint and the data action, the action is aborted. Constraints can be column level or table level.</a:t>
            </a:r>
            <a:endParaRPr sz="1400"/>
          </a:p>
          <a:p>
            <a:pPr indent="0" lvl="0" marL="0" rtl="0" algn="just">
              <a:lnSpc>
                <a:spcPct val="115000"/>
              </a:lnSpc>
              <a:spcBef>
                <a:spcPts val="0"/>
              </a:spcBef>
              <a:spcAft>
                <a:spcPts val="0"/>
              </a:spcAft>
              <a:buNone/>
            </a:pPr>
            <a:r>
              <a:t/>
            </a:r>
            <a:endParaRPr sz="1400"/>
          </a:p>
          <a:p>
            <a:pPr indent="-317500" lvl="0" marL="457200" rtl="0" algn="just">
              <a:lnSpc>
                <a:spcPct val="115000"/>
              </a:lnSpc>
              <a:spcBef>
                <a:spcPts val="0"/>
              </a:spcBef>
              <a:spcAft>
                <a:spcPts val="0"/>
              </a:spcAft>
              <a:buSzPts val="1400"/>
              <a:buChar char="●"/>
            </a:pPr>
            <a:r>
              <a:rPr lang="en" sz="1400"/>
              <a:t>Primary</a:t>
            </a:r>
            <a:r>
              <a:rPr lang="en" sz="1400"/>
              <a:t> key</a:t>
            </a:r>
            <a:endParaRPr sz="1400"/>
          </a:p>
          <a:p>
            <a:pPr indent="-317500" lvl="0" marL="457200" rtl="0" algn="just">
              <a:lnSpc>
                <a:spcPct val="115000"/>
              </a:lnSpc>
              <a:spcBef>
                <a:spcPts val="0"/>
              </a:spcBef>
              <a:spcAft>
                <a:spcPts val="0"/>
              </a:spcAft>
              <a:buSzPts val="1400"/>
              <a:buChar char="●"/>
            </a:pPr>
            <a:r>
              <a:rPr lang="en" sz="1400"/>
              <a:t>Foreign key</a:t>
            </a:r>
            <a:endParaRPr sz="1400"/>
          </a:p>
          <a:p>
            <a:pPr indent="-317500" lvl="0" marL="457200" rtl="0" algn="just">
              <a:lnSpc>
                <a:spcPct val="115000"/>
              </a:lnSpc>
              <a:spcBef>
                <a:spcPts val="0"/>
              </a:spcBef>
              <a:spcAft>
                <a:spcPts val="0"/>
              </a:spcAft>
              <a:buSzPts val="1400"/>
              <a:buChar char="●"/>
            </a:pPr>
            <a:r>
              <a:rPr lang="en" sz="1400"/>
              <a:t>Check constraint</a:t>
            </a:r>
            <a:endParaRPr sz="1400"/>
          </a:p>
          <a:p>
            <a:pPr indent="-317500" lvl="0" marL="457200" rtl="0" algn="just">
              <a:lnSpc>
                <a:spcPct val="115000"/>
              </a:lnSpc>
              <a:spcBef>
                <a:spcPts val="0"/>
              </a:spcBef>
              <a:spcAft>
                <a:spcPts val="0"/>
              </a:spcAft>
              <a:buSzPts val="1400"/>
              <a:buChar char="●"/>
            </a:pPr>
            <a:r>
              <a:rPr lang="en" sz="1400"/>
              <a:t>Unique constraint</a:t>
            </a:r>
            <a:endParaRPr sz="1400"/>
          </a:p>
          <a:p>
            <a:pPr indent="-317500" lvl="0" marL="457200" rtl="0" algn="just">
              <a:lnSpc>
                <a:spcPct val="115000"/>
              </a:lnSpc>
              <a:spcBef>
                <a:spcPts val="0"/>
              </a:spcBef>
              <a:spcAft>
                <a:spcPts val="0"/>
              </a:spcAft>
              <a:buSzPts val="1400"/>
              <a:buChar char="●"/>
            </a:pPr>
            <a:r>
              <a:rPr lang="en" sz="1400"/>
              <a:t>Not null constraint</a:t>
            </a:r>
            <a:endParaRPr sz="1400"/>
          </a:p>
        </p:txBody>
      </p:sp>
      <p:sp>
        <p:nvSpPr>
          <p:cNvPr id="61" name="Google Shape;61;p14"/>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PostgreSQL Constraints</a:t>
            </a:r>
            <a:endParaRPr b="1" sz="2000"/>
          </a:p>
        </p:txBody>
      </p:sp>
      <p:pic>
        <p:nvPicPr>
          <p:cNvPr id="62" name="Google Shape;62;p14"/>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501250" y="1098325"/>
            <a:ext cx="7881000" cy="17856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lang="en" sz="1400"/>
              <a:t>A primary key is a column or a set of columns in a table whose values uniquely identify a row in the table. A relational database is designed to enforce the uniqueness of primary keys by allowing only one row with a given primary key value in a table.</a:t>
            </a:r>
            <a:endParaRPr sz="1400"/>
          </a:p>
          <a:p>
            <a:pPr indent="0" lvl="0" marL="0" rtl="0" algn="just">
              <a:lnSpc>
                <a:spcPct val="115000"/>
              </a:lnSpc>
              <a:spcBef>
                <a:spcPts val="0"/>
              </a:spcBef>
              <a:spcAft>
                <a:spcPts val="0"/>
              </a:spcAft>
              <a:buNone/>
            </a:pPr>
            <a:r>
              <a:t/>
            </a:r>
            <a:endParaRPr sz="1400"/>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PRIMARY KEY (column_1, column_2)</a:t>
            </a:r>
            <a:endParaRPr b="1"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None/>
            </a:pPr>
            <a:r>
              <a:rPr b="1" lang="en" sz="1200">
                <a:solidFill>
                  <a:srgbClr val="0B5394"/>
                </a:solidFill>
                <a:latin typeface="Courier New"/>
                <a:ea typeface="Courier New"/>
                <a:cs typeface="Courier New"/>
                <a:sym typeface="Courier New"/>
              </a:rPr>
              <a:t>…</a:t>
            </a:r>
            <a:endParaRPr b="1" sz="1200">
              <a:solidFill>
                <a:srgbClr val="0B5394"/>
              </a:solidFill>
              <a:latin typeface="Courier New"/>
              <a:ea typeface="Courier New"/>
              <a:cs typeface="Courier New"/>
              <a:sym typeface="Courier New"/>
            </a:endParaRPr>
          </a:p>
        </p:txBody>
      </p:sp>
      <p:sp>
        <p:nvSpPr>
          <p:cNvPr id="68" name="Google Shape;68;p15"/>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Primary key</a:t>
            </a:r>
            <a:endParaRPr b="1" sz="2000"/>
          </a:p>
        </p:txBody>
      </p:sp>
      <p:pic>
        <p:nvPicPr>
          <p:cNvPr id="69" name="Google Shape;69;p15"/>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501250" y="1098325"/>
            <a:ext cx="7881000" cy="22104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lang="en" sz="1400"/>
              <a:t>A </a:t>
            </a:r>
            <a:r>
              <a:rPr b="1" lang="en" sz="1400"/>
              <a:t>foreign key</a:t>
            </a:r>
            <a:r>
              <a:rPr lang="en" sz="1400"/>
              <a:t> is a column or columns of data in one table that refers to the unique data values (often the primary key data) in another table. Foreign keys link together two or more tables in a relational database.</a:t>
            </a:r>
            <a:endParaRPr sz="1400"/>
          </a:p>
          <a:p>
            <a:pPr indent="457200" lvl="0" marL="0" rtl="0" algn="just">
              <a:lnSpc>
                <a:spcPct val="115000"/>
              </a:lnSpc>
              <a:spcBef>
                <a:spcPts val="0"/>
              </a:spcBef>
              <a:spcAft>
                <a:spcPts val="0"/>
              </a:spcAft>
              <a:buNone/>
            </a:pPr>
            <a:r>
              <a:t/>
            </a:r>
            <a:endParaRPr sz="1400"/>
          </a:p>
          <a:p>
            <a:pPr indent="0" lvl="0" marL="0" rtl="0" algn="just">
              <a:lnSpc>
                <a:spcPct val="115000"/>
              </a:lnSpc>
              <a:spcBef>
                <a:spcPts val="0"/>
              </a:spcBef>
              <a:spcAft>
                <a:spcPts val="0"/>
              </a:spcAft>
              <a:buClr>
                <a:schemeClr val="dk1"/>
              </a:buClr>
              <a:buSzPts val="1100"/>
              <a:buFont typeface="Arial"/>
              <a:buNone/>
            </a:pPr>
            <a:r>
              <a:rPr lang="en" sz="1200">
                <a:solidFill>
                  <a:srgbClr val="0B5394"/>
                </a:solidFill>
                <a:latin typeface="Courier New"/>
                <a:ea typeface="Courier New"/>
                <a:cs typeface="Courier New"/>
                <a:sym typeface="Courier New"/>
              </a:rPr>
              <a:t>[CONSTRAINT fk_name]</a:t>
            </a:r>
            <a:endParaRPr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lang="en" sz="1200">
                <a:solidFill>
                  <a:srgbClr val="0B5394"/>
                </a:solidFill>
                <a:latin typeface="Courier New"/>
                <a:ea typeface="Courier New"/>
                <a:cs typeface="Courier New"/>
                <a:sym typeface="Courier New"/>
              </a:rPr>
              <a:t>   FOREIGN KEY(fk_columns) </a:t>
            </a:r>
            <a:endParaRPr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lang="en" sz="1200">
                <a:solidFill>
                  <a:srgbClr val="0B5394"/>
                </a:solidFill>
                <a:latin typeface="Courier New"/>
                <a:ea typeface="Courier New"/>
                <a:cs typeface="Courier New"/>
                <a:sym typeface="Courier New"/>
              </a:rPr>
              <a:t>   REFERENCES parent_table(parent_key_columns)</a:t>
            </a:r>
            <a:endParaRPr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lang="en" sz="1200">
                <a:solidFill>
                  <a:srgbClr val="0B5394"/>
                </a:solidFill>
                <a:latin typeface="Courier New"/>
                <a:ea typeface="Courier New"/>
                <a:cs typeface="Courier New"/>
                <a:sym typeface="Courier New"/>
              </a:rPr>
              <a:t>   [ON DELETE </a:t>
            </a:r>
            <a:r>
              <a:rPr b="1" lang="en" sz="1200">
                <a:solidFill>
                  <a:srgbClr val="0B5394"/>
                </a:solidFill>
                <a:latin typeface="Courier New"/>
                <a:ea typeface="Courier New"/>
                <a:cs typeface="Courier New"/>
                <a:sym typeface="Courier New"/>
              </a:rPr>
              <a:t>action</a:t>
            </a:r>
            <a:r>
              <a:rPr lang="en" sz="1200">
                <a:solidFill>
                  <a:srgbClr val="0B5394"/>
                </a:solidFill>
                <a:latin typeface="Courier New"/>
                <a:ea typeface="Courier New"/>
                <a:cs typeface="Courier New"/>
                <a:sym typeface="Courier New"/>
              </a:rPr>
              <a:t>]</a:t>
            </a:r>
            <a:endParaRPr sz="1200">
              <a:solidFill>
                <a:srgbClr val="0B5394"/>
              </a:solidFill>
              <a:latin typeface="Courier New"/>
              <a:ea typeface="Courier New"/>
              <a:cs typeface="Courier New"/>
              <a:sym typeface="Courier New"/>
            </a:endParaRPr>
          </a:p>
          <a:p>
            <a:pPr indent="0" lvl="0" marL="0" rtl="0" algn="just">
              <a:lnSpc>
                <a:spcPct val="115000"/>
              </a:lnSpc>
              <a:spcBef>
                <a:spcPts val="0"/>
              </a:spcBef>
              <a:spcAft>
                <a:spcPts val="0"/>
              </a:spcAft>
              <a:buClr>
                <a:schemeClr val="dk1"/>
              </a:buClr>
              <a:buSzPts val="1100"/>
              <a:buFont typeface="Arial"/>
              <a:buNone/>
            </a:pPr>
            <a:r>
              <a:rPr lang="en" sz="1200">
                <a:solidFill>
                  <a:srgbClr val="0B5394"/>
                </a:solidFill>
                <a:latin typeface="Courier New"/>
                <a:ea typeface="Courier New"/>
                <a:cs typeface="Courier New"/>
                <a:sym typeface="Courier New"/>
              </a:rPr>
              <a:t>   [ON UPDATE </a:t>
            </a:r>
            <a:r>
              <a:rPr b="1" lang="en" sz="1200">
                <a:solidFill>
                  <a:srgbClr val="0B5394"/>
                </a:solidFill>
                <a:latin typeface="Courier New"/>
                <a:ea typeface="Courier New"/>
                <a:cs typeface="Courier New"/>
                <a:sym typeface="Courier New"/>
              </a:rPr>
              <a:t>action</a:t>
            </a:r>
            <a:r>
              <a:rPr lang="en" sz="1200">
                <a:solidFill>
                  <a:srgbClr val="0B5394"/>
                </a:solidFill>
                <a:latin typeface="Courier New"/>
                <a:ea typeface="Courier New"/>
                <a:cs typeface="Courier New"/>
                <a:sym typeface="Courier New"/>
              </a:rPr>
              <a:t>]</a:t>
            </a:r>
            <a:endParaRPr sz="1400"/>
          </a:p>
        </p:txBody>
      </p:sp>
      <p:sp>
        <p:nvSpPr>
          <p:cNvPr id="75" name="Google Shape;75;p16"/>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Foreign</a:t>
            </a:r>
            <a:r>
              <a:rPr b="1" lang="en" sz="2000"/>
              <a:t> key</a:t>
            </a:r>
            <a:endParaRPr b="1" sz="2000"/>
          </a:p>
        </p:txBody>
      </p:sp>
      <p:pic>
        <p:nvPicPr>
          <p:cNvPr id="76" name="Google Shape;76;p16"/>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77" name="Google Shape;77;p16"/>
          <p:cNvSpPr txBox="1"/>
          <p:nvPr/>
        </p:nvSpPr>
        <p:spPr>
          <a:xfrm>
            <a:off x="6231675" y="2173850"/>
            <a:ext cx="17145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SET NULL</a:t>
            </a:r>
            <a:endParaRPr sz="1200">
              <a:solidFill>
                <a:srgbClr val="0B5394"/>
              </a:solidFill>
              <a:latin typeface="Courier New"/>
              <a:ea typeface="Courier New"/>
              <a:cs typeface="Courier New"/>
              <a:sym typeface="Courier New"/>
            </a:endParaRPr>
          </a:p>
          <a:p>
            <a:pPr indent="-304800" lvl="0" marL="457200" rtl="0" algn="l">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SET DEFAULT</a:t>
            </a:r>
            <a:endParaRPr sz="1200">
              <a:solidFill>
                <a:srgbClr val="0B5394"/>
              </a:solidFill>
              <a:latin typeface="Courier New"/>
              <a:ea typeface="Courier New"/>
              <a:cs typeface="Courier New"/>
              <a:sym typeface="Courier New"/>
            </a:endParaRPr>
          </a:p>
          <a:p>
            <a:pPr indent="-304800" lvl="0" marL="457200" rtl="0" algn="l">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RESTRICT</a:t>
            </a:r>
            <a:endParaRPr sz="1200">
              <a:solidFill>
                <a:srgbClr val="0B5394"/>
              </a:solidFill>
              <a:latin typeface="Courier New"/>
              <a:ea typeface="Courier New"/>
              <a:cs typeface="Courier New"/>
              <a:sym typeface="Courier New"/>
            </a:endParaRPr>
          </a:p>
          <a:p>
            <a:pPr indent="-304800" lvl="0" marL="457200" rtl="0" algn="l">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NO ACTION</a:t>
            </a:r>
            <a:endParaRPr sz="1200">
              <a:solidFill>
                <a:srgbClr val="0B5394"/>
              </a:solidFill>
              <a:latin typeface="Courier New"/>
              <a:ea typeface="Courier New"/>
              <a:cs typeface="Courier New"/>
              <a:sym typeface="Courier New"/>
            </a:endParaRPr>
          </a:p>
          <a:p>
            <a:pPr indent="-304800" lvl="0" marL="457200" rtl="0" algn="l">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CASCADE</a:t>
            </a:r>
            <a:endParaRPr sz="1200">
              <a:solidFill>
                <a:srgbClr val="0B5394"/>
              </a:solidFill>
              <a:latin typeface="Courier New"/>
              <a:ea typeface="Courier New"/>
              <a:cs typeface="Courier New"/>
              <a:sym typeface="Courier New"/>
            </a:endParaRPr>
          </a:p>
        </p:txBody>
      </p:sp>
      <p:sp>
        <p:nvSpPr>
          <p:cNvPr id="78" name="Google Shape;78;p16"/>
          <p:cNvSpPr txBox="1"/>
          <p:nvPr/>
        </p:nvSpPr>
        <p:spPr>
          <a:xfrm>
            <a:off x="501225" y="3665525"/>
            <a:ext cx="7881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rgbClr val="0B5394"/>
                </a:solidFill>
                <a:latin typeface="Courier New"/>
                <a:ea typeface="Courier New"/>
                <a:cs typeface="Courier New"/>
                <a:sym typeface="Courier New"/>
              </a:rPr>
              <a:t>ALTER TABLE &lt;table_name&gt;</a:t>
            </a:r>
            <a:endParaRPr sz="1200">
              <a:solidFill>
                <a:srgbClr val="0B5394"/>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B5394"/>
                </a:solidFill>
                <a:latin typeface="Courier New"/>
                <a:ea typeface="Courier New"/>
                <a:cs typeface="Courier New"/>
                <a:sym typeface="Courier New"/>
              </a:rPr>
              <a:t>ADD CONSTRAINT &lt;constraint_name&gt; FOREIGN KEY(&lt;fk_columns&gt;)</a:t>
            </a:r>
            <a:endParaRPr sz="1200">
              <a:solidFill>
                <a:srgbClr val="0B5394"/>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B5394"/>
                </a:solidFill>
                <a:latin typeface="Courier New"/>
                <a:ea typeface="Courier New"/>
                <a:cs typeface="Courier New"/>
                <a:sym typeface="Courier New"/>
              </a:rPr>
              <a:t>    REFERENCES &lt;parent_table&gt;(&lt;parent_tale_columns&gt;)</a:t>
            </a:r>
            <a:endParaRPr sz="1200">
              <a:solidFill>
                <a:srgbClr val="0B5394"/>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0B5394"/>
                </a:solidFill>
                <a:latin typeface="Courier New"/>
                <a:ea typeface="Courier New"/>
                <a:cs typeface="Courier New"/>
                <a:sym typeface="Courier New"/>
              </a:rPr>
              <a:t>    [ON DELETE &lt;action&gt;]</a:t>
            </a:r>
            <a:endParaRPr sz="1200">
              <a:solidFill>
                <a:srgbClr val="0B5394"/>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B5394"/>
                </a:solidFill>
                <a:latin typeface="Courier New"/>
                <a:ea typeface="Courier New"/>
                <a:cs typeface="Courier New"/>
                <a:sym typeface="Courier New"/>
              </a:rPr>
              <a:t>    [ON UPDATE &lt;action&gt;];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501250" y="1098325"/>
            <a:ext cx="7881000" cy="18210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lang="en" sz="1400"/>
              <a:t>The </a:t>
            </a:r>
            <a:r>
              <a:rPr b="1" lang="en" sz="1400"/>
              <a:t>CHECK constraint</a:t>
            </a:r>
            <a:r>
              <a:rPr lang="en" sz="1400"/>
              <a:t> is used to limit the value range that can be placed in a column. If you define a CHECK constraint on a column it will allow only certain values for this column. If you define a CHECK constraint on a table it can limit the values in certain columns based on values in other columns in the row.</a:t>
            </a:r>
            <a:endParaRPr sz="1400"/>
          </a:p>
          <a:p>
            <a:pPr indent="457200" lvl="0" marL="0" rtl="0" algn="just">
              <a:lnSpc>
                <a:spcPct val="115000"/>
              </a:lnSpc>
              <a:spcBef>
                <a:spcPts val="0"/>
              </a:spcBef>
              <a:spcAft>
                <a:spcPts val="0"/>
              </a:spcAft>
              <a:buNone/>
            </a:pPr>
            <a:r>
              <a:t/>
            </a:r>
            <a:endParaRPr sz="1400"/>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column_name data_type CHECK(...)  /* {table}_{column}_check */</a:t>
            </a:r>
            <a:endParaRPr sz="1200">
              <a:solidFill>
                <a:srgbClr val="0B5394"/>
              </a:solidFill>
              <a:latin typeface="Courier New"/>
              <a:ea typeface="Courier New"/>
              <a:cs typeface="Courier New"/>
              <a:sym typeface="Courier New"/>
            </a:endParaRPr>
          </a:p>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column_name data_type CONSTRAINT constraint_name CHECK(...)</a:t>
            </a:r>
            <a:endParaRPr sz="1400"/>
          </a:p>
        </p:txBody>
      </p:sp>
      <p:sp>
        <p:nvSpPr>
          <p:cNvPr id="84" name="Google Shape;84;p17"/>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Check constraint</a:t>
            </a:r>
            <a:endParaRPr b="1" sz="2000"/>
          </a:p>
        </p:txBody>
      </p:sp>
      <p:pic>
        <p:nvPicPr>
          <p:cNvPr id="85" name="Google Shape;85;p17"/>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86" name="Google Shape;86;p17"/>
          <p:cNvSpPr txBox="1"/>
          <p:nvPr/>
        </p:nvSpPr>
        <p:spPr>
          <a:xfrm>
            <a:off x="552650" y="3254925"/>
            <a:ext cx="7725600" cy="7941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Clr>
                <a:srgbClr val="0B5394"/>
              </a:buClr>
              <a:buSzPts val="1200"/>
              <a:buFont typeface="Courier New"/>
              <a:buChar char="●"/>
            </a:pPr>
            <a:r>
              <a:rPr lang="en" sz="1200">
                <a:solidFill>
                  <a:srgbClr val="0B5394"/>
                </a:solidFill>
                <a:latin typeface="Courier New"/>
                <a:ea typeface="Courier New"/>
                <a:cs typeface="Courier New"/>
                <a:sym typeface="Courier New"/>
              </a:rPr>
              <a:t>ALTER TABLE employee</a:t>
            </a:r>
            <a:endParaRPr sz="1200">
              <a:solidFill>
                <a:srgbClr val="0B5394"/>
              </a:solidFill>
              <a:latin typeface="Courier New"/>
              <a:ea typeface="Courier New"/>
              <a:cs typeface="Courier New"/>
              <a:sym typeface="Courier New"/>
            </a:endParaRPr>
          </a:p>
          <a:p>
            <a:pPr indent="0" lvl="0" marL="457200" rtl="0" algn="just">
              <a:lnSpc>
                <a:spcPct val="115000"/>
              </a:lnSpc>
              <a:spcBef>
                <a:spcPts val="0"/>
              </a:spcBef>
              <a:spcAft>
                <a:spcPts val="0"/>
              </a:spcAft>
              <a:buClr>
                <a:schemeClr val="dk1"/>
              </a:buClr>
              <a:buSzPts val="1100"/>
              <a:buFont typeface="Arial"/>
              <a:buNone/>
            </a:pPr>
            <a:r>
              <a:rPr lang="en" sz="1200">
                <a:solidFill>
                  <a:srgbClr val="0B5394"/>
                </a:solidFill>
                <a:latin typeface="Courier New"/>
                <a:ea typeface="Courier New"/>
                <a:cs typeface="Courier New"/>
                <a:sym typeface="Courier New"/>
              </a:rPr>
              <a:t>    ADD CONSTRAINT constraint_name CHECK (condition1),</a:t>
            </a:r>
            <a:endParaRPr sz="1200">
              <a:solidFill>
                <a:srgbClr val="0B5394"/>
              </a:solidFill>
              <a:latin typeface="Courier New"/>
              <a:ea typeface="Courier New"/>
              <a:cs typeface="Courier New"/>
              <a:sym typeface="Courier New"/>
            </a:endParaRPr>
          </a:p>
          <a:p>
            <a:pPr indent="0" lvl="0" marL="457200" rtl="0" algn="just">
              <a:lnSpc>
                <a:spcPct val="115000"/>
              </a:lnSpc>
              <a:spcBef>
                <a:spcPts val="0"/>
              </a:spcBef>
              <a:spcAft>
                <a:spcPts val="0"/>
              </a:spcAft>
              <a:buClr>
                <a:schemeClr val="dk1"/>
              </a:buClr>
              <a:buSzPts val="1100"/>
              <a:buFont typeface="Arial"/>
              <a:buNone/>
            </a:pPr>
            <a:r>
              <a:rPr lang="en" sz="1200">
                <a:solidFill>
                  <a:srgbClr val="0B5394"/>
                </a:solidFill>
                <a:latin typeface="Courier New"/>
                <a:ea typeface="Courier New"/>
                <a:cs typeface="Courier New"/>
                <a:sym typeface="Courier New"/>
              </a:rPr>
              <a:t>    ADD CONSTRAINT constraint_name CHECK (condition2);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501250" y="1098325"/>
            <a:ext cx="7881000" cy="11127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lang="en" sz="1400"/>
              <a:t>A Unique Key is used to prevent duplicate values in a column. Primary Key provided uniqueness to a table.</a:t>
            </a:r>
            <a:endParaRPr sz="1400"/>
          </a:p>
          <a:p>
            <a:pPr indent="457200" lvl="0" marL="0" rtl="0" algn="just">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200">
                <a:solidFill>
                  <a:srgbClr val="0B5394"/>
                </a:solidFill>
                <a:latin typeface="Courier New"/>
                <a:ea typeface="Courier New"/>
                <a:cs typeface="Courier New"/>
                <a:sym typeface="Courier New"/>
              </a:rPr>
              <a:t>ALTER TABLE table_name ADD CONSTRAINT constraint_name UNIQUE(column1,column2,..);</a:t>
            </a:r>
            <a:endParaRPr sz="1400"/>
          </a:p>
        </p:txBody>
      </p:sp>
      <p:sp>
        <p:nvSpPr>
          <p:cNvPr id="92" name="Google Shape;92;p18"/>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b="1" lang="en" sz="2000"/>
              <a:t>Unique constraint(Unique Key)</a:t>
            </a:r>
            <a:endParaRPr b="1" sz="2000"/>
          </a:p>
        </p:txBody>
      </p:sp>
      <p:pic>
        <p:nvPicPr>
          <p:cNvPr id="93" name="Google Shape;93;p18"/>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703850" y="1071725"/>
            <a:ext cx="7685100" cy="13608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lang="en" sz="1400"/>
              <a:t>The </a:t>
            </a:r>
            <a:r>
              <a:rPr b="1" lang="en" sz="1400"/>
              <a:t>NOT NULL</a:t>
            </a:r>
            <a:r>
              <a:rPr lang="en" sz="1400"/>
              <a:t> </a:t>
            </a:r>
            <a:r>
              <a:rPr b="1" lang="en" sz="1400"/>
              <a:t>constraint</a:t>
            </a:r>
            <a:r>
              <a:rPr lang="en" sz="1400"/>
              <a:t> is used to ensure that a given column of a table is never assigned the null value. Once a NOT NULL constraint has been defined for a particular column, any insert or update operation that attempts to place a null value in that column will fail.</a:t>
            </a:r>
            <a:endParaRPr sz="1400"/>
          </a:p>
          <a:p>
            <a:pPr indent="0" lvl="0" marL="0" rtl="0" algn="just">
              <a:lnSpc>
                <a:spcPct val="115000"/>
              </a:lnSpc>
              <a:spcBef>
                <a:spcPts val="0"/>
              </a:spcBef>
              <a:spcAft>
                <a:spcPts val="0"/>
              </a:spcAft>
              <a:buNone/>
            </a:pPr>
            <a:r>
              <a:t/>
            </a:r>
            <a:endParaRPr sz="1400"/>
          </a:p>
          <a:p>
            <a:pPr indent="0" lvl="0" marL="0" rtl="0" algn="just">
              <a:lnSpc>
                <a:spcPct val="115000"/>
              </a:lnSpc>
              <a:spcBef>
                <a:spcPts val="0"/>
              </a:spcBef>
              <a:spcAft>
                <a:spcPts val="0"/>
              </a:spcAft>
              <a:buNone/>
            </a:pPr>
            <a:r>
              <a:rPr lang="en" sz="1200">
                <a:solidFill>
                  <a:srgbClr val="0B5394"/>
                </a:solidFill>
                <a:latin typeface="Courier New"/>
                <a:ea typeface="Courier New"/>
                <a:cs typeface="Courier New"/>
                <a:sym typeface="Courier New"/>
              </a:rPr>
              <a:t>ALTER TABLE table_name ALTER COLUMN column_name SET NOT NULL;</a:t>
            </a:r>
            <a:endParaRPr sz="1200">
              <a:solidFill>
                <a:srgbClr val="0B5394"/>
              </a:solidFill>
              <a:latin typeface="Courier New"/>
              <a:ea typeface="Courier New"/>
              <a:cs typeface="Courier New"/>
              <a:sym typeface="Courier New"/>
            </a:endParaRPr>
          </a:p>
        </p:txBody>
      </p:sp>
      <p:sp>
        <p:nvSpPr>
          <p:cNvPr id="99" name="Google Shape;99;p19"/>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NOT NULL</a:t>
            </a:r>
            <a:r>
              <a:rPr b="1" lang="en" sz="2000"/>
              <a:t> constraint</a:t>
            </a:r>
            <a:endParaRPr b="1" sz="2000"/>
          </a:p>
        </p:txBody>
      </p:sp>
      <p:pic>
        <p:nvPicPr>
          <p:cNvPr id="100" name="Google Shape;100;p19"/>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19050" y="2285400"/>
            <a:ext cx="91851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u="sng">
                <a:solidFill>
                  <a:schemeClr val="hlink"/>
                </a:solidFill>
                <a:hlinkClick r:id="rId3"/>
              </a:rPr>
              <a:t>Interview Questions</a:t>
            </a:r>
            <a:endParaRPr sz="2000"/>
          </a:p>
        </p:txBody>
      </p:sp>
      <p:pic>
        <p:nvPicPr>
          <p:cNvPr id="106" name="Google Shape;106;p20"/>
          <p:cNvPicPr preferRelativeResize="0"/>
          <p:nvPr/>
        </p:nvPicPr>
        <p:blipFill rotWithShape="1">
          <a:blip r:embed="rId4">
            <a:alphaModFix/>
          </a:blip>
          <a:srcRect b="31095" l="0" r="0" t="33150"/>
          <a:stretch/>
        </p:blipFill>
        <p:spPr>
          <a:xfrm>
            <a:off x="19050" y="4525"/>
            <a:ext cx="1304100" cy="46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