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DD5822-1D2A-449A-A986-58B2F72B7F14}">
  <a:tblStyle styleId="{AFDD5822-1D2A-449A-A986-58B2F72B7F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91bba5938_0_2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91bba5938_0_2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c0d2fb447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c0d2fb447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Username, phone number list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15ef598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c15ef598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 example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15ef5981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c15ef598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c15ef5981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15ef5981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Domain ga phone yaxshi misol</a:t>
            </a:r>
            <a:endParaRPr b="1"/>
          </a:p>
          <a:p>
            <a:pPr indent="0" lvl="0" marL="0" rtl="0" algn="l">
              <a:spcBef>
                <a:spcPts val="0"/>
              </a:spcBef>
              <a:spcAft>
                <a:spcPts val="0"/>
              </a:spcAft>
              <a:buNone/>
            </a:pPr>
            <a:r>
              <a:rPr lang="en"/>
              <a:t>Type ga enum yaxshi misol </a:t>
            </a:r>
            <a:r>
              <a:rPr b="1" lang="en"/>
              <a:t>create type aaaaa as enum(‘ASD’,’asdsad’);</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173f58d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173f58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da7dfac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da7dfac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c0d2fb44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c0d2fb44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yaratib misol da ko’rish kerak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c0d2fb447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c0d2fb447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33B3"/>
                </a:solidFill>
                <a:highlight>
                  <a:srgbClr val="FFFFFF"/>
                </a:highlight>
                <a:latin typeface="Courier New"/>
                <a:ea typeface="Courier New"/>
                <a:cs typeface="Courier New"/>
                <a:sym typeface="Courier New"/>
              </a:rPr>
              <a:t>select </a:t>
            </a:r>
            <a:r>
              <a:rPr i="1" lang="en" sz="1000">
                <a:solidFill>
                  <a:srgbClr val="00627A"/>
                </a:solidFill>
                <a:highlight>
                  <a:srgbClr val="FFFFFF"/>
                </a:highlight>
                <a:latin typeface="Courier New"/>
                <a:ea typeface="Courier New"/>
                <a:cs typeface="Courier New"/>
                <a:sym typeface="Courier New"/>
              </a:rPr>
              <a:t>generate_series</a:t>
            </a:r>
            <a:r>
              <a:rPr lang="en" sz="1000">
                <a:solidFill>
                  <a:srgbClr val="080808"/>
                </a:solidFill>
                <a:highlight>
                  <a:srgbClr val="FFFFFF"/>
                </a:highlight>
                <a:latin typeface="Courier New"/>
                <a:ea typeface="Courier New"/>
                <a:cs typeface="Courier New"/>
                <a:sym typeface="Courier New"/>
              </a:rPr>
              <a:t>(</a:t>
            </a:r>
            <a:r>
              <a:rPr lang="en" sz="1000">
                <a:solidFill>
                  <a:srgbClr val="1750EB"/>
                </a:solidFill>
                <a:highlight>
                  <a:srgbClr val="FFFFFF"/>
                </a:highlight>
                <a:latin typeface="Courier New"/>
                <a:ea typeface="Courier New"/>
                <a:cs typeface="Courier New"/>
                <a:sym typeface="Courier New"/>
              </a:rPr>
              <a:t>1</a:t>
            </a:r>
            <a:r>
              <a:rPr lang="en" sz="1000">
                <a:solidFill>
                  <a:srgbClr val="080808"/>
                </a:solidFill>
                <a:highlight>
                  <a:srgbClr val="FFFFFF"/>
                </a:highlight>
                <a:latin typeface="Courier New"/>
                <a:ea typeface="Courier New"/>
                <a:cs typeface="Courier New"/>
                <a:sym typeface="Courier New"/>
              </a:rPr>
              <a:t>,</a:t>
            </a:r>
            <a:r>
              <a:rPr lang="en" sz="1000">
                <a:solidFill>
                  <a:srgbClr val="1750EB"/>
                </a:solidFill>
                <a:highlight>
                  <a:srgbClr val="FFFFFF"/>
                </a:highlight>
                <a:latin typeface="Courier New"/>
                <a:ea typeface="Courier New"/>
                <a:cs typeface="Courier New"/>
                <a:sym typeface="Courier New"/>
              </a:rPr>
              <a:t>10</a:t>
            </a:r>
            <a:r>
              <a:rPr lang="en" sz="1000">
                <a:solidFill>
                  <a:srgbClr val="080808"/>
                </a:solidFill>
                <a:highlight>
                  <a:srgbClr val="FFFFFF"/>
                </a:highlight>
                <a:latin typeface="Courier New"/>
                <a:ea typeface="Courier New"/>
                <a:cs typeface="Courier New"/>
                <a:sym typeface="Courier New"/>
              </a:rPr>
              <a:t>,</a:t>
            </a:r>
            <a:r>
              <a:rPr lang="en" sz="1000">
                <a:solidFill>
                  <a:srgbClr val="1750EB"/>
                </a:solidFill>
                <a:highlight>
                  <a:srgbClr val="FFFFFF"/>
                </a:highlight>
                <a:latin typeface="Courier New"/>
                <a:ea typeface="Courier New"/>
                <a:cs typeface="Courier New"/>
                <a:sym typeface="Courier New"/>
              </a:rPr>
              <a:t>1.5</a:t>
            </a:r>
            <a:r>
              <a:rPr lang="en" sz="1000">
                <a:solidFill>
                  <a:srgbClr val="080808"/>
                </a:solidFill>
                <a:highlight>
                  <a:srgbClr val="FFFFFF"/>
                </a:highlight>
                <a:latin typeface="Courier New"/>
                <a:ea typeface="Courier New"/>
                <a:cs typeface="Courier New"/>
                <a:sym typeface="Courier New"/>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0d2fb447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0d2fb447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0d2fb447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0d2fb447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0d2fb447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0d2fb447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0d2fb447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0d2fb447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c0d2fb447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c0d2fb447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github.com/jlkesh/pdp_online_java_lessons/blob/main/interviewquestions/6-module(database).md"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postgresql.org/docs/15/datatype-numeric.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postgresql.org/docs/current/datatype-datetim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en.wikipedia.org/wiki/Coordinated_Universal_Time#/media/File:World_Time_Zones_Map.p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55" name="Google Shape;55;p13"/>
          <p:cNvSpPr txBox="1"/>
          <p:nvPr/>
        </p:nvSpPr>
        <p:spPr>
          <a:xfrm>
            <a:off x="0" y="227925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rPr>
              <a:t>Data Types in PostgreSQL</a:t>
            </a:r>
            <a:endParaRPr b="1" sz="2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724875" y="1022125"/>
            <a:ext cx="7719000" cy="16686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Array plays an important role in PostgreSQL. Every data type has its own companion array type e.g., integer has an integer[] array type, character has character[] array type, etc. </a:t>
            </a:r>
            <a:endParaRPr sz="1400"/>
          </a:p>
          <a:p>
            <a:pPr indent="457200" lvl="0" marL="0" rtl="0" algn="just">
              <a:lnSpc>
                <a:spcPct val="115000"/>
              </a:lnSpc>
              <a:spcBef>
                <a:spcPts val="1200"/>
              </a:spcBef>
              <a:spcAft>
                <a:spcPts val="0"/>
              </a:spcAft>
              <a:buNone/>
            </a:pPr>
            <a:r>
              <a:rPr lang="en" sz="1400"/>
              <a:t>PostgreSQL allows you to define a column to be an array of any valid data type including built-in type, user-defined type or enumerated type.</a:t>
            </a:r>
            <a:endParaRPr sz="1400"/>
          </a:p>
          <a:p>
            <a:pPr indent="-304800" lvl="0" marL="457200" rtl="0" algn="just">
              <a:lnSpc>
                <a:spcPct val="115000"/>
              </a:lnSpc>
              <a:spcBef>
                <a:spcPts val="120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unnest()</a:t>
            </a:r>
            <a:endParaRPr sz="1200">
              <a:solidFill>
                <a:srgbClr val="0B5394"/>
              </a:solidFill>
              <a:latin typeface="Courier New"/>
              <a:ea typeface="Courier New"/>
              <a:cs typeface="Courier New"/>
              <a:sym typeface="Courier New"/>
            </a:endParaRPr>
          </a:p>
        </p:txBody>
      </p:sp>
      <p:sp>
        <p:nvSpPr>
          <p:cNvPr id="122" name="Google Shape;122;p22"/>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ARRAY</a:t>
            </a:r>
            <a:r>
              <a:rPr b="1" lang="en" sz="2000"/>
              <a:t> data type</a:t>
            </a:r>
            <a:endParaRPr b="1" sz="2000"/>
          </a:p>
        </p:txBody>
      </p:sp>
      <p:pic>
        <p:nvPicPr>
          <p:cNvPr id="123" name="Google Shape;123;p22"/>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724875" y="1022125"/>
            <a:ext cx="7719000" cy="38157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The hstore module implements the hstore data type for storing key-value pairs in a single value. The hstore data type is very useful in many cases, such as semi-structured data or rows with many attributes that are rarely queried.</a:t>
            </a:r>
            <a:endParaRPr sz="1400"/>
          </a:p>
          <a:p>
            <a:pPr indent="-304800" lvl="0" marL="457200" rtl="0" algn="just">
              <a:lnSpc>
                <a:spcPct val="115000"/>
              </a:lnSpc>
              <a:spcBef>
                <a:spcPts val="120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CREATE EXTENSION hstore;</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select column -&gt;'key' … ,</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 SET column = column || '"key"=&gt;"value"' :: hstore;</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 SET column = delete(column, 'key');</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 WHERE column ? 'key';</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 WHERE column @&gt; '”key”=&gt;”value”';</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 WHERE ?&amp; ARRAY [ 'key1', 'key2' ];</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 WHERE ?| ARRAY [ 'key1', 'key2' ];</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akeys(column)</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skeys(column)</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avals (attr)</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svals (attr)</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hstore_to_json (column)</a:t>
            </a:r>
            <a:endParaRPr sz="1200">
              <a:solidFill>
                <a:srgbClr val="0B5394"/>
              </a:solidFill>
              <a:latin typeface="Courier New"/>
              <a:ea typeface="Courier New"/>
              <a:cs typeface="Courier New"/>
              <a:sym typeface="Courier New"/>
            </a:endParaRPr>
          </a:p>
        </p:txBody>
      </p:sp>
      <p:sp>
        <p:nvSpPr>
          <p:cNvPr id="129" name="Google Shape;129;p23"/>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HSTORE</a:t>
            </a:r>
            <a:r>
              <a:rPr b="1" lang="en" sz="2000"/>
              <a:t> data type</a:t>
            </a:r>
            <a:endParaRPr b="1" sz="2000"/>
          </a:p>
        </p:txBody>
      </p:sp>
      <p:pic>
        <p:nvPicPr>
          <p:cNvPr id="130" name="Google Shape;130;p23"/>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4" name="Shape 134"/>
        <p:cNvGrpSpPr/>
        <p:nvPr/>
      </p:nvGrpSpPr>
      <p:grpSpPr>
        <a:xfrm>
          <a:off x="0" y="0"/>
          <a:ext cx="0" cy="0"/>
          <a:chOff x="0" y="0"/>
          <a:chExt cx="0" cy="0"/>
        </a:xfrm>
      </p:grpSpPr>
      <p:sp>
        <p:nvSpPr>
          <p:cNvPr id="135" name="Google Shape;135;p24"/>
          <p:cNvSpPr txBox="1"/>
          <p:nvPr>
            <p:ph type="title"/>
          </p:nvPr>
        </p:nvSpPr>
        <p:spPr>
          <a:xfrm>
            <a:off x="724875" y="1022125"/>
            <a:ext cx="7719000" cy="17625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Clr>
                <a:schemeClr val="dk1"/>
              </a:buClr>
              <a:buSzPts val="1100"/>
              <a:buFont typeface="Arial"/>
              <a:buNone/>
            </a:pPr>
            <a:r>
              <a:rPr lang="en" sz="1400"/>
              <a:t>JSON stands for JavaScript Object Notation. JSON is an open standard format that consists of key-value pairs.</a:t>
            </a:r>
            <a:endParaRPr sz="1400"/>
          </a:p>
          <a:p>
            <a:pPr indent="457200" lvl="0" marL="0" rtl="0" algn="just">
              <a:lnSpc>
                <a:spcPct val="115000"/>
              </a:lnSpc>
              <a:spcBef>
                <a:spcPts val="0"/>
              </a:spcBef>
              <a:spcAft>
                <a:spcPts val="0"/>
              </a:spcAft>
              <a:buNone/>
            </a:pPr>
            <a:r>
              <a:rPr lang="en" sz="1400"/>
              <a:t>The main usage of JSON is to transport data between a server and a web application. Unlike other formats, JSON is human-readable text. PostgreSQL supports native JSON data type since version </a:t>
            </a:r>
            <a:r>
              <a:rPr b="1" lang="en" sz="1400"/>
              <a:t>9.2</a:t>
            </a:r>
            <a:r>
              <a:rPr lang="en" sz="1400"/>
              <a:t>. It provides many functions and operators for manipulating JSON data</a:t>
            </a:r>
            <a:r>
              <a:rPr lang="en" sz="1400"/>
              <a:t>.</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120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operators (</a:t>
            </a:r>
            <a:r>
              <a:rPr lang="en" sz="1200">
                <a:solidFill>
                  <a:srgbClr val="0B5394"/>
                </a:solidFill>
                <a:latin typeface="Courier New"/>
                <a:ea typeface="Courier New"/>
                <a:cs typeface="Courier New"/>
                <a:sym typeface="Courier New"/>
              </a:rPr>
              <a:t>-&gt;, -&gt;&gt;)</a:t>
            </a:r>
            <a:endParaRPr sz="1200">
              <a:solidFill>
                <a:srgbClr val="0B5394"/>
              </a:solidFill>
              <a:latin typeface="Courier New"/>
              <a:ea typeface="Courier New"/>
              <a:cs typeface="Courier New"/>
              <a:sym typeface="Courier New"/>
            </a:endParaRPr>
          </a:p>
        </p:txBody>
      </p:sp>
      <p:sp>
        <p:nvSpPr>
          <p:cNvPr id="136" name="Google Shape;136;p24"/>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JSON</a:t>
            </a:r>
            <a:r>
              <a:rPr b="1" lang="en" sz="2000"/>
              <a:t> data type</a:t>
            </a:r>
            <a:endParaRPr b="1" sz="2000"/>
          </a:p>
        </p:txBody>
      </p:sp>
      <p:pic>
        <p:nvPicPr>
          <p:cNvPr id="137" name="Google Shape;137;p24"/>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 name="Shape 141"/>
        <p:cNvGrpSpPr/>
        <p:nvPr/>
      </p:nvGrpSpPr>
      <p:grpSpPr>
        <a:xfrm>
          <a:off x="0" y="0"/>
          <a:ext cx="0" cy="0"/>
          <a:chOff x="0" y="0"/>
          <a:chExt cx="0" cy="0"/>
        </a:xfrm>
      </p:grpSpPr>
      <p:sp>
        <p:nvSpPr>
          <p:cNvPr id="142" name="Google Shape;142;p25"/>
          <p:cNvSpPr txBox="1"/>
          <p:nvPr>
            <p:ph type="title"/>
          </p:nvPr>
        </p:nvSpPr>
        <p:spPr>
          <a:xfrm>
            <a:off x="724875" y="1022125"/>
            <a:ext cx="7719000" cy="17931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It is possible to create custom data type using two ways using </a:t>
            </a:r>
            <a:r>
              <a:rPr b="1" lang="en" sz="1400"/>
              <a:t>CREATE DOMAIN</a:t>
            </a:r>
            <a:r>
              <a:rPr lang="en" sz="1400"/>
              <a:t> and </a:t>
            </a:r>
            <a:r>
              <a:rPr b="1" lang="en" sz="1400"/>
              <a:t>CREATE TYPE</a:t>
            </a:r>
            <a:r>
              <a:rPr lang="en" sz="1400"/>
              <a:t> statement.</a:t>
            </a:r>
            <a:endParaRPr sz="1400"/>
          </a:p>
          <a:p>
            <a:pPr indent="-317500" lvl="0" marL="457200" rtl="0" algn="just">
              <a:lnSpc>
                <a:spcPct val="115000"/>
              </a:lnSpc>
              <a:spcBef>
                <a:spcPts val="1200"/>
              </a:spcBef>
              <a:spcAft>
                <a:spcPts val="0"/>
              </a:spcAft>
              <a:buSzPts val="1400"/>
              <a:buChar char="●"/>
            </a:pPr>
            <a:r>
              <a:rPr b="1" lang="en" sz="1400"/>
              <a:t>CREATE DOMAIN</a:t>
            </a:r>
            <a:r>
              <a:rPr lang="en" sz="1400"/>
              <a:t> creates a user-defined data type with constraints such as </a:t>
            </a:r>
            <a:r>
              <a:rPr b="1" lang="en" sz="1400"/>
              <a:t>NOT NULL</a:t>
            </a:r>
            <a:r>
              <a:rPr lang="en" sz="1400"/>
              <a:t>, </a:t>
            </a:r>
            <a:r>
              <a:rPr b="1" lang="en" sz="1400"/>
              <a:t>CHECK</a:t>
            </a:r>
            <a:r>
              <a:rPr lang="en" sz="1400"/>
              <a:t>, </a:t>
            </a:r>
            <a:r>
              <a:rPr b="1" lang="en" sz="1400"/>
              <a:t>PATTERN MATCHING</a:t>
            </a:r>
            <a:r>
              <a:rPr lang="en" sz="1400"/>
              <a:t> etc.</a:t>
            </a:r>
            <a:endParaRPr sz="1400"/>
          </a:p>
          <a:p>
            <a:pPr indent="-317500" lvl="0" marL="457200" rtl="0" algn="just">
              <a:lnSpc>
                <a:spcPct val="115000"/>
              </a:lnSpc>
              <a:spcBef>
                <a:spcPts val="0"/>
              </a:spcBef>
              <a:spcAft>
                <a:spcPts val="0"/>
              </a:spcAft>
              <a:buSzPts val="1400"/>
              <a:buChar char="●"/>
            </a:pPr>
            <a:r>
              <a:rPr b="1" lang="en" sz="1400"/>
              <a:t>CREATE TYPE</a:t>
            </a:r>
            <a:r>
              <a:rPr lang="en" sz="1400"/>
              <a:t> creates a composite type used in stored procedures as the data types of returned values.</a:t>
            </a:r>
            <a:endParaRPr sz="1200">
              <a:solidFill>
                <a:srgbClr val="0B5394"/>
              </a:solidFill>
              <a:latin typeface="Courier New"/>
              <a:ea typeface="Courier New"/>
              <a:cs typeface="Courier New"/>
              <a:sym typeface="Courier New"/>
            </a:endParaRPr>
          </a:p>
        </p:txBody>
      </p:sp>
      <p:sp>
        <p:nvSpPr>
          <p:cNvPr id="143" name="Google Shape;143;p25"/>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Custom</a:t>
            </a:r>
            <a:r>
              <a:rPr b="1" lang="en" sz="2000"/>
              <a:t> data types</a:t>
            </a:r>
            <a:endParaRPr b="1" sz="2000"/>
          </a:p>
        </p:txBody>
      </p:sp>
      <p:pic>
        <p:nvPicPr>
          <p:cNvPr id="144" name="Google Shape;144;p25"/>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19050" y="2285400"/>
            <a:ext cx="91851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u="sng">
                <a:solidFill>
                  <a:schemeClr val="hlink"/>
                </a:solidFill>
                <a:hlinkClick r:id="rId3"/>
              </a:rPr>
              <a:t>Interview Questions</a:t>
            </a:r>
            <a:endParaRPr sz="2000"/>
          </a:p>
        </p:txBody>
      </p:sp>
      <p:pic>
        <p:nvPicPr>
          <p:cNvPr id="150" name="Google Shape;150;p26"/>
          <p:cNvPicPr preferRelativeResize="0"/>
          <p:nvPr/>
        </p:nvPicPr>
        <p:blipFill rotWithShape="1">
          <a:blip r:embed="rId4">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Boolean data type</a:t>
            </a:r>
            <a:endParaRPr b="1" sz="2000"/>
          </a:p>
        </p:txBody>
      </p:sp>
      <p:sp>
        <p:nvSpPr>
          <p:cNvPr id="61" name="Google Shape;61;p14"/>
          <p:cNvSpPr txBox="1"/>
          <p:nvPr>
            <p:ph type="title"/>
          </p:nvPr>
        </p:nvSpPr>
        <p:spPr>
          <a:xfrm>
            <a:off x="724875" y="1098325"/>
            <a:ext cx="7719000" cy="4002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None/>
            </a:pPr>
            <a:r>
              <a:rPr lang="en" sz="1400"/>
              <a:t>BOOLEAN that can have three values: true, false and NULL.</a:t>
            </a:r>
            <a:endParaRPr sz="1200">
              <a:solidFill>
                <a:srgbClr val="0B5394"/>
              </a:solidFill>
              <a:latin typeface="Courier New"/>
              <a:ea typeface="Courier New"/>
              <a:cs typeface="Courier New"/>
              <a:sym typeface="Courier New"/>
            </a:endParaRPr>
          </a:p>
        </p:txBody>
      </p:sp>
      <p:pic>
        <p:nvPicPr>
          <p:cNvPr id="62" name="Google Shape;62;p14"/>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graphicFrame>
        <p:nvGraphicFramePr>
          <p:cNvPr id="63" name="Google Shape;63;p14"/>
          <p:cNvGraphicFramePr/>
          <p:nvPr/>
        </p:nvGraphicFramePr>
        <p:xfrm>
          <a:off x="952500" y="1543050"/>
          <a:ext cx="3000000" cy="3000000"/>
        </p:xfrm>
        <a:graphic>
          <a:graphicData uri="http://schemas.openxmlformats.org/drawingml/2006/table">
            <a:tbl>
              <a:tblPr>
                <a:noFill/>
                <a:tableStyleId>{AFDD5822-1D2A-449A-A986-58B2F72B7F14}</a:tableStyleId>
              </a:tblPr>
              <a:tblGrid>
                <a:gridCol w="3619500"/>
                <a:gridCol w="3619500"/>
              </a:tblGrid>
              <a:tr h="381000">
                <a:tc>
                  <a:txBody>
                    <a:bodyPr/>
                    <a:lstStyle/>
                    <a:p>
                      <a:pPr indent="0" lvl="0" marL="0" rtl="0" algn="ctr">
                        <a:lnSpc>
                          <a:spcPct val="115000"/>
                        </a:lnSpc>
                        <a:spcBef>
                          <a:spcPts val="0"/>
                        </a:spcBef>
                        <a:spcAft>
                          <a:spcPts val="0"/>
                        </a:spcAft>
                        <a:buNone/>
                      </a:pPr>
                      <a:r>
                        <a:rPr b="1" lang="en">
                          <a:solidFill>
                            <a:schemeClr val="lt1"/>
                          </a:solidFill>
                        </a:rPr>
                        <a:t>True</a:t>
                      </a:r>
                      <a:endParaRPr b="1">
                        <a:solidFill>
                          <a:schemeClr val="lt1"/>
                        </a:solidFill>
                      </a:endParaRPr>
                    </a:p>
                  </a:txBody>
                  <a:tcPr marT="91425" marB="91425" marR="91425" marL="91425">
                    <a:solidFill>
                      <a:srgbClr val="351C75"/>
                    </a:solidFill>
                  </a:tcPr>
                </a:tc>
                <a:tc>
                  <a:txBody>
                    <a:bodyPr/>
                    <a:lstStyle/>
                    <a:p>
                      <a:pPr indent="0" lvl="0" marL="0" rtl="0" algn="ctr">
                        <a:lnSpc>
                          <a:spcPct val="115000"/>
                        </a:lnSpc>
                        <a:spcBef>
                          <a:spcPts val="0"/>
                        </a:spcBef>
                        <a:spcAft>
                          <a:spcPts val="0"/>
                        </a:spcAft>
                        <a:buNone/>
                      </a:pPr>
                      <a:r>
                        <a:rPr b="1" lang="en">
                          <a:solidFill>
                            <a:schemeClr val="lt1"/>
                          </a:solidFill>
                        </a:rPr>
                        <a:t>False</a:t>
                      </a:r>
                      <a:endParaRPr b="1">
                        <a:solidFill>
                          <a:schemeClr val="lt1"/>
                        </a:solidFill>
                      </a:endParaRPr>
                    </a:p>
                  </a:txBody>
                  <a:tcPr marT="91425" marB="91425" marR="91425" marL="91425">
                    <a:solidFill>
                      <a:srgbClr val="351C75"/>
                    </a:solidFill>
                  </a:tcPr>
                </a:tc>
              </a:tr>
              <a:tr h="381000">
                <a:tc>
                  <a:txBody>
                    <a:bodyPr/>
                    <a:lstStyle/>
                    <a:p>
                      <a:pPr indent="0" lvl="0" marL="0" rtl="0" algn="l">
                        <a:lnSpc>
                          <a:spcPct val="115000"/>
                        </a:lnSpc>
                        <a:spcBef>
                          <a:spcPts val="0"/>
                        </a:spcBef>
                        <a:spcAft>
                          <a:spcPts val="0"/>
                        </a:spcAft>
                        <a:buNone/>
                      </a:pPr>
                      <a:r>
                        <a:rPr lang="en"/>
                        <a:t>true</a:t>
                      </a:r>
                      <a:endParaRPr/>
                    </a:p>
                  </a:txBody>
                  <a:tcPr marT="91425" marB="91425" marR="91425" marL="91425"/>
                </a:tc>
                <a:tc>
                  <a:txBody>
                    <a:bodyPr/>
                    <a:lstStyle/>
                    <a:p>
                      <a:pPr indent="0" lvl="0" marL="0" rtl="0" algn="l">
                        <a:lnSpc>
                          <a:spcPct val="115000"/>
                        </a:lnSpc>
                        <a:spcBef>
                          <a:spcPts val="0"/>
                        </a:spcBef>
                        <a:spcAft>
                          <a:spcPts val="0"/>
                        </a:spcAft>
                        <a:buNone/>
                      </a:pPr>
                      <a:r>
                        <a:rPr lang="en"/>
                        <a:t>false</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t>‘t’</a:t>
                      </a:r>
                      <a:endParaRPr/>
                    </a:p>
                  </a:txBody>
                  <a:tcPr marT="91425" marB="91425" marR="91425" marL="91425"/>
                </a:tc>
                <a:tc>
                  <a:txBody>
                    <a:bodyPr/>
                    <a:lstStyle/>
                    <a:p>
                      <a:pPr indent="0" lvl="0" marL="0" rtl="0" algn="l">
                        <a:lnSpc>
                          <a:spcPct val="115000"/>
                        </a:lnSpc>
                        <a:spcBef>
                          <a:spcPts val="0"/>
                        </a:spcBef>
                        <a:spcAft>
                          <a:spcPts val="0"/>
                        </a:spcAft>
                        <a:buNone/>
                      </a:pPr>
                      <a:r>
                        <a:rPr lang="en"/>
                        <a:t>‘f ‘</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t>‘true’</a:t>
                      </a:r>
                      <a:endParaRPr/>
                    </a:p>
                  </a:txBody>
                  <a:tcPr marT="91425" marB="91425" marR="91425" marL="91425"/>
                </a:tc>
                <a:tc>
                  <a:txBody>
                    <a:bodyPr/>
                    <a:lstStyle/>
                    <a:p>
                      <a:pPr indent="0" lvl="0" marL="0" rtl="0" algn="l">
                        <a:lnSpc>
                          <a:spcPct val="115000"/>
                        </a:lnSpc>
                        <a:spcBef>
                          <a:spcPts val="0"/>
                        </a:spcBef>
                        <a:spcAft>
                          <a:spcPts val="0"/>
                        </a:spcAft>
                        <a:buNone/>
                      </a:pPr>
                      <a:r>
                        <a:rPr lang="en"/>
                        <a:t>‘false’</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t>‘y’</a:t>
                      </a:r>
                      <a:endParaRPr/>
                    </a:p>
                  </a:txBody>
                  <a:tcPr marT="91425" marB="91425" marR="91425" marL="91425"/>
                </a:tc>
                <a:tc>
                  <a:txBody>
                    <a:bodyPr/>
                    <a:lstStyle/>
                    <a:p>
                      <a:pPr indent="0" lvl="0" marL="0" rtl="0" algn="l">
                        <a:lnSpc>
                          <a:spcPct val="115000"/>
                        </a:lnSpc>
                        <a:spcBef>
                          <a:spcPts val="0"/>
                        </a:spcBef>
                        <a:spcAft>
                          <a:spcPts val="0"/>
                        </a:spcAft>
                        <a:buNone/>
                      </a:pPr>
                      <a:r>
                        <a:rPr lang="en"/>
                        <a:t>‘n’</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t>‘yes’</a:t>
                      </a:r>
                      <a:endParaRPr/>
                    </a:p>
                  </a:txBody>
                  <a:tcPr marT="91425" marB="91425" marR="91425" marL="91425"/>
                </a:tc>
                <a:tc>
                  <a:txBody>
                    <a:bodyPr/>
                    <a:lstStyle/>
                    <a:p>
                      <a:pPr indent="0" lvl="0" marL="0" rtl="0" algn="l">
                        <a:lnSpc>
                          <a:spcPct val="115000"/>
                        </a:lnSpc>
                        <a:spcBef>
                          <a:spcPts val="0"/>
                        </a:spcBef>
                        <a:spcAft>
                          <a:spcPts val="0"/>
                        </a:spcAft>
                        <a:buNone/>
                      </a:pPr>
                      <a:r>
                        <a:rPr lang="en"/>
                        <a:t>‘no’</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t>‘1’</a:t>
                      </a:r>
                      <a:endParaRPr/>
                    </a:p>
                  </a:txBody>
                  <a:tcPr marT="91425" marB="91425" marR="91425" marL="91425"/>
                </a:tc>
                <a:tc>
                  <a:txBody>
                    <a:bodyPr/>
                    <a:lstStyle/>
                    <a:p>
                      <a:pPr indent="0" lvl="0" marL="0" rtl="0" algn="l">
                        <a:lnSpc>
                          <a:spcPct val="115000"/>
                        </a:lnSpc>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Character data types</a:t>
            </a:r>
            <a:endParaRPr b="1" sz="2000"/>
          </a:p>
        </p:txBody>
      </p:sp>
      <p:sp>
        <p:nvSpPr>
          <p:cNvPr id="69" name="Google Shape;69;p15"/>
          <p:cNvSpPr txBox="1"/>
          <p:nvPr>
            <p:ph type="title"/>
          </p:nvPr>
        </p:nvSpPr>
        <p:spPr>
          <a:xfrm>
            <a:off x="724875" y="1022125"/>
            <a:ext cx="7719000" cy="12975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lang="en" sz="1400"/>
              <a:t>PostgreSQL provides </a:t>
            </a:r>
            <a:r>
              <a:rPr b="1" lang="en" sz="1400"/>
              <a:t>three primary character types.</a:t>
            </a:r>
            <a:endParaRPr b="1" sz="1400"/>
          </a:p>
          <a:p>
            <a:pPr indent="-317500" lvl="0" marL="457200" rtl="0" algn="just">
              <a:lnSpc>
                <a:spcPct val="115000"/>
              </a:lnSpc>
              <a:spcBef>
                <a:spcPts val="1200"/>
              </a:spcBef>
              <a:spcAft>
                <a:spcPts val="0"/>
              </a:spcAft>
              <a:buSzPts val="1400"/>
              <a:buChar char="●"/>
            </a:pPr>
            <a:r>
              <a:rPr lang="en" sz="1400"/>
              <a:t>CHARACTER(n) or CHAR(n)</a:t>
            </a:r>
            <a:endParaRPr sz="1400"/>
          </a:p>
          <a:p>
            <a:pPr indent="-317500" lvl="0" marL="457200" rtl="0" algn="just">
              <a:lnSpc>
                <a:spcPct val="115000"/>
              </a:lnSpc>
              <a:spcBef>
                <a:spcPts val="0"/>
              </a:spcBef>
              <a:spcAft>
                <a:spcPts val="0"/>
              </a:spcAft>
              <a:buSzPts val="1400"/>
              <a:buChar char="●"/>
            </a:pPr>
            <a:r>
              <a:rPr lang="en" sz="1400"/>
              <a:t>CHARACTER VARYINGING(n) or VARCHAR(n)</a:t>
            </a:r>
            <a:endParaRPr sz="1400"/>
          </a:p>
          <a:p>
            <a:pPr indent="-317500" lvl="0" marL="457200" rtl="0" algn="just">
              <a:lnSpc>
                <a:spcPct val="115000"/>
              </a:lnSpc>
              <a:spcBef>
                <a:spcPts val="0"/>
              </a:spcBef>
              <a:spcAft>
                <a:spcPts val="0"/>
              </a:spcAft>
              <a:buSzPts val="1400"/>
              <a:buChar char="●"/>
            </a:pPr>
            <a:r>
              <a:rPr lang="en" sz="1400"/>
              <a:t>TEXT</a:t>
            </a:r>
            <a:endParaRPr sz="1200">
              <a:solidFill>
                <a:srgbClr val="0B5394"/>
              </a:solidFill>
              <a:latin typeface="Courier New"/>
              <a:ea typeface="Courier New"/>
              <a:cs typeface="Courier New"/>
              <a:sym typeface="Courier New"/>
            </a:endParaRPr>
          </a:p>
        </p:txBody>
      </p:sp>
      <p:pic>
        <p:nvPicPr>
          <p:cNvPr id="70" name="Google Shape;70;p15"/>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graphicFrame>
        <p:nvGraphicFramePr>
          <p:cNvPr id="71" name="Google Shape;71;p15"/>
          <p:cNvGraphicFramePr/>
          <p:nvPr/>
        </p:nvGraphicFramePr>
        <p:xfrm>
          <a:off x="952500" y="2495550"/>
          <a:ext cx="3000000" cy="3000000"/>
        </p:xfrm>
        <a:graphic>
          <a:graphicData uri="http://schemas.openxmlformats.org/drawingml/2006/table">
            <a:tbl>
              <a:tblPr>
                <a:noFill/>
                <a:tableStyleId>{AFDD5822-1D2A-449A-A986-58B2F72B7F14}</a:tableStyleId>
              </a:tblPr>
              <a:tblGrid>
                <a:gridCol w="3619500"/>
                <a:gridCol w="3619500"/>
              </a:tblGrid>
              <a:tr h="381000">
                <a:tc>
                  <a:txBody>
                    <a:bodyPr/>
                    <a:lstStyle/>
                    <a:p>
                      <a:pPr indent="0" lvl="0" marL="0" rtl="0" algn="ctr">
                        <a:lnSpc>
                          <a:spcPct val="115000"/>
                        </a:lnSpc>
                        <a:spcBef>
                          <a:spcPts val="0"/>
                        </a:spcBef>
                        <a:spcAft>
                          <a:spcPts val="0"/>
                        </a:spcAft>
                        <a:buNone/>
                      </a:pPr>
                      <a:r>
                        <a:rPr b="1" lang="en">
                          <a:solidFill>
                            <a:schemeClr val="lt1"/>
                          </a:solidFill>
                        </a:rPr>
                        <a:t>Character Types</a:t>
                      </a:r>
                      <a:endParaRPr b="1">
                        <a:solidFill>
                          <a:schemeClr val="lt1"/>
                        </a:solidFill>
                      </a:endParaRPr>
                    </a:p>
                  </a:txBody>
                  <a:tcPr marT="91425" marB="91425" marR="91425" marL="91425">
                    <a:solidFill>
                      <a:srgbClr val="351C75"/>
                    </a:solidFill>
                  </a:tcPr>
                </a:tc>
                <a:tc>
                  <a:txBody>
                    <a:bodyPr/>
                    <a:lstStyle/>
                    <a:p>
                      <a:pPr indent="0" lvl="0" marL="0" rtl="0" algn="ctr">
                        <a:lnSpc>
                          <a:spcPct val="115000"/>
                        </a:lnSpc>
                        <a:spcBef>
                          <a:spcPts val="0"/>
                        </a:spcBef>
                        <a:spcAft>
                          <a:spcPts val="0"/>
                        </a:spcAft>
                        <a:buNone/>
                      </a:pPr>
                      <a:r>
                        <a:rPr b="1" lang="en">
                          <a:solidFill>
                            <a:schemeClr val="lt1"/>
                          </a:solidFill>
                        </a:rPr>
                        <a:t>Description</a:t>
                      </a:r>
                      <a:endParaRPr b="1">
                        <a:solidFill>
                          <a:schemeClr val="lt1"/>
                        </a:solidFill>
                      </a:endParaRPr>
                    </a:p>
                  </a:txBody>
                  <a:tcPr marT="91425" marB="91425" marR="91425" marL="91425">
                    <a:solidFill>
                      <a:srgbClr val="351C75"/>
                    </a:solidFill>
                  </a:tcPr>
                </a:tc>
              </a:tr>
              <a:tr h="381000">
                <a:tc>
                  <a:txBody>
                    <a:bodyPr/>
                    <a:lstStyle/>
                    <a:p>
                      <a:pPr indent="0" lvl="0" marL="0" rtl="0" algn="l">
                        <a:lnSpc>
                          <a:spcPct val="115000"/>
                        </a:lnSpc>
                        <a:spcBef>
                          <a:spcPts val="0"/>
                        </a:spcBef>
                        <a:spcAft>
                          <a:spcPts val="0"/>
                        </a:spcAft>
                        <a:buNone/>
                      </a:pPr>
                      <a:r>
                        <a:rPr lang="en"/>
                        <a:t>CHARACTER VARYING(n), VARCHAR(n)</a:t>
                      </a:r>
                      <a:endParaRPr/>
                    </a:p>
                  </a:txBody>
                  <a:tcPr marT="91425" marB="91425" marR="91425" marL="91425"/>
                </a:tc>
                <a:tc>
                  <a:txBody>
                    <a:bodyPr/>
                    <a:lstStyle/>
                    <a:p>
                      <a:pPr indent="0" lvl="0" marL="0" rtl="0" algn="l">
                        <a:lnSpc>
                          <a:spcPct val="115000"/>
                        </a:lnSpc>
                        <a:spcBef>
                          <a:spcPts val="0"/>
                        </a:spcBef>
                        <a:spcAft>
                          <a:spcPts val="0"/>
                        </a:spcAft>
                        <a:buNone/>
                      </a:pPr>
                      <a:r>
                        <a:rPr lang="en"/>
                        <a:t>variable-length with length limit</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t>CHARACTER(n), CHAR(n)</a:t>
                      </a:r>
                      <a:endParaRPr/>
                    </a:p>
                  </a:txBody>
                  <a:tcPr marT="91425" marB="91425" marR="91425" marL="91425"/>
                </a:tc>
                <a:tc>
                  <a:txBody>
                    <a:bodyPr/>
                    <a:lstStyle/>
                    <a:p>
                      <a:pPr indent="0" lvl="0" marL="0" rtl="0" algn="l">
                        <a:lnSpc>
                          <a:spcPct val="115000"/>
                        </a:lnSpc>
                        <a:spcBef>
                          <a:spcPts val="0"/>
                        </a:spcBef>
                        <a:spcAft>
                          <a:spcPts val="0"/>
                        </a:spcAft>
                        <a:buNone/>
                      </a:pPr>
                      <a:r>
                        <a:rPr lang="en"/>
                        <a:t>fixed-length, blank padded</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t>TEXT</a:t>
                      </a:r>
                      <a:endParaRPr/>
                    </a:p>
                  </a:txBody>
                  <a:tcPr marT="91425" marB="91425" marR="91425" marL="91425"/>
                </a:tc>
                <a:tc>
                  <a:txBody>
                    <a:bodyPr/>
                    <a:lstStyle/>
                    <a:p>
                      <a:pPr indent="0" lvl="0" marL="0" rtl="0" algn="l">
                        <a:lnSpc>
                          <a:spcPct val="115000"/>
                        </a:lnSpc>
                        <a:spcBef>
                          <a:spcPts val="0"/>
                        </a:spcBef>
                        <a:spcAft>
                          <a:spcPts val="0"/>
                        </a:spcAft>
                        <a:buNone/>
                      </a:pPr>
                      <a:r>
                        <a:rPr lang="en"/>
                        <a:t>variable unlimited length</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Numeric data type</a:t>
            </a:r>
            <a:endParaRPr b="1" sz="2000"/>
          </a:p>
        </p:txBody>
      </p:sp>
      <p:sp>
        <p:nvSpPr>
          <p:cNvPr id="77" name="Google Shape;77;p16"/>
          <p:cNvSpPr txBox="1"/>
          <p:nvPr>
            <p:ph type="title"/>
          </p:nvPr>
        </p:nvSpPr>
        <p:spPr>
          <a:xfrm>
            <a:off x="724875" y="1022125"/>
            <a:ext cx="7719000" cy="6480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None/>
            </a:pPr>
            <a:r>
              <a:rPr lang="en" sz="1400"/>
              <a:t>Numeric types consist of two-, four-, and eight-byte integers, four- and eight-byte floating-point numbers, and selectable-precision decimals.</a:t>
            </a:r>
            <a:endParaRPr sz="1400"/>
          </a:p>
        </p:txBody>
      </p:sp>
      <p:pic>
        <p:nvPicPr>
          <p:cNvPr id="78" name="Google Shape;78;p16"/>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79" name="Google Shape;79;p16"/>
          <p:cNvSpPr txBox="1"/>
          <p:nvPr/>
        </p:nvSpPr>
        <p:spPr>
          <a:xfrm>
            <a:off x="7609975" y="4572000"/>
            <a:ext cx="1443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linkClick r:id="rId4"/>
              </a:rPr>
              <a:t>documentation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DATE</a:t>
            </a:r>
            <a:r>
              <a:rPr b="1" lang="en" sz="2000"/>
              <a:t> data type</a:t>
            </a:r>
            <a:endParaRPr b="1" sz="2000"/>
          </a:p>
        </p:txBody>
      </p:sp>
      <p:sp>
        <p:nvSpPr>
          <p:cNvPr id="85" name="Google Shape;85;p17"/>
          <p:cNvSpPr txBox="1"/>
          <p:nvPr>
            <p:ph type="title"/>
          </p:nvPr>
        </p:nvSpPr>
        <p:spPr>
          <a:xfrm>
            <a:off x="724875" y="1022125"/>
            <a:ext cx="7719000" cy="30924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Clr>
                <a:schemeClr val="dk1"/>
              </a:buClr>
              <a:buSzPts val="1100"/>
              <a:buFont typeface="Arial"/>
              <a:buNone/>
            </a:pPr>
            <a:r>
              <a:rPr lang="en" sz="1400"/>
              <a:t>PostgreSQL uses 4 bytes to store a date value. The lowest and highest values of the DATE data type are </a:t>
            </a:r>
            <a:r>
              <a:rPr b="1" lang="en" sz="1400"/>
              <a:t>4713 BC</a:t>
            </a:r>
            <a:r>
              <a:rPr lang="en" sz="1400"/>
              <a:t> and </a:t>
            </a:r>
            <a:r>
              <a:rPr b="1" lang="en" sz="1400"/>
              <a:t>5874897 AD</a:t>
            </a:r>
            <a:r>
              <a:rPr lang="en" sz="1400"/>
              <a:t>.</a:t>
            </a:r>
            <a:endParaRPr sz="1400"/>
          </a:p>
          <a:p>
            <a:pPr indent="457200" lvl="0" marL="0" rtl="0" algn="just">
              <a:lnSpc>
                <a:spcPct val="115000"/>
              </a:lnSpc>
              <a:spcBef>
                <a:spcPts val="1200"/>
              </a:spcBef>
              <a:spcAft>
                <a:spcPts val="0"/>
              </a:spcAft>
              <a:buClr>
                <a:schemeClr val="dk1"/>
              </a:buClr>
              <a:buSzPts val="1100"/>
              <a:buFont typeface="Arial"/>
              <a:buNone/>
            </a:pPr>
            <a:r>
              <a:rPr lang="en" sz="1400"/>
              <a:t>When storing a date value, PostgreSQL uses the  </a:t>
            </a:r>
            <a:r>
              <a:rPr b="1" lang="en" sz="1400"/>
              <a:t>yyyy-mm-dd</a:t>
            </a:r>
            <a:r>
              <a:rPr lang="en" sz="1400"/>
              <a:t> format (</a:t>
            </a:r>
            <a:r>
              <a:rPr lang="en" sz="1400"/>
              <a:t>2000-12-31</a:t>
            </a:r>
            <a:r>
              <a:rPr lang="en" sz="1400"/>
              <a:t>). It also uses this format for inserting data into a date column.</a:t>
            </a:r>
            <a:endParaRPr sz="1400"/>
          </a:p>
          <a:p>
            <a:pPr indent="457200" lvl="0" marL="0" rtl="0" algn="ctr">
              <a:lnSpc>
                <a:spcPct val="115000"/>
              </a:lnSpc>
              <a:spcBef>
                <a:spcPts val="1200"/>
              </a:spcBef>
              <a:spcAft>
                <a:spcPts val="0"/>
              </a:spcAft>
              <a:buNone/>
            </a:pPr>
            <a:r>
              <a:rPr b="1" lang="en" sz="1400"/>
              <a:t>PostgreSQL DATE functions</a:t>
            </a:r>
            <a:endParaRPr b="1" sz="1400"/>
          </a:p>
          <a:p>
            <a:pPr indent="-317500" lvl="0" marL="457200" rtl="0" algn="just">
              <a:lnSpc>
                <a:spcPct val="115000"/>
              </a:lnSpc>
              <a:spcBef>
                <a:spcPts val="1200"/>
              </a:spcBef>
              <a:spcAft>
                <a:spcPts val="0"/>
              </a:spcAft>
              <a:buSzPts val="1400"/>
              <a:buChar char="●"/>
            </a:pPr>
            <a:r>
              <a:rPr lang="en" sz="1400"/>
              <a:t>Get the current date</a:t>
            </a:r>
            <a:endParaRPr sz="1400"/>
          </a:p>
          <a:p>
            <a:pPr indent="-317500" lvl="0" marL="457200" rtl="0" algn="just">
              <a:lnSpc>
                <a:spcPct val="115000"/>
              </a:lnSpc>
              <a:spcBef>
                <a:spcPts val="0"/>
              </a:spcBef>
              <a:spcAft>
                <a:spcPts val="0"/>
              </a:spcAft>
              <a:buSzPts val="1400"/>
              <a:buChar char="●"/>
            </a:pPr>
            <a:r>
              <a:rPr lang="en" sz="1400"/>
              <a:t>Output a PostgreSQL date value in a specific format(</a:t>
            </a:r>
            <a:r>
              <a:rPr lang="en" sz="1200">
                <a:solidFill>
                  <a:srgbClr val="0B5394"/>
                </a:solidFill>
                <a:latin typeface="Courier New"/>
                <a:ea typeface="Courier New"/>
                <a:cs typeface="Courier New"/>
                <a:sym typeface="Courier New"/>
              </a:rPr>
              <a:t>TO_CHAR</a:t>
            </a:r>
            <a:r>
              <a:rPr lang="en" sz="1400"/>
              <a:t>)</a:t>
            </a:r>
            <a:endParaRPr sz="1400"/>
          </a:p>
          <a:p>
            <a:pPr indent="-317500" lvl="0" marL="457200" rtl="0" algn="just">
              <a:lnSpc>
                <a:spcPct val="115000"/>
              </a:lnSpc>
              <a:spcBef>
                <a:spcPts val="0"/>
              </a:spcBef>
              <a:spcAft>
                <a:spcPts val="0"/>
              </a:spcAft>
              <a:buSzPts val="1400"/>
              <a:buChar char="●"/>
            </a:pPr>
            <a:r>
              <a:rPr lang="en" sz="1400"/>
              <a:t>Get the interval between two dates(</a:t>
            </a:r>
            <a:r>
              <a:rPr lang="en" sz="1200">
                <a:solidFill>
                  <a:srgbClr val="0B5394"/>
                </a:solidFill>
                <a:latin typeface="Courier New"/>
                <a:ea typeface="Courier New"/>
                <a:cs typeface="Courier New"/>
                <a:sym typeface="Courier New"/>
              </a:rPr>
              <a:t>INTERVAL</a:t>
            </a:r>
            <a:r>
              <a:rPr lang="en" sz="1400"/>
              <a:t>)</a:t>
            </a:r>
            <a:endParaRPr sz="1400"/>
          </a:p>
          <a:p>
            <a:pPr indent="-317500" lvl="0" marL="457200" rtl="0" algn="just">
              <a:lnSpc>
                <a:spcPct val="115000"/>
              </a:lnSpc>
              <a:spcBef>
                <a:spcPts val="0"/>
              </a:spcBef>
              <a:spcAft>
                <a:spcPts val="0"/>
              </a:spcAft>
              <a:buSzPts val="1400"/>
              <a:buChar char="●"/>
            </a:pPr>
            <a:r>
              <a:rPr lang="en" sz="1400"/>
              <a:t>Calculate ages in years, months, and days</a:t>
            </a:r>
            <a:r>
              <a:rPr lang="en" sz="1400"/>
              <a:t>(</a:t>
            </a:r>
            <a:r>
              <a:rPr lang="en" sz="1200">
                <a:solidFill>
                  <a:srgbClr val="0B5394"/>
                </a:solidFill>
                <a:latin typeface="Courier New"/>
                <a:ea typeface="Courier New"/>
                <a:cs typeface="Courier New"/>
                <a:sym typeface="Courier New"/>
              </a:rPr>
              <a:t>AGE</a:t>
            </a:r>
            <a:r>
              <a:rPr lang="en" sz="1400"/>
              <a:t>)</a:t>
            </a:r>
            <a:endParaRPr sz="1400"/>
          </a:p>
          <a:p>
            <a:pPr indent="-317500" lvl="0" marL="457200" rtl="0" algn="just">
              <a:lnSpc>
                <a:spcPct val="115000"/>
              </a:lnSpc>
              <a:spcBef>
                <a:spcPts val="0"/>
              </a:spcBef>
              <a:spcAft>
                <a:spcPts val="0"/>
              </a:spcAft>
              <a:buSzPts val="1400"/>
              <a:buChar char="●"/>
            </a:pPr>
            <a:r>
              <a:rPr lang="en" sz="1400"/>
              <a:t>Extract year, quarter, month, week, day from a date value</a:t>
            </a:r>
            <a:r>
              <a:rPr lang="en" sz="1400"/>
              <a:t>(</a:t>
            </a:r>
            <a:r>
              <a:rPr lang="en" sz="1200">
                <a:solidFill>
                  <a:srgbClr val="0B5394"/>
                </a:solidFill>
                <a:latin typeface="Courier New"/>
                <a:ea typeface="Courier New"/>
                <a:cs typeface="Courier New"/>
                <a:sym typeface="Courier New"/>
              </a:rPr>
              <a:t>EXTRACT</a:t>
            </a:r>
            <a:r>
              <a:rPr lang="en" sz="1400"/>
              <a:t>)</a:t>
            </a:r>
            <a:endParaRPr sz="1400"/>
          </a:p>
        </p:txBody>
      </p:sp>
      <p:pic>
        <p:nvPicPr>
          <p:cNvPr id="86" name="Google Shape;86;p17"/>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Interval</a:t>
            </a:r>
            <a:r>
              <a:rPr b="1" lang="en" sz="2000"/>
              <a:t> data type</a:t>
            </a:r>
            <a:endParaRPr b="1" sz="2000"/>
          </a:p>
        </p:txBody>
      </p:sp>
      <p:sp>
        <p:nvSpPr>
          <p:cNvPr id="92" name="Google Shape;92;p18"/>
          <p:cNvSpPr txBox="1"/>
          <p:nvPr>
            <p:ph type="title"/>
          </p:nvPr>
        </p:nvSpPr>
        <p:spPr>
          <a:xfrm>
            <a:off x="724875" y="1022125"/>
            <a:ext cx="7719000" cy="10497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lang="en" sz="1400"/>
              <a:t>The </a:t>
            </a:r>
            <a:r>
              <a:rPr b="1" lang="en" sz="1400"/>
              <a:t>interval</a:t>
            </a:r>
            <a:r>
              <a:rPr lang="en" sz="1400"/>
              <a:t> data type allows you to store and manipulate a period of t</a:t>
            </a:r>
            <a:r>
              <a:rPr lang="en" sz="1400"/>
              <a:t>ime in years, months, days, hours, minutes, seconds, etc.</a:t>
            </a:r>
            <a:endParaRPr sz="1400"/>
          </a:p>
          <a:p>
            <a:pPr indent="457200" lvl="0" marL="0" rtl="0" algn="just">
              <a:lnSpc>
                <a:spcPct val="115000"/>
              </a:lnSpc>
              <a:spcBef>
                <a:spcPts val="1200"/>
              </a:spcBef>
              <a:spcAft>
                <a:spcPts val="1200"/>
              </a:spcAft>
              <a:buNone/>
            </a:pPr>
            <a:r>
              <a:rPr lang="en" sz="1400">
                <a:solidFill>
                  <a:srgbClr val="00627A"/>
                </a:solidFill>
              </a:rPr>
              <a:t>Intervalstyle =&gt; [sql_standard, postgres, postgres_verbose, iso_8601]</a:t>
            </a:r>
            <a:endParaRPr sz="1200">
              <a:solidFill>
                <a:srgbClr val="0B5394"/>
              </a:solidFill>
              <a:latin typeface="Courier New"/>
              <a:ea typeface="Courier New"/>
              <a:cs typeface="Courier New"/>
              <a:sym typeface="Courier New"/>
            </a:endParaRPr>
          </a:p>
        </p:txBody>
      </p:sp>
      <p:pic>
        <p:nvPicPr>
          <p:cNvPr id="93" name="Google Shape;93;p18"/>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94" name="Google Shape;94;p18"/>
          <p:cNvSpPr txBox="1"/>
          <p:nvPr/>
        </p:nvSpPr>
        <p:spPr>
          <a:xfrm>
            <a:off x="7140200" y="4640325"/>
            <a:ext cx="194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documentation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timestamp data types</a:t>
            </a:r>
            <a:endParaRPr b="1" sz="2000"/>
          </a:p>
        </p:txBody>
      </p:sp>
      <p:sp>
        <p:nvSpPr>
          <p:cNvPr id="100" name="Google Shape;100;p19"/>
          <p:cNvSpPr txBox="1"/>
          <p:nvPr>
            <p:ph type="title"/>
          </p:nvPr>
        </p:nvSpPr>
        <p:spPr>
          <a:xfrm>
            <a:off x="724875" y="869725"/>
            <a:ext cx="7719000" cy="43359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0"/>
              </a:spcAft>
              <a:buNone/>
            </a:pPr>
            <a:r>
              <a:rPr lang="en" sz="1400"/>
              <a:t>PostgreSQL provides you with two temporal data types for handling timestamp:</a:t>
            </a:r>
            <a:endParaRPr sz="1400"/>
          </a:p>
          <a:p>
            <a:pPr indent="-317500" lvl="0" marL="457200" rtl="0" algn="just">
              <a:lnSpc>
                <a:spcPct val="115000"/>
              </a:lnSpc>
              <a:spcBef>
                <a:spcPts val="1200"/>
              </a:spcBef>
              <a:spcAft>
                <a:spcPts val="0"/>
              </a:spcAft>
              <a:buSzPts val="1400"/>
              <a:buChar char="●"/>
            </a:pPr>
            <a:r>
              <a:rPr lang="en" sz="1400"/>
              <a:t>timestamp: a timestamp without timezone one.</a:t>
            </a:r>
            <a:endParaRPr sz="1400"/>
          </a:p>
          <a:p>
            <a:pPr indent="-317500" lvl="0" marL="457200" rtl="0" algn="just">
              <a:lnSpc>
                <a:spcPct val="115000"/>
              </a:lnSpc>
              <a:spcBef>
                <a:spcPts val="0"/>
              </a:spcBef>
              <a:spcAft>
                <a:spcPts val="0"/>
              </a:spcAft>
              <a:buSzPts val="1400"/>
              <a:buChar char="●"/>
            </a:pPr>
            <a:r>
              <a:rPr lang="en" sz="1400"/>
              <a:t>timestamptz: timestamp with a timezone.</a:t>
            </a:r>
            <a:endParaRPr sz="1400"/>
          </a:p>
          <a:p>
            <a:pPr indent="457200" lvl="0" marL="0" rtl="0" algn="just">
              <a:lnSpc>
                <a:spcPct val="115000"/>
              </a:lnSpc>
              <a:spcBef>
                <a:spcPts val="1200"/>
              </a:spcBef>
              <a:spcAft>
                <a:spcPts val="0"/>
              </a:spcAft>
              <a:buNone/>
            </a:pPr>
            <a:r>
              <a:rPr lang="en" sz="1400"/>
              <a:t>The timestamp data type allows you to store both date and time. However, it does not have any time zone data. It means that when you change the timezone of your database server, the timestamp value stored in the database will not change automatically</a:t>
            </a:r>
            <a:r>
              <a:rPr lang="en" sz="1400"/>
              <a:t>.</a:t>
            </a:r>
            <a:endParaRPr sz="1400"/>
          </a:p>
          <a:p>
            <a:pPr indent="457200" lvl="0" marL="0" rtl="0" algn="just">
              <a:lnSpc>
                <a:spcPct val="115000"/>
              </a:lnSpc>
              <a:spcBef>
                <a:spcPts val="0"/>
              </a:spcBef>
              <a:spcAft>
                <a:spcPts val="0"/>
              </a:spcAft>
              <a:buNone/>
            </a:pPr>
            <a:r>
              <a:rPr lang="en" sz="1400"/>
              <a:t>The timestamptz datatype is the timestamp with the time zone. The timestamptz datatype is a time zone-aware date and time data type. </a:t>
            </a:r>
            <a:r>
              <a:rPr lang="en" sz="1400">
                <a:solidFill>
                  <a:srgbClr val="FF9900"/>
                </a:solidFill>
              </a:rPr>
              <a:t>Both timestamp and timestamptz uses 8 bytes for storing the timestamp</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120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SELECT NOW();</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SELECT CURRENT_TIMESTAMP;</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SHOW timezone</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SET timezone;</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pg_timezone_names;</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SELECT TIMEOFDAY();</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SELECT timezone(tz, timezone);</a:t>
            </a:r>
            <a:endParaRPr sz="1200">
              <a:solidFill>
                <a:srgbClr val="0B5394"/>
              </a:solidFill>
              <a:latin typeface="Courier New"/>
              <a:ea typeface="Courier New"/>
              <a:cs typeface="Courier New"/>
              <a:sym typeface="Courier New"/>
            </a:endParaRPr>
          </a:p>
        </p:txBody>
      </p:sp>
      <p:pic>
        <p:nvPicPr>
          <p:cNvPr id="101" name="Google Shape;101;p19"/>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102" name="Google Shape;102;p19"/>
          <p:cNvSpPr txBox="1"/>
          <p:nvPr/>
        </p:nvSpPr>
        <p:spPr>
          <a:xfrm>
            <a:off x="7279550" y="4056200"/>
            <a:ext cx="130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4"/>
              </a:rPr>
              <a:t>wikipedia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TIME data type</a:t>
            </a:r>
            <a:endParaRPr b="1" sz="2000"/>
          </a:p>
        </p:txBody>
      </p:sp>
      <p:sp>
        <p:nvSpPr>
          <p:cNvPr id="108" name="Google Shape;108;p20"/>
          <p:cNvSpPr txBox="1"/>
          <p:nvPr>
            <p:ph type="title"/>
          </p:nvPr>
        </p:nvSpPr>
        <p:spPr>
          <a:xfrm>
            <a:off x="724875" y="1022125"/>
            <a:ext cx="7719000" cy="20457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TIME data type allows to store the time of day values.</a:t>
            </a:r>
            <a:endParaRPr sz="1400"/>
          </a:p>
          <a:p>
            <a:pPr indent="-304800" lvl="0" marL="457200" rtl="0" algn="just">
              <a:lnSpc>
                <a:spcPct val="115000"/>
              </a:lnSpc>
              <a:spcBef>
                <a:spcPts val="120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HH:MI:SS(00:00:00)</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SELECT CURRENT_TIME(precision);</a:t>
            </a:r>
            <a:endParaRPr sz="1200">
              <a:solidFill>
                <a:srgbClr val="0B5394"/>
              </a:solidFill>
              <a:latin typeface="Courier New"/>
              <a:ea typeface="Courier New"/>
              <a:cs typeface="Courier New"/>
              <a:sym typeface="Courier New"/>
            </a:endParaRPr>
          </a:p>
          <a:p>
            <a:pPr indent="-304800" lvl="1" marL="13716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0 &lt;= precision &lt;= 6</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SELECT LOCALTIME(precision);</a:t>
            </a:r>
            <a:endParaRPr sz="1200">
              <a:solidFill>
                <a:srgbClr val="0B5394"/>
              </a:solidFill>
              <a:latin typeface="Courier New"/>
              <a:ea typeface="Courier New"/>
              <a:cs typeface="Courier New"/>
              <a:sym typeface="Courier New"/>
            </a:endParaRPr>
          </a:p>
          <a:p>
            <a:pPr indent="-304800" lvl="1" marL="13716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0 &lt;= precision &lt;= 6</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SELECT LOCALTIME AT TIME ZONE 'UTC-5';</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column TIME with time zone;</a:t>
            </a:r>
            <a:endParaRPr sz="1200">
              <a:solidFill>
                <a:srgbClr val="0B5394"/>
              </a:solidFill>
              <a:latin typeface="Courier New"/>
              <a:ea typeface="Courier New"/>
              <a:cs typeface="Courier New"/>
              <a:sym typeface="Courier New"/>
            </a:endParaRPr>
          </a:p>
        </p:txBody>
      </p:sp>
      <p:pic>
        <p:nvPicPr>
          <p:cNvPr id="109" name="Google Shape;109;p20"/>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3" name="Shape 113"/>
        <p:cNvGrpSpPr/>
        <p:nvPr/>
      </p:nvGrpSpPr>
      <p:grpSpPr>
        <a:xfrm>
          <a:off x="0" y="0"/>
          <a:ext cx="0" cy="0"/>
          <a:chOff x="0" y="0"/>
          <a:chExt cx="0" cy="0"/>
        </a:xfrm>
      </p:grpSpPr>
      <p:sp>
        <p:nvSpPr>
          <p:cNvPr id="114" name="Google Shape;114;p21"/>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UUID data type</a:t>
            </a:r>
            <a:endParaRPr b="1" sz="2000"/>
          </a:p>
        </p:txBody>
      </p:sp>
      <p:sp>
        <p:nvSpPr>
          <p:cNvPr id="115" name="Google Shape;115;p21"/>
          <p:cNvSpPr txBox="1"/>
          <p:nvPr>
            <p:ph type="title"/>
          </p:nvPr>
        </p:nvSpPr>
        <p:spPr>
          <a:xfrm>
            <a:off x="724875" y="1022125"/>
            <a:ext cx="7719000" cy="21165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A UUID value is 128-bit quantity generated by an algorithm that make it unique in the known universe using the same algorithm. The following shows some examples of the UUID values:</a:t>
            </a:r>
            <a:endParaRPr sz="1400"/>
          </a:p>
          <a:p>
            <a:pPr indent="-304800" lvl="0" marL="457200" rtl="0" algn="just">
              <a:lnSpc>
                <a:spcPct val="115000"/>
              </a:lnSpc>
              <a:spcBef>
                <a:spcPts val="120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select gen_random_uuid();</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select * from pg_extension;</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CREATE EXTENSION "uuid-ossp";</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select uuid_generate_v1();</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select uuid_generate_v4();</a:t>
            </a:r>
            <a:endParaRPr sz="1200">
              <a:solidFill>
                <a:srgbClr val="0B5394"/>
              </a:solidFill>
              <a:latin typeface="Courier New"/>
              <a:ea typeface="Courier New"/>
              <a:cs typeface="Courier New"/>
              <a:sym typeface="Courier New"/>
            </a:endParaRPr>
          </a:p>
        </p:txBody>
      </p:sp>
      <p:pic>
        <p:nvPicPr>
          <p:cNvPr id="116" name="Google Shape;116;p21"/>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