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d5e806f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d5e806f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eaec948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eaec948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xolatda asc bolsa nulls last, desc bolsa nulls first boladi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eaec9488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eaec948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d8cf4a6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d8cf4a6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thub.com/jlkesh/pdp_online_java_lessons/blob/main/interviewquestions/6-module(database).md"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55" name="Google Shape;55;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 Querying Data</a:t>
            </a:r>
            <a:endParaRPr b="1"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Column alias</a:t>
            </a:r>
            <a:endParaRPr b="1" sz="2000"/>
          </a:p>
        </p:txBody>
      </p:sp>
      <p:sp>
        <p:nvSpPr>
          <p:cNvPr id="61" name="Google Shape;61;p14"/>
          <p:cNvSpPr txBox="1"/>
          <p:nvPr>
            <p:ph type="title"/>
          </p:nvPr>
        </p:nvSpPr>
        <p:spPr>
          <a:xfrm>
            <a:off x="501250" y="1098325"/>
            <a:ext cx="7881000" cy="16332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A column alias allows you to assign a column or an expression in the select list of a SELECT statement a temporary name. The column alias exists temporarily during the execution of the query.</a:t>
            </a:r>
            <a:endParaRPr b="1" sz="1200">
              <a:solidFill>
                <a:srgbClr val="0B5394"/>
              </a:solidFill>
              <a:latin typeface="Courier New"/>
              <a:ea typeface="Courier New"/>
              <a:cs typeface="Courier New"/>
              <a:sym typeface="Courier New"/>
            </a:endParaRPr>
          </a:p>
          <a:p>
            <a:pPr indent="0" lvl="0" marL="0" rtl="0" algn="just">
              <a:lnSpc>
                <a:spcPct val="115000"/>
              </a:lnSpc>
              <a:spcBef>
                <a:spcPts val="1200"/>
              </a:spcBef>
              <a:spcAft>
                <a:spcPts val="0"/>
              </a:spcAft>
              <a:buClr>
                <a:schemeClr val="dk1"/>
              </a:buClr>
              <a:buSzPts val="1100"/>
              <a:buFont typeface="Arial"/>
              <a:buNone/>
            </a:pPr>
            <a:r>
              <a:rPr b="1" lang="en" sz="1200">
                <a:solidFill>
                  <a:srgbClr val="0B5394"/>
                </a:solidFill>
                <a:latin typeface="Courier New"/>
                <a:ea typeface="Courier New"/>
                <a:cs typeface="Courier New"/>
                <a:sym typeface="Courier New"/>
              </a:rPr>
              <a:t>SELECT column_name AS new_name</a:t>
            </a:r>
            <a:endParaRPr b="1" sz="1200">
              <a:solidFill>
                <a:srgbClr val="0B5394"/>
              </a:solidFill>
              <a:latin typeface="Courier New"/>
              <a:ea typeface="Courier New"/>
              <a:cs typeface="Courier New"/>
              <a:sym typeface="Courier New"/>
            </a:endParaRPr>
          </a:p>
          <a:p>
            <a:pPr indent="0" lvl="0" marL="0" rtl="0" algn="just">
              <a:lnSpc>
                <a:spcPct val="115000"/>
              </a:lnSpc>
              <a:spcBef>
                <a:spcPts val="1200"/>
              </a:spcBef>
              <a:spcAft>
                <a:spcPts val="1200"/>
              </a:spcAft>
              <a:buNone/>
            </a:pPr>
            <a:r>
              <a:rPr b="1" lang="en" sz="1200">
                <a:solidFill>
                  <a:srgbClr val="0B5394"/>
                </a:solidFill>
                <a:latin typeface="Courier New"/>
                <a:ea typeface="Courier New"/>
                <a:cs typeface="Courier New"/>
                <a:sym typeface="Courier New"/>
              </a:rPr>
              <a:t>FROM table_name;</a:t>
            </a:r>
            <a:endParaRPr b="1" sz="1200">
              <a:solidFill>
                <a:srgbClr val="0B5394"/>
              </a:solidFill>
              <a:latin typeface="Courier New"/>
              <a:ea typeface="Courier New"/>
              <a:cs typeface="Courier New"/>
              <a:sym typeface="Courier New"/>
            </a:endParaRPr>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ORDER BY clause</a:t>
            </a:r>
            <a:endParaRPr b="1" sz="2000"/>
          </a:p>
        </p:txBody>
      </p:sp>
      <p:sp>
        <p:nvSpPr>
          <p:cNvPr id="68" name="Google Shape;68;p15"/>
          <p:cNvSpPr txBox="1"/>
          <p:nvPr>
            <p:ph type="title"/>
          </p:nvPr>
        </p:nvSpPr>
        <p:spPr>
          <a:xfrm>
            <a:off x="501250" y="1098325"/>
            <a:ext cx="7881000" cy="3792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When you query data from a table, the SELECT statement returns rows in an unspecified order. To sort the rows of the result set, you use the ORDER BY clause in the SELECT statement.</a:t>
            </a:r>
            <a:endParaRPr sz="1400"/>
          </a:p>
          <a:p>
            <a:pPr indent="457200" lvl="0" marL="0" rtl="0" algn="just">
              <a:lnSpc>
                <a:spcPct val="115000"/>
              </a:lnSpc>
              <a:spcBef>
                <a:spcPts val="1200"/>
              </a:spcBef>
              <a:spcAft>
                <a:spcPts val="0"/>
              </a:spcAft>
              <a:buNone/>
            </a:pPr>
            <a:r>
              <a:rPr lang="en" sz="1400"/>
              <a:t>The ORDER BY clause allows you to sort rows returned by a SELECT clause in ascending or descending order based on a sort expression.</a:t>
            </a:r>
            <a:endParaRPr sz="1400"/>
          </a:p>
          <a:p>
            <a:pPr indent="0" lvl="0" marL="0" rtl="0" algn="just">
              <a:lnSpc>
                <a:spcPct val="115000"/>
              </a:lnSpc>
              <a:spcBef>
                <a:spcPts val="1200"/>
              </a:spcBef>
              <a:spcAft>
                <a:spcPts val="0"/>
              </a:spcAft>
              <a:buNone/>
            </a:pPr>
            <a:r>
              <a:rPr b="1" lang="en" sz="1200">
                <a:solidFill>
                  <a:srgbClr val="0B5394"/>
                </a:solidFill>
                <a:latin typeface="Courier New"/>
                <a:ea typeface="Courier New"/>
                <a:cs typeface="Courier New"/>
                <a:sym typeface="Courier New"/>
              </a:rPr>
              <a:t>SELECT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select_list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table_name</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ORDER BY</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sort_expression1 [ASC | DESC],</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sort_expressionN [ASC | DESC];</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ORDER BY sort_expresssion [ASC | DESC] [NULLS FIRST | NULLS LAST]</a:t>
            </a:r>
            <a:endParaRPr b="1" sz="1200">
              <a:solidFill>
                <a:srgbClr val="0B5394"/>
              </a:solidFill>
              <a:latin typeface="Courier New"/>
              <a:ea typeface="Courier New"/>
              <a:cs typeface="Courier New"/>
              <a:sym typeface="Courier New"/>
            </a:endParaRPr>
          </a:p>
        </p:txBody>
      </p:sp>
      <p:pic>
        <p:nvPicPr>
          <p:cNvPr id="69" name="Google Shape;69;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DISTINCT clause</a:t>
            </a:r>
            <a:endParaRPr b="1" sz="2000"/>
          </a:p>
        </p:txBody>
      </p:sp>
      <p:sp>
        <p:nvSpPr>
          <p:cNvPr id="75" name="Google Shape;75;p16"/>
          <p:cNvSpPr txBox="1"/>
          <p:nvPr>
            <p:ph type="title"/>
          </p:nvPr>
        </p:nvSpPr>
        <p:spPr>
          <a:xfrm>
            <a:off x="501250" y="1098325"/>
            <a:ext cx="7881000" cy="19041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The DISTINCT clause is used in the SELECT statement to remove duplicate rows from a result set. The DISTINCT clause keeps one row for each group of duplicates. The DISTINCT clause can be applied to one or more columns in the select list of the SELECT statement.</a:t>
            </a:r>
            <a:endParaRPr sz="1400"/>
          </a:p>
          <a:p>
            <a:pPr indent="0" lvl="0" marL="0" rtl="0" algn="just">
              <a:lnSpc>
                <a:spcPct val="115000"/>
              </a:lnSpc>
              <a:spcBef>
                <a:spcPts val="1200"/>
              </a:spcBef>
              <a:spcAft>
                <a:spcPts val="0"/>
              </a:spcAft>
              <a:buNone/>
            </a:pPr>
            <a:r>
              <a:rPr b="1" lang="en" sz="1200">
                <a:solidFill>
                  <a:srgbClr val="0B5394"/>
                </a:solidFill>
                <a:latin typeface="Courier New"/>
                <a:ea typeface="Courier New"/>
                <a:cs typeface="Courier New"/>
                <a:sym typeface="Courier New"/>
              </a:rPr>
              <a:t>SELECT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DISTINCT column1</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FROM</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   table_name;</a:t>
            </a:r>
            <a:endParaRPr b="1" sz="1200">
              <a:solidFill>
                <a:srgbClr val="0B5394"/>
              </a:solidFill>
              <a:latin typeface="Courier New"/>
              <a:ea typeface="Courier New"/>
              <a:cs typeface="Courier New"/>
              <a:sym typeface="Courier New"/>
            </a:endParaRPr>
          </a:p>
        </p:txBody>
      </p:sp>
      <p:pic>
        <p:nvPicPr>
          <p:cNvPr id="76" name="Google Shape;76;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82" name="Google Shape;82;p17"/>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