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491bba5938_0_2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491bba5938_0_2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bd5e806f0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bd5e806f0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beb137ee8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beb137ee8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1136cddd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1136cddd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github.com/jlkesh/pdp_online_java_lessons/blob/main/interviewquestions/6-module(database).md"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
        <p:nvSpPr>
          <p:cNvPr id="55" name="Google Shape;55;p13"/>
          <p:cNvSpPr txBox="1"/>
          <p:nvPr/>
        </p:nvSpPr>
        <p:spPr>
          <a:xfrm>
            <a:off x="0" y="2279250"/>
            <a:ext cx="9144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1"/>
                </a:solidFill>
              </a:rPr>
              <a:t>Data Grouping</a:t>
            </a:r>
            <a:endParaRPr b="1" sz="2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1000"/>
                                        <p:tgtEl>
                                          <p:spTgt spid="5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501250" y="1098325"/>
            <a:ext cx="7881000" cy="33909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1200"/>
              </a:spcBef>
              <a:spcAft>
                <a:spcPts val="0"/>
              </a:spcAft>
              <a:buNone/>
            </a:pPr>
            <a:r>
              <a:rPr lang="en" sz="1400"/>
              <a:t>The GROUP BY Statement in SQL is used to arrange identical data into groups with the help of some functions. if a particular column has same values in different rows then it will arrange these rows in a group.</a:t>
            </a:r>
            <a:endParaRPr sz="1400"/>
          </a:p>
          <a:p>
            <a:pPr indent="0" lvl="0" marL="0" rtl="0" algn="just">
              <a:lnSpc>
                <a:spcPct val="115000"/>
              </a:lnSpc>
              <a:spcBef>
                <a:spcPts val="1200"/>
              </a:spcBef>
              <a:spcAft>
                <a:spcPts val="0"/>
              </a:spcAft>
              <a:buClr>
                <a:schemeClr val="dk1"/>
              </a:buClr>
              <a:buSzPts val="1100"/>
              <a:buFont typeface="Arial"/>
              <a:buNone/>
            </a:pPr>
            <a:r>
              <a:rPr b="1" lang="en" sz="1200">
                <a:solidFill>
                  <a:srgbClr val="0B5394"/>
                </a:solidFill>
                <a:latin typeface="Courier New"/>
                <a:ea typeface="Courier New"/>
                <a:cs typeface="Courier New"/>
                <a:sym typeface="Courier New"/>
              </a:rPr>
              <a:t>SELECT </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Clr>
                <a:schemeClr val="dk1"/>
              </a:buClr>
              <a:buSzPts val="1100"/>
              <a:buFont typeface="Arial"/>
              <a:buNone/>
            </a:pPr>
            <a:r>
              <a:rPr b="1" lang="en" sz="1200">
                <a:solidFill>
                  <a:srgbClr val="0B5394"/>
                </a:solidFill>
                <a:latin typeface="Courier New"/>
                <a:ea typeface="Courier New"/>
                <a:cs typeface="Courier New"/>
                <a:sym typeface="Courier New"/>
              </a:rPr>
              <a:t>   column_1, </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Clr>
                <a:schemeClr val="dk1"/>
              </a:buClr>
              <a:buSzPts val="1100"/>
              <a:buFont typeface="Arial"/>
              <a:buNone/>
            </a:pPr>
            <a:r>
              <a:rPr b="1" lang="en" sz="1200">
                <a:solidFill>
                  <a:srgbClr val="0B5394"/>
                </a:solidFill>
                <a:latin typeface="Courier New"/>
                <a:ea typeface="Courier New"/>
                <a:cs typeface="Courier New"/>
                <a:sym typeface="Courier New"/>
              </a:rPr>
              <a:t>   column_2,</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Clr>
                <a:schemeClr val="dk1"/>
              </a:buClr>
              <a:buSzPts val="1100"/>
              <a:buFont typeface="Arial"/>
              <a:buNone/>
            </a:pPr>
            <a:r>
              <a:rPr b="1" lang="en" sz="1200">
                <a:solidFill>
                  <a:srgbClr val="0B5394"/>
                </a:solidFill>
                <a:latin typeface="Courier New"/>
                <a:ea typeface="Courier New"/>
                <a:cs typeface="Courier New"/>
                <a:sym typeface="Courier New"/>
              </a:rPr>
              <a:t>   ...,</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Clr>
                <a:schemeClr val="dk1"/>
              </a:buClr>
              <a:buSzPts val="1100"/>
              <a:buFont typeface="Arial"/>
              <a:buNone/>
            </a:pPr>
            <a:r>
              <a:rPr b="1" lang="en" sz="1200">
                <a:solidFill>
                  <a:srgbClr val="0B5394"/>
                </a:solidFill>
                <a:latin typeface="Courier New"/>
                <a:ea typeface="Courier New"/>
                <a:cs typeface="Courier New"/>
                <a:sym typeface="Courier New"/>
              </a:rPr>
              <a:t>   aggregate_function(column_3)</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Clr>
                <a:schemeClr val="dk1"/>
              </a:buClr>
              <a:buSzPts val="1100"/>
              <a:buFont typeface="Arial"/>
              <a:buNone/>
            </a:pPr>
            <a:r>
              <a:rPr b="1" lang="en" sz="1200">
                <a:solidFill>
                  <a:srgbClr val="0B5394"/>
                </a:solidFill>
                <a:latin typeface="Courier New"/>
                <a:ea typeface="Courier New"/>
                <a:cs typeface="Courier New"/>
                <a:sym typeface="Courier New"/>
              </a:rPr>
              <a:t>FROM </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Clr>
                <a:schemeClr val="dk1"/>
              </a:buClr>
              <a:buSzPts val="1100"/>
              <a:buFont typeface="Arial"/>
              <a:buNone/>
            </a:pPr>
            <a:r>
              <a:rPr b="1" lang="en" sz="1200">
                <a:solidFill>
                  <a:srgbClr val="0B5394"/>
                </a:solidFill>
                <a:latin typeface="Courier New"/>
                <a:ea typeface="Courier New"/>
                <a:cs typeface="Courier New"/>
                <a:sym typeface="Courier New"/>
              </a:rPr>
              <a:t>   table_name</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Clr>
                <a:schemeClr val="dk1"/>
              </a:buClr>
              <a:buSzPts val="1100"/>
              <a:buFont typeface="Arial"/>
              <a:buNone/>
            </a:pPr>
            <a:r>
              <a:rPr b="1" lang="en" sz="1200">
                <a:solidFill>
                  <a:srgbClr val="0B5394"/>
                </a:solidFill>
                <a:latin typeface="Courier New"/>
                <a:ea typeface="Courier New"/>
                <a:cs typeface="Courier New"/>
                <a:sym typeface="Courier New"/>
              </a:rPr>
              <a:t>GROUP BY </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Clr>
                <a:schemeClr val="dk1"/>
              </a:buClr>
              <a:buSzPts val="1100"/>
              <a:buFont typeface="Arial"/>
              <a:buNone/>
            </a:pPr>
            <a:r>
              <a:rPr b="1" lang="en" sz="1200">
                <a:solidFill>
                  <a:srgbClr val="0B5394"/>
                </a:solidFill>
                <a:latin typeface="Courier New"/>
                <a:ea typeface="Courier New"/>
                <a:cs typeface="Courier New"/>
                <a:sym typeface="Courier New"/>
              </a:rPr>
              <a:t>   column_1,</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Clr>
                <a:schemeClr val="dk1"/>
              </a:buClr>
              <a:buSzPts val="1100"/>
              <a:buFont typeface="Arial"/>
              <a:buNone/>
            </a:pPr>
            <a:r>
              <a:rPr b="1" lang="en" sz="1200">
                <a:solidFill>
                  <a:srgbClr val="0B5394"/>
                </a:solidFill>
                <a:latin typeface="Courier New"/>
                <a:ea typeface="Courier New"/>
                <a:cs typeface="Courier New"/>
                <a:sym typeface="Courier New"/>
              </a:rPr>
              <a:t>   column_2,</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   ...;</a:t>
            </a:r>
            <a:endParaRPr b="1" sz="1200">
              <a:solidFill>
                <a:srgbClr val="0B5394"/>
              </a:solidFill>
              <a:latin typeface="Courier New"/>
              <a:ea typeface="Courier New"/>
              <a:cs typeface="Courier New"/>
              <a:sym typeface="Courier New"/>
            </a:endParaRPr>
          </a:p>
        </p:txBody>
      </p:sp>
      <p:sp>
        <p:nvSpPr>
          <p:cNvPr id="61" name="Google Shape;61;p14"/>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GROUP BY Statement</a:t>
            </a:r>
            <a:endParaRPr b="1" sz="2000"/>
          </a:p>
        </p:txBody>
      </p:sp>
      <p:pic>
        <p:nvPicPr>
          <p:cNvPr id="62" name="Google Shape;62;p14"/>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501250" y="1098325"/>
            <a:ext cx="7881000" cy="29661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1200"/>
              </a:spcBef>
              <a:spcAft>
                <a:spcPts val="0"/>
              </a:spcAft>
              <a:buNone/>
            </a:pPr>
            <a:r>
              <a:rPr lang="en" sz="1400"/>
              <a:t>Having clause is used to filter data according to the conditions provided. Having clause is generally used in reports of large data. Having clause is only used with the SELECT clause. The expression in the syntax can only have constants.</a:t>
            </a:r>
            <a:endParaRPr sz="1400"/>
          </a:p>
          <a:p>
            <a:pPr indent="0" lvl="0" marL="0" rtl="0" algn="just">
              <a:lnSpc>
                <a:spcPct val="115000"/>
              </a:lnSpc>
              <a:spcBef>
                <a:spcPts val="1200"/>
              </a:spcBef>
              <a:spcAft>
                <a:spcPts val="0"/>
              </a:spcAft>
              <a:buNone/>
            </a:pPr>
            <a:r>
              <a:rPr b="1" lang="en" sz="1200">
                <a:solidFill>
                  <a:srgbClr val="0B5394"/>
                </a:solidFill>
                <a:latin typeface="Courier New"/>
                <a:ea typeface="Courier New"/>
                <a:cs typeface="Courier New"/>
                <a:sym typeface="Courier New"/>
              </a:rPr>
              <a:t>SELECT</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	column1,</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	aggregate_function (column2)</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FROM</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	table_name</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GROUP BY</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	column1</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HAVING</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	condition;</a:t>
            </a:r>
            <a:endParaRPr b="1" sz="1200">
              <a:solidFill>
                <a:srgbClr val="0B5394"/>
              </a:solidFill>
              <a:latin typeface="Courier New"/>
              <a:ea typeface="Courier New"/>
              <a:cs typeface="Courier New"/>
              <a:sym typeface="Courier New"/>
            </a:endParaRPr>
          </a:p>
        </p:txBody>
      </p:sp>
      <p:sp>
        <p:nvSpPr>
          <p:cNvPr id="68" name="Google Shape;68;p15"/>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Having clause</a:t>
            </a:r>
            <a:endParaRPr b="1" sz="2000"/>
          </a:p>
        </p:txBody>
      </p:sp>
      <p:pic>
        <p:nvPicPr>
          <p:cNvPr id="69" name="Google Shape;69;p15"/>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19050" y="2285400"/>
            <a:ext cx="91851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u="sng">
                <a:solidFill>
                  <a:schemeClr val="hlink"/>
                </a:solidFill>
                <a:hlinkClick r:id="rId3"/>
              </a:rPr>
              <a:t>Interview Questions</a:t>
            </a:r>
            <a:endParaRPr sz="2000"/>
          </a:p>
        </p:txBody>
      </p:sp>
      <p:pic>
        <p:nvPicPr>
          <p:cNvPr id="75" name="Google Shape;75;p16"/>
          <p:cNvPicPr preferRelativeResize="0"/>
          <p:nvPr/>
        </p:nvPicPr>
        <p:blipFill rotWithShape="1">
          <a:blip r:embed="rId4">
            <a:alphaModFix/>
          </a:blip>
          <a:srcRect b="31095" l="0" r="0" t="33150"/>
          <a:stretch/>
        </p:blipFill>
        <p:spPr>
          <a:xfrm>
            <a:off x="19050" y="4525"/>
            <a:ext cx="1304100" cy="466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