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d5e806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d5e806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eb3e4da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eb3e4da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eb3e4dae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eb3e4dae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1754e2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1754e2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Union, Intersect and  Except</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1250" y="1098325"/>
            <a:ext cx="7881000" cy="3190800"/>
          </a:xfrm>
          <a:prstGeom prst="rect">
            <a:avLst/>
          </a:prstGeom>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400"/>
              <a:t>The PostgreSQL UNION operator is used for combining result sets from more than one SELECT statement into one result set. Any duplicate rows from the results of the SELECT statements are eliminated. The UNION operator works under two conditions:</a:t>
            </a:r>
            <a:endParaRPr sz="1400"/>
          </a:p>
          <a:p>
            <a:pPr indent="-317500" lvl="0" marL="457200" rtl="0" algn="just">
              <a:lnSpc>
                <a:spcPct val="115000"/>
              </a:lnSpc>
              <a:spcBef>
                <a:spcPts val="1200"/>
              </a:spcBef>
              <a:spcAft>
                <a:spcPts val="0"/>
              </a:spcAft>
              <a:buSzPts val="1400"/>
              <a:buChar char="●"/>
            </a:pPr>
            <a:r>
              <a:rPr lang="en" sz="1400"/>
              <a:t>The SELECT queries MUST return a similar number of queries.</a:t>
            </a:r>
            <a:endParaRPr sz="1400"/>
          </a:p>
          <a:p>
            <a:pPr indent="-317500" lvl="0" marL="457200" rtl="0" algn="just">
              <a:lnSpc>
                <a:spcPct val="115000"/>
              </a:lnSpc>
              <a:spcBef>
                <a:spcPts val="0"/>
              </a:spcBef>
              <a:spcAft>
                <a:spcPts val="0"/>
              </a:spcAft>
              <a:buSzPts val="1400"/>
              <a:buChar char="●"/>
            </a:pPr>
            <a:r>
              <a:rPr lang="en" sz="1400"/>
              <a:t>The data types of all corresponding columns must be compatible.</a:t>
            </a:r>
            <a:endParaRPr sz="1400"/>
          </a:p>
          <a:p>
            <a:pPr indent="0" lvl="0" marL="0" rtl="0" algn="just">
              <a:lnSpc>
                <a:spcPct val="115000"/>
              </a:lnSpc>
              <a:spcBef>
                <a:spcPts val="1200"/>
              </a:spcBef>
              <a:spcAft>
                <a:spcPts val="0"/>
              </a:spcAft>
              <a:buNone/>
            </a:pPr>
            <a:r>
              <a:rPr b="1" lang="en" sz="1200">
                <a:solidFill>
                  <a:srgbClr val="0B5394"/>
                </a:solidFill>
                <a:latin typeface="Courier New"/>
                <a:ea typeface="Courier New"/>
                <a:cs typeface="Courier New"/>
                <a:sym typeface="Courier New"/>
              </a:rPr>
              <a:t>SELECT expression_1, expression_2, ... expression_n</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tables</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[WHERE condition(s)]</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UNION</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SELECT expression_1, expression_2, ... expression_n</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tables</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[WHERE condition(s)];</a:t>
            </a:r>
            <a:endParaRPr b="1" sz="1200">
              <a:solidFill>
                <a:srgbClr val="0B5394"/>
              </a:solidFill>
              <a:latin typeface="Courier New"/>
              <a:ea typeface="Courier New"/>
              <a:cs typeface="Courier New"/>
              <a:sym typeface="Courier New"/>
            </a:endParaRPr>
          </a:p>
        </p:txBody>
      </p:sp>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Union Statement</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63" name="Google Shape;63;p14"/>
          <p:cNvSpPr txBox="1"/>
          <p:nvPr/>
        </p:nvSpPr>
        <p:spPr>
          <a:xfrm>
            <a:off x="632325" y="4375100"/>
            <a:ext cx="798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Note : </a:t>
            </a:r>
            <a:r>
              <a:rPr lang="en">
                <a:solidFill>
                  <a:srgbClr val="CC0000"/>
                </a:solidFill>
              </a:rPr>
              <a:t>The fields to be used in both the select statements must be in same order, same number and same data type.</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501250" y="1098325"/>
            <a:ext cx="7881000" cy="21165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The INTERSECT clause in SQL is used to combine two SELECT statements but the dataset returned by the INTERSECT statement will be the intersection of the data-sets of the two SELECT statements. </a:t>
            </a:r>
            <a:endParaRPr sz="1400"/>
          </a:p>
          <a:p>
            <a:pPr indent="0" lvl="0" marL="0" rtl="0" algn="just">
              <a:lnSpc>
                <a:spcPct val="115000"/>
              </a:lnSpc>
              <a:spcBef>
                <a:spcPts val="1200"/>
              </a:spcBef>
              <a:spcAft>
                <a:spcPts val="0"/>
              </a:spcAft>
              <a:buNone/>
            </a:pPr>
            <a:r>
              <a:rPr b="1" lang="en" sz="1200">
                <a:solidFill>
                  <a:srgbClr val="0B5394"/>
                </a:solidFill>
                <a:latin typeface="Courier New"/>
                <a:ea typeface="Courier New"/>
                <a:cs typeface="Courier New"/>
                <a:sym typeface="Courier New"/>
              </a:rPr>
              <a:t>SELECT select_list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A</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INTERSECT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SELECT select_list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B;</a:t>
            </a:r>
            <a:endParaRPr b="1" sz="1200">
              <a:solidFill>
                <a:srgbClr val="0B5394"/>
              </a:solidFill>
              <a:latin typeface="Courier New"/>
              <a:ea typeface="Courier New"/>
              <a:cs typeface="Courier New"/>
              <a:sym typeface="Courier New"/>
            </a:endParaRPr>
          </a:p>
        </p:txBody>
      </p:sp>
      <p:sp>
        <p:nvSpPr>
          <p:cNvPr id="69" name="Google Shape;69;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INTERSECT clause</a:t>
            </a:r>
            <a:endParaRPr b="1" sz="2000"/>
          </a:p>
        </p:txBody>
      </p:sp>
      <p:pic>
        <p:nvPicPr>
          <p:cNvPr id="70" name="Google Shape;70;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501250" y="1098325"/>
            <a:ext cx="7881000" cy="18687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The EXCEPT clause is used to combine two SELECT statements and returns rows from the first SELECT statement that are not returned by the second SELECT statement.</a:t>
            </a:r>
            <a:endParaRPr sz="1400"/>
          </a:p>
          <a:p>
            <a:pPr indent="0" lvl="0" marL="0" rtl="0" algn="just">
              <a:lnSpc>
                <a:spcPct val="115000"/>
              </a:lnSpc>
              <a:spcBef>
                <a:spcPts val="1200"/>
              </a:spcBef>
              <a:spcAft>
                <a:spcPts val="0"/>
              </a:spcAft>
              <a:buNone/>
            </a:pPr>
            <a:r>
              <a:rPr b="1" lang="en" sz="1200">
                <a:solidFill>
                  <a:srgbClr val="0B5394"/>
                </a:solidFill>
                <a:latin typeface="Courier New"/>
                <a:ea typeface="Courier New"/>
                <a:cs typeface="Courier New"/>
                <a:sym typeface="Courier New"/>
              </a:rPr>
              <a:t>SELECT select_list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A</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EXCEPT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SELECT select_list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B;</a:t>
            </a:r>
            <a:endParaRPr b="1" sz="1200">
              <a:solidFill>
                <a:srgbClr val="0B5394"/>
              </a:solidFill>
              <a:latin typeface="Courier New"/>
              <a:ea typeface="Courier New"/>
              <a:cs typeface="Courier New"/>
              <a:sym typeface="Courier New"/>
            </a:endParaRPr>
          </a:p>
        </p:txBody>
      </p:sp>
      <p:sp>
        <p:nvSpPr>
          <p:cNvPr id="76" name="Google Shape;76;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EXCEPT clause</a:t>
            </a:r>
            <a:endParaRPr b="1" sz="2000"/>
          </a:p>
        </p:txBody>
      </p:sp>
      <p:pic>
        <p:nvPicPr>
          <p:cNvPr id="77" name="Google Shape;77;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83" name="Google Shape;83;p17"/>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