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2b51d1a4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2b51d1a4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ecec51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ecec51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1060004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106000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176843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176843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PL/pgSQ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PL/pgSQL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1500" y="922975"/>
            <a:ext cx="78810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PL/pgSQL</a:t>
            </a:r>
            <a:r>
              <a:rPr lang="en" sz="1400"/>
              <a:t> (</a:t>
            </a:r>
            <a:r>
              <a:rPr b="1" lang="en" sz="1400"/>
              <a:t>Procedural Language/PostgreSQL</a:t>
            </a:r>
            <a:r>
              <a:rPr lang="en" sz="1400"/>
              <a:t>) is a procedural programming language supported by the PostgreSQL. Implemented by </a:t>
            </a:r>
            <a:r>
              <a:rPr b="1" lang="en" sz="1400"/>
              <a:t>Jan Wieck</a:t>
            </a:r>
            <a:r>
              <a:rPr lang="en" sz="1400"/>
              <a:t>, PL/pgSQL first appeared with </a:t>
            </a:r>
            <a:r>
              <a:rPr b="1" lang="en" sz="1400"/>
              <a:t>PostgreSQL 6.4</a:t>
            </a:r>
            <a:r>
              <a:rPr lang="en" sz="1400"/>
              <a:t>, released on October 30, 1998. </a:t>
            </a:r>
            <a:r>
              <a:rPr b="1" lang="en" sz="1400"/>
              <a:t>Since PostgreSQL 9.0</a:t>
            </a:r>
            <a:r>
              <a:rPr lang="en" sz="1400"/>
              <a:t>, PL/pgSQL is installed by default. </a:t>
            </a:r>
            <a:r>
              <a:rPr b="1" lang="en" sz="1400"/>
              <a:t>PL/pgSQL</a:t>
            </a:r>
            <a:r>
              <a:rPr lang="en" sz="1400"/>
              <a:t>, as a </a:t>
            </a:r>
            <a:r>
              <a:rPr b="1" lang="en" sz="1400"/>
              <a:t>fully featured programming language</a:t>
            </a:r>
            <a:r>
              <a:rPr lang="en" sz="1400"/>
              <a:t>, allows much more procedural control than SQL, including the ability to use loops and other control structures. SQL statements and triggers can call functions created in the </a:t>
            </a:r>
            <a:r>
              <a:rPr b="1" lang="en" sz="1400"/>
              <a:t>PL/pgSQL</a:t>
            </a:r>
            <a:r>
              <a:rPr lang="en" sz="1400"/>
              <a:t> language. The design of PL/pgSQL aimed to allow PostgreSQL users to </a:t>
            </a:r>
            <a:r>
              <a:rPr b="1" lang="en" sz="1400">
                <a:solidFill>
                  <a:srgbClr val="990000"/>
                </a:solidFill>
              </a:rPr>
              <a:t>perform more complex operations and computations than SQL, while providing ease of use</a:t>
            </a:r>
            <a:r>
              <a:rPr lang="en" sz="1400"/>
              <a:t>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PL/pgSQL procedural language is similar to the Oracle PL/SQL. The following are reasons to learn PL/pgSQL.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PL/pgSQL comes with PostgreSQL by default.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PL/pgSQL inherits all </a:t>
            </a:r>
            <a:r>
              <a:rPr lang="en" sz="1400">
                <a:solidFill>
                  <a:srgbClr val="990000"/>
                </a:solidFill>
              </a:rPr>
              <a:t>user-defined types, functions, </a:t>
            </a:r>
            <a:r>
              <a:rPr lang="en" sz="1400"/>
              <a:t>and</a:t>
            </a:r>
            <a:r>
              <a:rPr lang="en" sz="1400">
                <a:solidFill>
                  <a:srgbClr val="990000"/>
                </a:solidFill>
              </a:rPr>
              <a:t> operators</a:t>
            </a:r>
            <a:r>
              <a:rPr lang="en" sz="1400"/>
              <a:t>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PL/pgSQL has </a:t>
            </a:r>
            <a:r>
              <a:rPr lang="en" sz="1400">
                <a:solidFill>
                  <a:srgbClr val="990000"/>
                </a:solidFill>
              </a:rPr>
              <a:t>many features</a:t>
            </a:r>
            <a:r>
              <a:rPr lang="en" sz="1400"/>
              <a:t> that allow you to develop </a:t>
            </a:r>
            <a:r>
              <a:rPr lang="en" sz="1400">
                <a:solidFill>
                  <a:srgbClr val="990000"/>
                </a:solidFill>
              </a:rPr>
              <a:t>complex functions</a:t>
            </a:r>
            <a:r>
              <a:rPr lang="en" sz="1400"/>
              <a:t> and </a:t>
            </a:r>
            <a:r>
              <a:rPr lang="en" sz="1400">
                <a:solidFill>
                  <a:srgbClr val="990000"/>
                </a:solidFill>
              </a:rPr>
              <a:t>stored procedures</a:t>
            </a:r>
            <a:r>
              <a:rPr lang="en" sz="1400"/>
              <a:t>.</a:t>
            </a:r>
            <a:endParaRPr sz="14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PL/pgSQL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519175" y="4554575"/>
            <a:ext cx="24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wikipedia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31500" y="922975"/>
            <a:ext cx="78810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select 'String constant';</a:t>
            </a:r>
            <a:endParaRPr sz="14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'I’m a string constant';</a:t>
            </a:r>
            <a:endParaRPr sz="14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Dollar-Quoted string constant</a:t>
            </a:r>
            <a:endParaRPr b="1" sz="2000">
              <a:solidFill>
                <a:srgbClr val="38761D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631500" y="2065975"/>
            <a:ext cx="7881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</a:rPr>
              <a:t>The problem arises when the string constant contains many single quotes and backslashes. Doubling every single quote and backslash makes the string constant more difficult to read and maintain.</a:t>
            </a:r>
            <a:endParaRPr sz="1400">
              <a:solidFill>
                <a:srgbClr val="FF9900"/>
              </a:solidFill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631500" y="2904175"/>
            <a:ext cx="7881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</a:rPr>
              <a:t>PostgreSQL </a:t>
            </a:r>
            <a:r>
              <a:rPr b="1" lang="en" sz="1400">
                <a:solidFill>
                  <a:srgbClr val="38761D"/>
                </a:solidFill>
              </a:rPr>
              <a:t>version 8.0</a:t>
            </a:r>
            <a:r>
              <a:rPr lang="en" sz="1400">
                <a:solidFill>
                  <a:srgbClr val="38761D"/>
                </a:solidFill>
              </a:rPr>
              <a:t> introduced the dollar quoting feature to make string constants more readable.</a:t>
            </a:r>
            <a:endParaRPr sz="1400">
              <a:solidFill>
                <a:srgbClr val="38761D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8761D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$tag$&lt;string_constant&gt;$tag$</a:t>
            </a:r>
            <a:endParaRPr sz="14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631500" y="1456375"/>
            <a:ext cx="78810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select 'I''m also a string constant';</a:t>
            </a:r>
            <a:endParaRPr sz="14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select E'I\'m also a string constant';</a:t>
            </a:r>
            <a:endParaRPr sz="14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31500" y="922975"/>
            <a:ext cx="7881000" cy="4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PL/pgSQL</a:t>
            </a:r>
            <a:r>
              <a:rPr lang="en" sz="1400"/>
              <a:t> is a </a:t>
            </a:r>
            <a:r>
              <a:rPr b="1" lang="en" sz="1400"/>
              <a:t>block-structured language</a:t>
            </a:r>
            <a:r>
              <a:rPr lang="en" sz="1400"/>
              <a:t>, a PL/pgSQL function or stored procedure is </a:t>
            </a:r>
            <a:r>
              <a:rPr b="1" lang="en" sz="1400"/>
              <a:t>organized into blocks</a:t>
            </a:r>
            <a:r>
              <a:rPr lang="en" sz="1400"/>
              <a:t>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 &lt;&lt;label&gt;&gt; 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 declare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declarations 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statements;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 [ label ];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execute anonymous block use </a:t>
            </a:r>
            <a:r>
              <a:rPr b="1" lang="en" sz="1400"/>
              <a:t>DO. </a:t>
            </a:r>
            <a:r>
              <a:rPr lang="en" sz="1400"/>
              <a:t>The DO statement was introduced since </a:t>
            </a:r>
            <a:r>
              <a:rPr b="1" lang="en" sz="1400"/>
              <a:t>PostgreSQL 9.0</a:t>
            </a:r>
            <a:r>
              <a:rPr lang="en" sz="1400"/>
              <a:t>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$$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&lt;&lt;fb&gt;&gt;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declare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begin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raise info 'Hello PDP';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end fb;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$$;</a:t>
            </a:r>
            <a:endParaRPr sz="1400"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Anonymous block</a:t>
            </a:r>
            <a:endParaRPr b="1" sz="20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