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bd5e806f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bd5e806f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231f451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231f451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c9639439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c9639439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c9639439b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c9639439b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c9639439b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c9639439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c9639439b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c9639439b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0ba40af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0ba40af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en.wikipedia.org/wiki/ACI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github.com/jlkesh/pdp_online_java_lessons/blob/main/interviewquestions/6-module(database).md"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0" y="24699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Transaction and ACID</a:t>
            </a:r>
            <a:endParaRPr b="1" sz="2000"/>
          </a:p>
        </p:txBody>
      </p:sp>
      <p:pic>
        <p:nvPicPr>
          <p:cNvPr id="55" name="Google Shape;55;p13"/>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01250" y="1098325"/>
            <a:ext cx="7881000" cy="6480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Clr>
                <a:schemeClr val="dk1"/>
              </a:buClr>
              <a:buSzPts val="1100"/>
              <a:buFont typeface="Arial"/>
              <a:buNone/>
            </a:pPr>
            <a:r>
              <a:rPr lang="en" sz="1400"/>
              <a:t>In the context of transaction processing, the acronym ACID refers to the four key properties of a transaction: </a:t>
            </a:r>
            <a:r>
              <a:rPr b="1" lang="en" sz="1400"/>
              <a:t>atomicity</a:t>
            </a:r>
            <a:r>
              <a:rPr lang="en" sz="1400"/>
              <a:t>, </a:t>
            </a:r>
            <a:r>
              <a:rPr b="1" lang="en" sz="1400"/>
              <a:t>consistency</a:t>
            </a:r>
            <a:r>
              <a:rPr lang="en" sz="1400"/>
              <a:t>, </a:t>
            </a:r>
            <a:r>
              <a:rPr b="1" lang="en" sz="1400"/>
              <a:t>isolation</a:t>
            </a:r>
            <a:r>
              <a:rPr lang="en" sz="1400"/>
              <a:t>, and </a:t>
            </a:r>
            <a:r>
              <a:rPr b="1" lang="en" sz="1400"/>
              <a:t>durability</a:t>
            </a:r>
            <a:r>
              <a:rPr lang="en" sz="1400"/>
              <a:t>.</a:t>
            </a:r>
            <a:endParaRPr b="1" sz="1200">
              <a:solidFill>
                <a:srgbClr val="0B5394"/>
              </a:solidFill>
              <a:latin typeface="Courier New"/>
              <a:ea typeface="Courier New"/>
              <a:cs typeface="Courier New"/>
              <a:sym typeface="Courier New"/>
            </a:endParaRPr>
          </a:p>
        </p:txBody>
      </p:sp>
      <p:sp>
        <p:nvSpPr>
          <p:cNvPr id="61" name="Google Shape;61;p14"/>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ACID</a:t>
            </a:r>
            <a:endParaRPr b="1" sz="2000"/>
          </a:p>
        </p:txBody>
      </p:sp>
      <p:pic>
        <p:nvPicPr>
          <p:cNvPr id="62" name="Google Shape;62;p14"/>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501250" y="1098325"/>
            <a:ext cx="7881000" cy="8958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Clr>
                <a:schemeClr val="dk1"/>
              </a:buClr>
              <a:buSzPts val="1100"/>
              <a:buFont typeface="Arial"/>
              <a:buNone/>
            </a:pPr>
            <a:r>
              <a:rPr lang="en" sz="1400"/>
              <a:t>Atomicity means that you guarantee that either all of the transaction succeeds or none of it does. You don’t get part of it succeeding and part of it not. If one part of the transaction fails, the whole transaction fails. With atomicity, it’s either “all or nothing”.</a:t>
            </a:r>
            <a:endParaRPr sz="1400"/>
          </a:p>
        </p:txBody>
      </p:sp>
      <p:sp>
        <p:nvSpPr>
          <p:cNvPr id="68" name="Google Shape;68;p15"/>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Atomicity</a:t>
            </a:r>
            <a:endParaRPr b="1" sz="2000"/>
          </a:p>
        </p:txBody>
      </p:sp>
      <p:pic>
        <p:nvPicPr>
          <p:cNvPr id="69" name="Google Shape;69;p15"/>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501250" y="1098325"/>
            <a:ext cx="7881000" cy="8958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Clr>
                <a:schemeClr val="dk1"/>
              </a:buClr>
              <a:buSzPts val="1100"/>
              <a:buFont typeface="Arial"/>
              <a:buNone/>
            </a:pPr>
            <a:r>
              <a:rPr lang="en" sz="1400"/>
              <a:t>This ensures that you guarantee that all data will be consistent. All data will be valid according to all defined rules, including any constraints, cascades, and triggers that have been applied on the database.</a:t>
            </a:r>
            <a:endParaRPr sz="1400"/>
          </a:p>
        </p:txBody>
      </p:sp>
      <p:sp>
        <p:nvSpPr>
          <p:cNvPr id="75" name="Google Shape;75;p16"/>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Consistency</a:t>
            </a:r>
            <a:endParaRPr b="1" sz="2000"/>
          </a:p>
        </p:txBody>
      </p:sp>
      <p:pic>
        <p:nvPicPr>
          <p:cNvPr id="76" name="Google Shape;76;p16"/>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501250" y="1098325"/>
            <a:ext cx="7881000" cy="8958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Clr>
                <a:schemeClr val="dk1"/>
              </a:buClr>
              <a:buSzPts val="1100"/>
              <a:buFont typeface="Arial"/>
              <a:buNone/>
            </a:pPr>
            <a:r>
              <a:rPr lang="en" sz="1400"/>
              <a:t>Guarantees that all transactions will occur in isolation. No transaction will be affected by any other transaction. So a transaction cannot read data from any other transaction that has not yet completed.</a:t>
            </a:r>
            <a:endParaRPr sz="1400"/>
          </a:p>
        </p:txBody>
      </p:sp>
      <p:sp>
        <p:nvSpPr>
          <p:cNvPr id="82" name="Google Shape;82;p17"/>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Isolation</a:t>
            </a:r>
            <a:endParaRPr b="1" sz="2000"/>
          </a:p>
        </p:txBody>
      </p:sp>
      <p:pic>
        <p:nvPicPr>
          <p:cNvPr id="83" name="Google Shape;83;p17"/>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501250" y="1098325"/>
            <a:ext cx="7881000" cy="1143600"/>
          </a:xfrm>
          <a:prstGeom prst="rect">
            <a:avLst/>
          </a:prstGeom>
        </p:spPr>
        <p:txBody>
          <a:bodyPr anchorCtr="0" anchor="t" bIns="91425" lIns="91425" spcFirstLastPara="1" rIns="91425" wrap="square" tIns="91425">
            <a:spAutoFit/>
          </a:bodyPr>
          <a:lstStyle/>
          <a:p>
            <a:pPr indent="457200" lvl="0" marL="0" rtl="0" algn="just">
              <a:lnSpc>
                <a:spcPct val="115000"/>
              </a:lnSpc>
              <a:spcBef>
                <a:spcPts val="1200"/>
              </a:spcBef>
              <a:spcAft>
                <a:spcPts val="1200"/>
              </a:spcAft>
              <a:buClr>
                <a:schemeClr val="dk1"/>
              </a:buClr>
              <a:buSzPts val="1100"/>
              <a:buFont typeface="Arial"/>
              <a:buNone/>
            </a:pPr>
            <a:r>
              <a:rPr lang="en" sz="1400"/>
              <a:t>Durability means that, once a transaction is committed, it will remain in the system – even if there’s a system crash immediately following the transaction. Any changes from the transaction must be stored permanently. If the system tells the user that the transaction has succeeded, the transaction must have, in fact, succeeded.</a:t>
            </a:r>
            <a:endParaRPr sz="1400"/>
          </a:p>
        </p:txBody>
      </p:sp>
      <p:sp>
        <p:nvSpPr>
          <p:cNvPr id="89" name="Google Shape;89;p18"/>
          <p:cNvSpPr txBox="1"/>
          <p:nvPr>
            <p:ph type="title"/>
          </p:nvPr>
        </p:nvSpPr>
        <p:spPr>
          <a:xfrm>
            <a:off x="0" y="412525"/>
            <a:ext cx="91440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Durability</a:t>
            </a:r>
            <a:endParaRPr b="1" sz="2000"/>
          </a:p>
        </p:txBody>
      </p:sp>
      <p:pic>
        <p:nvPicPr>
          <p:cNvPr id="90" name="Google Shape;90;p18"/>
          <p:cNvPicPr preferRelativeResize="0"/>
          <p:nvPr/>
        </p:nvPicPr>
        <p:blipFill rotWithShape="1">
          <a:blip r:embed="rId3">
            <a:alphaModFix/>
          </a:blip>
          <a:srcRect b="31095" l="0" r="0" t="33150"/>
          <a:stretch/>
        </p:blipFill>
        <p:spPr>
          <a:xfrm>
            <a:off x="19050" y="4525"/>
            <a:ext cx="1304100" cy="466275"/>
          </a:xfrm>
          <a:prstGeom prst="rect">
            <a:avLst/>
          </a:prstGeom>
          <a:noFill/>
          <a:ln>
            <a:noFill/>
          </a:ln>
        </p:spPr>
      </p:pic>
      <p:sp>
        <p:nvSpPr>
          <p:cNvPr id="91" name="Google Shape;91;p18"/>
          <p:cNvSpPr txBox="1"/>
          <p:nvPr/>
        </p:nvSpPr>
        <p:spPr>
          <a:xfrm>
            <a:off x="7984500" y="4712075"/>
            <a:ext cx="115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chemeClr val="hlink"/>
                </a:solidFill>
                <a:hlinkClick r:id="rId4"/>
              </a:rPr>
              <a:t>wikipedia</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19050" y="2285400"/>
            <a:ext cx="91851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u="sng">
                <a:solidFill>
                  <a:schemeClr val="hlink"/>
                </a:solidFill>
                <a:hlinkClick r:id="rId3"/>
              </a:rPr>
              <a:t>Interview Questions</a:t>
            </a:r>
            <a:endParaRPr sz="2000"/>
          </a:p>
        </p:txBody>
      </p:sp>
      <p:pic>
        <p:nvPicPr>
          <p:cNvPr id="97" name="Google Shape;97;p19"/>
          <p:cNvPicPr preferRelativeResize="0"/>
          <p:nvPr/>
        </p:nvPicPr>
        <p:blipFill rotWithShape="1">
          <a:blip r:embed="rId4">
            <a:alphaModFix/>
          </a:blip>
          <a:srcRect b="31095" l="0" r="0" t="33150"/>
          <a:stretch/>
        </p:blipFill>
        <p:spPr>
          <a:xfrm>
            <a:off x="19050" y="4525"/>
            <a:ext cx="1304100" cy="46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