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91bba5938_0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91bba5938_0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d5e806f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d5e806f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ecec5183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ecec5183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ecec518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ecec518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ecec518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ecec518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c8c7c9e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c8c7c9e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175309f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175309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github.com/jlkesh/pdp_online_java_lessons/blob/main/interviewquestions/6-module(database).md"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55" name="Google Shape;55;p13"/>
          <p:cNvSpPr txBox="1"/>
          <p:nvPr/>
        </p:nvSpPr>
        <p:spPr>
          <a:xfrm>
            <a:off x="0" y="22792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Joining Tables</a:t>
            </a:r>
            <a:endParaRPr b="1" sz="2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01250" y="1098325"/>
            <a:ext cx="7881000" cy="1143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In DBMS, a </a:t>
            </a:r>
            <a:r>
              <a:rPr b="1" lang="en" sz="1400"/>
              <a:t>join</a:t>
            </a:r>
            <a:r>
              <a:rPr lang="en" sz="1400"/>
              <a:t> statement is mainly used to </a:t>
            </a:r>
            <a:r>
              <a:rPr b="1" lang="en" sz="1400"/>
              <a:t>combine</a:t>
            </a:r>
            <a:r>
              <a:rPr lang="en" sz="1400"/>
              <a:t> two or more tables based on a specified common field between them.</a:t>
            </a:r>
            <a:endParaRPr sz="1400"/>
          </a:p>
          <a:p>
            <a:pPr indent="457200" lvl="0" marL="0" rtl="0" algn="just">
              <a:lnSpc>
                <a:spcPct val="115000"/>
              </a:lnSpc>
              <a:spcBef>
                <a:spcPts val="0"/>
              </a:spcBef>
              <a:spcAft>
                <a:spcPts val="0"/>
              </a:spcAft>
              <a:buNone/>
            </a:pPr>
            <a:r>
              <a:rPr lang="en" sz="1400"/>
              <a:t>PostgreSQL supports </a:t>
            </a:r>
            <a:r>
              <a:rPr b="1" lang="en" sz="1400"/>
              <a:t>inner join</a:t>
            </a:r>
            <a:r>
              <a:rPr lang="en" sz="1400"/>
              <a:t>, </a:t>
            </a:r>
            <a:r>
              <a:rPr b="1" lang="en" sz="1400"/>
              <a:t>left join</a:t>
            </a:r>
            <a:r>
              <a:rPr lang="en" sz="1400"/>
              <a:t>, </a:t>
            </a:r>
            <a:r>
              <a:rPr b="1" lang="en" sz="1400"/>
              <a:t>right join</a:t>
            </a:r>
            <a:r>
              <a:rPr lang="en" sz="1400"/>
              <a:t>, </a:t>
            </a:r>
            <a:r>
              <a:rPr b="1" lang="en" sz="1400"/>
              <a:t>full outer join</a:t>
            </a:r>
            <a:r>
              <a:rPr lang="en" sz="1400"/>
              <a:t>, </a:t>
            </a:r>
            <a:r>
              <a:rPr b="1" lang="en" sz="1400"/>
              <a:t>cross join</a:t>
            </a:r>
            <a:r>
              <a:rPr lang="en" sz="1400"/>
              <a:t>, </a:t>
            </a:r>
            <a:r>
              <a:rPr b="1" lang="en" sz="1400"/>
              <a:t>natural join</a:t>
            </a:r>
            <a:r>
              <a:rPr lang="en" sz="1400"/>
              <a:t>, and a special kind of join called </a:t>
            </a:r>
            <a:r>
              <a:rPr b="1" lang="en" sz="1400"/>
              <a:t>self-join</a:t>
            </a:r>
            <a:r>
              <a:rPr lang="en" sz="1400"/>
              <a:t>.</a:t>
            </a:r>
            <a:endParaRPr sz="1400"/>
          </a:p>
        </p:txBody>
      </p:sp>
      <p:sp>
        <p:nvSpPr>
          <p:cNvPr id="61" name="Google Shape;61;p1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Joining Tables</a:t>
            </a:r>
            <a:endParaRPr b="1" sz="2000"/>
          </a:p>
        </p:txBody>
      </p:sp>
      <p:pic>
        <p:nvPicPr>
          <p:cNvPr id="62" name="Google Shape;62;p1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501250" y="1098325"/>
            <a:ext cx="7881000" cy="1785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b="1" lang="en" sz="1400"/>
              <a:t>Inner Join clause</a:t>
            </a:r>
            <a:r>
              <a:rPr lang="en" sz="1400"/>
              <a:t> creates a new table (</a:t>
            </a:r>
            <a:r>
              <a:rPr b="1" lang="en" sz="1400"/>
              <a:t>not physical</a:t>
            </a:r>
            <a:r>
              <a:rPr lang="en" sz="1400"/>
              <a:t>) by combining rows that have matching values in two or more tables. This join is based </a:t>
            </a:r>
            <a:r>
              <a:rPr lang="en" sz="1400">
                <a:solidFill>
                  <a:srgbClr val="990000"/>
                </a:solidFill>
              </a:rPr>
              <a:t>on a logical relationship</a:t>
            </a:r>
            <a:r>
              <a:rPr lang="en" sz="1400"/>
              <a:t> (or a </a:t>
            </a:r>
            <a:r>
              <a:rPr lang="en" sz="1400">
                <a:solidFill>
                  <a:srgbClr val="990000"/>
                </a:solidFill>
              </a:rPr>
              <a:t>common field</a:t>
            </a:r>
            <a:r>
              <a:rPr lang="en" sz="1400"/>
              <a:t>) between the tables and is used to retrieve data that appears in both tables.</a:t>
            </a:r>
            <a:endParaRPr sz="1400"/>
          </a:p>
          <a:p>
            <a:pPr indent="45720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SELECT *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FROM table1 INNER JOIN table2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ON table1.column_name = table2.column_name; </a:t>
            </a:r>
            <a:endParaRPr sz="1400"/>
          </a:p>
        </p:txBody>
      </p:sp>
      <p:sp>
        <p:nvSpPr>
          <p:cNvPr id="68" name="Google Shape;68;p1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INNER JOIN clause</a:t>
            </a:r>
            <a:endParaRPr b="1" sz="2000"/>
          </a:p>
        </p:txBody>
      </p:sp>
      <p:pic>
        <p:nvPicPr>
          <p:cNvPr id="69" name="Google Shape;69;p1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501250" y="1098325"/>
            <a:ext cx="7881000" cy="17502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b="1" lang="en" sz="1400"/>
              <a:t>The LEFT JOIN</a:t>
            </a:r>
            <a:r>
              <a:rPr lang="en" sz="1400"/>
              <a:t> clause returns all records from the </a:t>
            </a:r>
            <a:r>
              <a:rPr b="1" lang="en" sz="1400"/>
              <a:t>left table</a:t>
            </a:r>
            <a:r>
              <a:rPr lang="en" sz="1400"/>
              <a:t> , and the matching records from the </a:t>
            </a:r>
            <a:r>
              <a:rPr b="1" lang="en" sz="1400"/>
              <a:t>right table</a:t>
            </a:r>
            <a:r>
              <a:rPr lang="en" sz="1400"/>
              <a:t>.</a:t>
            </a:r>
            <a:endParaRPr sz="1400"/>
          </a:p>
          <a:p>
            <a:pPr indent="45720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SELECT column_name(s)</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 table1</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LEFT JOIN table2</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ON table1.column_name = table2.column_name;</a:t>
            </a:r>
            <a:endParaRPr b="1" sz="1200">
              <a:solidFill>
                <a:srgbClr val="0B5394"/>
              </a:solidFill>
              <a:latin typeface="Courier New"/>
              <a:ea typeface="Courier New"/>
              <a:cs typeface="Courier New"/>
              <a:sym typeface="Courier New"/>
            </a:endParaRPr>
          </a:p>
        </p:txBody>
      </p:sp>
      <p:sp>
        <p:nvSpPr>
          <p:cNvPr id="75" name="Google Shape;75;p16"/>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LEFT JOIN clause</a:t>
            </a:r>
            <a:endParaRPr b="1" sz="2000"/>
          </a:p>
        </p:txBody>
      </p:sp>
      <p:pic>
        <p:nvPicPr>
          <p:cNvPr id="76" name="Google Shape;76;p16"/>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501250" y="1098325"/>
            <a:ext cx="7881000" cy="17502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The </a:t>
            </a:r>
            <a:r>
              <a:rPr b="1" lang="en" sz="1400"/>
              <a:t>RIGHT JOIN </a:t>
            </a:r>
            <a:r>
              <a:rPr lang="en" sz="1400"/>
              <a:t>clause returns all records from the </a:t>
            </a:r>
            <a:r>
              <a:rPr b="1" lang="en" sz="1400"/>
              <a:t>right table</a:t>
            </a:r>
            <a:r>
              <a:rPr lang="en" sz="1400"/>
              <a:t>, and the matching records from the </a:t>
            </a:r>
            <a:r>
              <a:rPr b="1" lang="en" sz="1400"/>
              <a:t>left table</a:t>
            </a:r>
            <a:r>
              <a:rPr lang="en" sz="1400"/>
              <a:t>. </a:t>
            </a:r>
            <a:endParaRPr b="1" sz="1400"/>
          </a:p>
          <a:p>
            <a:pPr indent="45720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SELECT column_name(s)</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 table1</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RIGHT JOIN table2</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ON table1.column_name = table2.column_name;</a:t>
            </a:r>
            <a:endParaRPr b="1" sz="1200">
              <a:solidFill>
                <a:srgbClr val="0B5394"/>
              </a:solidFill>
              <a:latin typeface="Courier New"/>
              <a:ea typeface="Courier New"/>
              <a:cs typeface="Courier New"/>
              <a:sym typeface="Courier New"/>
            </a:endParaRPr>
          </a:p>
        </p:txBody>
      </p:sp>
      <p:sp>
        <p:nvSpPr>
          <p:cNvPr id="82" name="Google Shape;82;p17"/>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RIGHT</a:t>
            </a:r>
            <a:r>
              <a:rPr b="1" lang="en" sz="2000"/>
              <a:t> JOIN clause</a:t>
            </a:r>
            <a:endParaRPr b="1" sz="2000"/>
          </a:p>
        </p:txBody>
      </p:sp>
      <p:pic>
        <p:nvPicPr>
          <p:cNvPr id="83" name="Google Shape;83;p17"/>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501250" y="1098325"/>
            <a:ext cx="7881000" cy="1608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A NATURAL JOIN is a JOIN operation that creates an implicit join clause for you based on the common columns in the two tables being joined. Common columns are columns that have the same name in both tables. A NATURAL JOIN can be an INNER join, a LEFT OUTER join, or a RIGHT OUTER join. </a:t>
            </a:r>
            <a:r>
              <a:rPr b="1" lang="en" sz="1400"/>
              <a:t>The default is INNER join.</a:t>
            </a:r>
            <a:endParaRPr b="1" sz="1400"/>
          </a:p>
          <a:p>
            <a:pPr indent="45720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select * from table_one natural join table_two;</a:t>
            </a:r>
            <a:endParaRPr b="1" sz="1200">
              <a:solidFill>
                <a:srgbClr val="0B5394"/>
              </a:solidFill>
              <a:latin typeface="Courier New"/>
              <a:ea typeface="Courier New"/>
              <a:cs typeface="Courier New"/>
              <a:sym typeface="Courier New"/>
            </a:endParaRPr>
          </a:p>
        </p:txBody>
      </p:sp>
      <p:sp>
        <p:nvSpPr>
          <p:cNvPr id="89" name="Google Shape;89;p18"/>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NATURAL</a:t>
            </a:r>
            <a:r>
              <a:rPr b="1" lang="en" sz="2000"/>
              <a:t> JOIN clause</a:t>
            </a:r>
            <a:endParaRPr b="1" sz="2000"/>
          </a:p>
        </p:txBody>
      </p:sp>
      <p:pic>
        <p:nvPicPr>
          <p:cNvPr id="90" name="Google Shape;90;p18"/>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19050" y="2285400"/>
            <a:ext cx="91851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u="sng">
                <a:solidFill>
                  <a:schemeClr val="hlink"/>
                </a:solidFill>
                <a:hlinkClick r:id="rId3"/>
              </a:rPr>
              <a:t>Interview Questions</a:t>
            </a:r>
            <a:endParaRPr sz="2000"/>
          </a:p>
        </p:txBody>
      </p:sp>
      <p:pic>
        <p:nvPicPr>
          <p:cNvPr id="96" name="Google Shape;96;p19"/>
          <p:cNvPicPr preferRelativeResize="0"/>
          <p:nvPr/>
        </p:nvPicPr>
        <p:blipFill rotWithShape="1">
          <a:blip r:embed="rId4">
            <a:alphaModFix/>
          </a:blip>
          <a:srcRect b="31095" l="0" r="0" t="33150"/>
          <a:stretch/>
        </p:blipFill>
        <p:spPr>
          <a:xfrm>
            <a:off x="19050" y="4525"/>
            <a:ext cx="1304100" cy="4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