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93" r:id="rId3"/>
    <p:sldId id="257" r:id="rId4"/>
    <p:sldId id="270" r:id="rId5"/>
    <p:sldId id="271" r:id="rId6"/>
    <p:sldId id="285" r:id="rId7"/>
    <p:sldId id="286" r:id="rId8"/>
    <p:sldId id="273" r:id="rId9"/>
    <p:sldId id="272" r:id="rId10"/>
    <p:sldId id="278" r:id="rId11"/>
    <p:sldId id="294" r:id="rId12"/>
    <p:sldId id="295" r:id="rId13"/>
    <p:sldId id="296" r:id="rId14"/>
    <p:sldId id="297" r:id="rId15"/>
    <p:sldId id="298" r:id="rId16"/>
    <p:sldId id="299" r:id="rId17"/>
    <p:sldId id="274" r:id="rId18"/>
    <p:sldId id="263" r:id="rId19"/>
    <p:sldId id="275" r:id="rId20"/>
    <p:sldId id="276" r:id="rId21"/>
    <p:sldId id="277" r:id="rId22"/>
    <p:sldId id="280" r:id="rId23"/>
    <p:sldId id="288" r:id="rId24"/>
    <p:sldId id="289" r:id="rId25"/>
    <p:sldId id="290" r:id="rId26"/>
    <p:sldId id="291" r:id="rId27"/>
    <p:sldId id="292" r:id="rId28"/>
    <p:sldId id="279" r:id="rId29"/>
    <p:sldId id="281" r:id="rId30"/>
    <p:sldId id="282" r:id="rId31"/>
    <p:sldId id="283" r:id="rId32"/>
    <p:sldId id="284" r:id="rId33"/>
    <p:sldId id="287" r:id="rId34"/>
    <p:sldId id="301" r:id="rId35"/>
    <p:sldId id="300" r:id="rId36"/>
    <p:sldId id="302"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7306AA-FBFB-484B-B429-83A673A845DA}">
          <p14:sldIdLst>
            <p14:sldId id="256"/>
            <p14:sldId id="293"/>
          </p14:sldIdLst>
        </p14:section>
        <p14:section name="Datatypes" id="{78A929CC-9E2E-421A-84AF-F8B3ADC283D5}">
          <p14:sldIdLst>
            <p14:sldId id="257"/>
            <p14:sldId id="270"/>
          </p14:sldIdLst>
        </p14:section>
        <p14:section name="Arrays" id="{637F66A6-A21F-4E6A-922E-17A9CF92311B}">
          <p14:sldIdLst>
            <p14:sldId id="271"/>
            <p14:sldId id="285"/>
            <p14:sldId id="286"/>
          </p14:sldIdLst>
        </p14:section>
        <p14:section name="Control Flows" id="{25E84E81-3943-4AE2-8C0F-297E4B9B3EEE}">
          <p14:sldIdLst>
            <p14:sldId id="273"/>
            <p14:sldId id="272"/>
          </p14:sldIdLst>
        </p14:section>
        <p14:section name="Functions" id="{360D5596-3856-413D-B345-082CE5097641}">
          <p14:sldIdLst>
            <p14:sldId id="278"/>
            <p14:sldId id="294"/>
            <p14:sldId id="295"/>
            <p14:sldId id="296"/>
            <p14:sldId id="297"/>
            <p14:sldId id="298"/>
            <p14:sldId id="299"/>
          </p14:sldIdLst>
        </p14:section>
        <p14:section name="Objects" id="{6B811444-429B-4A9A-BD8F-D05D59EB0594}">
          <p14:sldIdLst>
            <p14:sldId id="274"/>
            <p14:sldId id="263"/>
            <p14:sldId id="275"/>
            <p14:sldId id="276"/>
            <p14:sldId id="277"/>
            <p14:sldId id="280"/>
          </p14:sldIdLst>
        </p14:section>
        <p14:section name="OOP" id="{32E904AC-9750-4BA5-A0B3-809B5EDA1C09}">
          <p14:sldIdLst>
            <p14:sldId id="288"/>
            <p14:sldId id="289"/>
            <p14:sldId id="290"/>
            <p14:sldId id="291"/>
            <p14:sldId id="292"/>
          </p14:sldIdLst>
        </p14:section>
        <p14:section name="Promises" id="{802C6DA9-19FA-4003-9B31-D3CEAC97D950}">
          <p14:sldIdLst>
            <p14:sldId id="279"/>
            <p14:sldId id="281"/>
            <p14:sldId id="282"/>
            <p14:sldId id="283"/>
            <p14:sldId id="284"/>
            <p14:sldId id="287"/>
          </p14:sldIdLst>
        </p14:section>
        <p14:section name="event loop" id="{32B2E85B-C8D4-4FDB-8B6A-CA165A2BE076}">
          <p14:sldIdLst>
            <p14:sldId id="301"/>
            <p14:sldId id="300"/>
            <p14:sldId id="30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599" autoAdjust="0"/>
  </p:normalViewPr>
  <p:slideViewPr>
    <p:cSldViewPr>
      <p:cViewPr varScale="1">
        <p:scale>
          <a:sx n="86" d="100"/>
          <a:sy n="86" d="100"/>
        </p:scale>
        <p:origin x="466"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7/14/2024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7/14/2024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7/14/2024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7/14/2024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7/14/2024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a:t>
            </a:r>
          </a:p>
        </p:txBody>
      </p:sp>
      <p:sp>
        <p:nvSpPr>
          <p:cNvPr id="3" name="Subtitle 2"/>
          <p:cNvSpPr>
            <a:spLocks noGrp="1"/>
          </p:cNvSpPr>
          <p:nvPr>
            <p:ph type="subTitle" idx="1"/>
          </p:nvPr>
        </p:nvSpPr>
        <p:spPr/>
        <p:txBody>
          <a:bodyPr/>
          <a:lstStyle/>
          <a:p>
            <a:r>
              <a:rPr lang="en-US" dirty="0"/>
              <a:t>ES5 AND ES6</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8FB0-4467-44AA-AA5A-659ED5F22AA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3ACAAD84-4E73-4DA3-95BC-41305B507FDF}"/>
              </a:ext>
            </a:extLst>
          </p:cNvPr>
          <p:cNvSpPr>
            <a:spLocks noGrp="1"/>
          </p:cNvSpPr>
          <p:nvPr>
            <p:ph idx="1"/>
          </p:nvPr>
        </p:nvSpPr>
        <p:spPr/>
        <p:txBody>
          <a:bodyPr>
            <a:normAutofit/>
          </a:bodyPr>
          <a:lstStyle/>
          <a:p>
            <a:r>
              <a:rPr lang="en-US" sz="2000" b="1" dirty="0"/>
              <a:t>Function Declarations                 				</a:t>
            </a:r>
            <a:r>
              <a:rPr lang="en-US" sz="2000" dirty="0">
                <a:solidFill>
                  <a:srgbClr val="00B050"/>
                </a:solidFill>
              </a:rPr>
              <a:t>function greet() {...}</a:t>
            </a:r>
          </a:p>
          <a:p>
            <a:r>
              <a:rPr lang="en-US" sz="2000" b="1" dirty="0"/>
              <a:t>Function Expressions					</a:t>
            </a:r>
            <a:r>
              <a:rPr lang="en-US" sz="2000" dirty="0">
                <a:solidFill>
                  <a:srgbClr val="00B050"/>
                </a:solidFill>
              </a:rPr>
              <a:t>greet = function() {...}</a:t>
            </a:r>
            <a:endParaRPr lang="en-US" sz="2000" dirty="0"/>
          </a:p>
          <a:p>
            <a:r>
              <a:rPr lang="en-US" sz="2000" b="1" dirty="0"/>
              <a:t>Arrow Functions 					</a:t>
            </a:r>
            <a:r>
              <a:rPr lang="en-US" sz="2000" dirty="0">
                <a:solidFill>
                  <a:srgbClr val="00B050"/>
                </a:solidFill>
              </a:rPr>
              <a:t>const greet = () =&gt; {...}</a:t>
            </a:r>
          </a:p>
          <a:p>
            <a:r>
              <a:rPr lang="en-US" sz="2000" b="1" dirty="0"/>
              <a:t>Immediately Invoked Function Expressions (IIFE) 	</a:t>
            </a:r>
            <a:r>
              <a:rPr lang="en-US" sz="2000" dirty="0">
                <a:solidFill>
                  <a:srgbClr val="00B050"/>
                </a:solidFill>
              </a:rPr>
              <a:t>(function great() {...}) ();</a:t>
            </a:r>
          </a:p>
          <a:p>
            <a:r>
              <a:rPr lang="en-US" sz="2000" b="1" dirty="0"/>
              <a:t>Constructor Functions 	            </a:t>
            </a:r>
            <a:r>
              <a:rPr lang="en-US" sz="2000" dirty="0">
                <a:solidFill>
                  <a:srgbClr val="00B050"/>
                </a:solidFill>
              </a:rPr>
              <a:t>function Person(name) {this.name = name;}</a:t>
            </a:r>
          </a:p>
          <a:p>
            <a:r>
              <a:rPr lang="en-US" sz="2000" b="1" dirty="0"/>
              <a:t>Async Functions  		            </a:t>
            </a:r>
            <a:r>
              <a:rPr lang="en-US" sz="2000" dirty="0">
                <a:solidFill>
                  <a:srgbClr val="00B050"/>
                </a:solidFill>
              </a:rPr>
              <a:t>async function fetchData() {}</a:t>
            </a:r>
            <a:r>
              <a:rPr lang="en-US" sz="2000" b="1" dirty="0"/>
              <a:t>	</a:t>
            </a:r>
          </a:p>
          <a:p>
            <a:r>
              <a:rPr lang="en-US" sz="2000" b="1" dirty="0"/>
              <a:t>Generator Functions</a:t>
            </a:r>
          </a:p>
          <a:p>
            <a:r>
              <a:rPr lang="en-US" sz="2000" b="1" dirty="0"/>
              <a:t>Methods</a:t>
            </a:r>
            <a:r>
              <a:rPr lang="en-US" sz="2000" dirty="0"/>
              <a:t> (Object Methods and Class Methods)</a:t>
            </a:r>
          </a:p>
        </p:txBody>
      </p:sp>
    </p:spTree>
    <p:extLst>
      <p:ext uri="{BB962C8B-B14F-4D97-AF65-F5344CB8AC3E}">
        <p14:creationId xmlns:p14="http://schemas.microsoft.com/office/powerpoint/2010/main" val="132399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FB6B-8A47-49C4-B936-452470123EF2}"/>
              </a:ext>
            </a:extLst>
          </p:cNvPr>
          <p:cNvSpPr>
            <a:spLocks noGrp="1"/>
          </p:cNvSpPr>
          <p:nvPr>
            <p:ph type="title"/>
          </p:nvPr>
        </p:nvSpPr>
        <p:spPr/>
        <p:txBody>
          <a:bodyPr/>
          <a:lstStyle/>
          <a:p>
            <a:r>
              <a:rPr lang="en-US" dirty="0"/>
              <a:t>Hoisting</a:t>
            </a:r>
          </a:p>
        </p:txBody>
      </p:sp>
      <p:sp>
        <p:nvSpPr>
          <p:cNvPr id="3" name="Content Placeholder 2">
            <a:extLst>
              <a:ext uri="{FF2B5EF4-FFF2-40B4-BE49-F238E27FC236}">
                <a16:creationId xmlns:a16="http://schemas.microsoft.com/office/drawing/2014/main" id="{C050C932-677A-4B18-AC4C-DD3D0CD5D16B}"/>
              </a:ext>
            </a:extLst>
          </p:cNvPr>
          <p:cNvSpPr>
            <a:spLocks noGrp="1"/>
          </p:cNvSpPr>
          <p:nvPr>
            <p:ph idx="1"/>
          </p:nvPr>
        </p:nvSpPr>
        <p:spPr/>
        <p:txBody>
          <a:bodyPr/>
          <a:lstStyle/>
          <a:p>
            <a:r>
              <a:rPr lang="en-US" dirty="0"/>
              <a:t>JavaScript hoisting refers to the process where the interpreter moves </a:t>
            </a:r>
            <a:r>
              <a:rPr lang="en-US" dirty="0">
                <a:solidFill>
                  <a:srgbClr val="FFFF00"/>
                </a:solidFill>
              </a:rPr>
              <a:t>variable</a:t>
            </a:r>
            <a:r>
              <a:rPr lang="en-US" dirty="0"/>
              <a:t> and </a:t>
            </a:r>
            <a:r>
              <a:rPr lang="en-US" dirty="0">
                <a:solidFill>
                  <a:srgbClr val="FFFF00"/>
                </a:solidFill>
              </a:rPr>
              <a:t>function declarations </a:t>
            </a:r>
            <a:r>
              <a:rPr lang="en-US" dirty="0"/>
              <a:t>to the </a:t>
            </a:r>
            <a:r>
              <a:rPr lang="en-US" dirty="0">
                <a:solidFill>
                  <a:srgbClr val="FFFF00"/>
                </a:solidFill>
              </a:rPr>
              <a:t>top</a:t>
            </a:r>
            <a:r>
              <a:rPr lang="en-US" dirty="0"/>
              <a:t> of their containing scope during the compile phase, before the code is executed. </a:t>
            </a:r>
          </a:p>
          <a:p>
            <a:r>
              <a:rPr lang="en-US" dirty="0">
                <a:solidFill>
                  <a:srgbClr val="FF0000"/>
                </a:solidFill>
              </a:rPr>
              <a:t>This means that you can use variables and functions before they are declared in the code.</a:t>
            </a:r>
          </a:p>
          <a:p>
            <a:r>
              <a:rPr lang="en-US" dirty="0">
                <a:solidFill>
                  <a:srgbClr val="7030A0"/>
                </a:solidFill>
              </a:rPr>
              <a:t>Variables hoisting</a:t>
            </a:r>
          </a:p>
          <a:p>
            <a:endParaRPr lang="en-US" dirty="0">
              <a:solidFill>
                <a:srgbClr val="7030A0"/>
              </a:solidFill>
            </a:endParaRPr>
          </a:p>
          <a:p>
            <a:endParaRPr lang="en-US" dirty="0">
              <a:solidFill>
                <a:srgbClr val="7030A0"/>
              </a:solidFill>
            </a:endParaRPr>
          </a:p>
          <a:p>
            <a:r>
              <a:rPr lang="en-US" dirty="0">
                <a:solidFill>
                  <a:srgbClr val="7030A0"/>
                </a:solidFill>
              </a:rPr>
              <a:t>Let and const</a:t>
            </a:r>
          </a:p>
          <a:p>
            <a:endParaRPr lang="en-US" dirty="0">
              <a:solidFill>
                <a:srgbClr val="FF0000"/>
              </a:solidFill>
            </a:endParaRPr>
          </a:p>
          <a:p>
            <a:endParaRPr lang="en-US" dirty="0">
              <a:solidFill>
                <a:srgbClr val="FF0000"/>
              </a:solidFill>
            </a:endParaRPr>
          </a:p>
          <a:p>
            <a:endParaRPr lang="en-US" dirty="0">
              <a:solidFill>
                <a:srgbClr val="FF0000"/>
              </a:solidFill>
            </a:endParaRPr>
          </a:p>
        </p:txBody>
      </p:sp>
      <p:pic>
        <p:nvPicPr>
          <p:cNvPr id="4" name="Picture 3">
            <a:extLst>
              <a:ext uri="{FF2B5EF4-FFF2-40B4-BE49-F238E27FC236}">
                <a16:creationId xmlns:a16="http://schemas.microsoft.com/office/drawing/2014/main" id="{75B38BC5-8B1E-4F67-A54E-2C4EC02AC6D1}"/>
              </a:ext>
            </a:extLst>
          </p:cNvPr>
          <p:cNvPicPr>
            <a:picLocks noChangeAspect="1"/>
          </p:cNvPicPr>
          <p:nvPr/>
        </p:nvPicPr>
        <p:blipFill>
          <a:blip r:embed="rId2"/>
          <a:stretch>
            <a:fillRect/>
          </a:stretch>
        </p:blipFill>
        <p:spPr>
          <a:xfrm>
            <a:off x="3193644" y="4495800"/>
            <a:ext cx="5801535" cy="962159"/>
          </a:xfrm>
          <a:prstGeom prst="rect">
            <a:avLst/>
          </a:prstGeom>
        </p:spPr>
      </p:pic>
    </p:spTree>
    <p:extLst>
      <p:ext uri="{BB962C8B-B14F-4D97-AF65-F5344CB8AC3E}">
        <p14:creationId xmlns:p14="http://schemas.microsoft.com/office/powerpoint/2010/main" val="248274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58B1-FBAF-4B7B-A8A3-9C940AB5B00A}"/>
              </a:ext>
            </a:extLst>
          </p:cNvPr>
          <p:cNvSpPr>
            <a:spLocks noGrp="1"/>
          </p:cNvSpPr>
          <p:nvPr>
            <p:ph type="title"/>
          </p:nvPr>
        </p:nvSpPr>
        <p:spPr/>
        <p:txBody>
          <a:bodyPr/>
          <a:lstStyle/>
          <a:p>
            <a:r>
              <a:rPr lang="en-US" dirty="0"/>
              <a:t>Hoisting</a:t>
            </a:r>
          </a:p>
        </p:txBody>
      </p:sp>
      <p:sp>
        <p:nvSpPr>
          <p:cNvPr id="3" name="Content Placeholder 2">
            <a:extLst>
              <a:ext uri="{FF2B5EF4-FFF2-40B4-BE49-F238E27FC236}">
                <a16:creationId xmlns:a16="http://schemas.microsoft.com/office/drawing/2014/main" id="{0361BDFB-8C85-4BA2-BB55-C993A62D61F7}"/>
              </a:ext>
            </a:extLst>
          </p:cNvPr>
          <p:cNvSpPr>
            <a:spLocks noGrp="1"/>
          </p:cNvSpPr>
          <p:nvPr>
            <p:ph idx="1"/>
          </p:nvPr>
        </p:nvSpPr>
        <p:spPr/>
        <p:txBody>
          <a:bodyPr/>
          <a:lstStyle/>
          <a:p>
            <a:r>
              <a:rPr lang="en-US" dirty="0">
                <a:solidFill>
                  <a:srgbClr val="FFFF00"/>
                </a:solidFill>
              </a:rPr>
              <a:t>Functions Hoisting</a:t>
            </a:r>
          </a:p>
          <a:p>
            <a:pPr marL="0" indent="0">
              <a:buNone/>
            </a:pPr>
            <a:endParaRPr lang="en-US" dirty="0">
              <a:solidFill>
                <a:srgbClr val="7030A0"/>
              </a:solidFill>
            </a:endParaRPr>
          </a:p>
          <a:p>
            <a:r>
              <a:rPr lang="en-US" dirty="0">
                <a:solidFill>
                  <a:srgbClr val="FFFF00"/>
                </a:solidFill>
              </a:rPr>
              <a:t>What’s about the expression function?</a:t>
            </a:r>
          </a:p>
          <a:p>
            <a:r>
              <a:rPr lang="en-US" dirty="0">
                <a:solidFill>
                  <a:srgbClr val="FFFF00"/>
                </a:solidFill>
              </a:rPr>
              <a:t>Which one was hoisted first? Variable or function </a:t>
            </a:r>
            <a:endParaRPr lang="en-US" dirty="0">
              <a:solidFill>
                <a:srgbClr val="7030A0"/>
              </a:solidFill>
            </a:endParaRPr>
          </a:p>
          <a:p>
            <a:r>
              <a:rPr lang="en-US" dirty="0">
                <a:solidFill>
                  <a:srgbClr val="FFFF00"/>
                </a:solidFill>
              </a:rPr>
              <a:t>Ex:</a:t>
            </a:r>
          </a:p>
        </p:txBody>
      </p:sp>
      <p:pic>
        <p:nvPicPr>
          <p:cNvPr id="4" name="Picture 3">
            <a:extLst>
              <a:ext uri="{FF2B5EF4-FFF2-40B4-BE49-F238E27FC236}">
                <a16:creationId xmlns:a16="http://schemas.microsoft.com/office/drawing/2014/main" id="{7A4CCA0E-B354-4AD4-A7AE-8252C76D6A89}"/>
              </a:ext>
            </a:extLst>
          </p:cNvPr>
          <p:cNvPicPr>
            <a:picLocks noChangeAspect="1"/>
          </p:cNvPicPr>
          <p:nvPr/>
        </p:nvPicPr>
        <p:blipFill>
          <a:blip r:embed="rId2"/>
          <a:stretch>
            <a:fillRect/>
          </a:stretch>
        </p:blipFill>
        <p:spPr>
          <a:xfrm>
            <a:off x="4951412" y="1716639"/>
            <a:ext cx="4104486" cy="1308176"/>
          </a:xfrm>
          <a:prstGeom prst="rect">
            <a:avLst/>
          </a:prstGeom>
        </p:spPr>
      </p:pic>
      <p:pic>
        <p:nvPicPr>
          <p:cNvPr id="5" name="Picture 4">
            <a:extLst>
              <a:ext uri="{FF2B5EF4-FFF2-40B4-BE49-F238E27FC236}">
                <a16:creationId xmlns:a16="http://schemas.microsoft.com/office/drawing/2014/main" id="{E24315DC-C402-4B9B-9C34-C4C1E9FB61DB}"/>
              </a:ext>
            </a:extLst>
          </p:cNvPr>
          <p:cNvPicPr>
            <a:picLocks noChangeAspect="1"/>
          </p:cNvPicPr>
          <p:nvPr/>
        </p:nvPicPr>
        <p:blipFill>
          <a:blip r:embed="rId3"/>
          <a:stretch>
            <a:fillRect/>
          </a:stretch>
        </p:blipFill>
        <p:spPr>
          <a:xfrm>
            <a:off x="9022934" y="3429000"/>
            <a:ext cx="2075994" cy="1377926"/>
          </a:xfrm>
          <a:prstGeom prst="rect">
            <a:avLst/>
          </a:prstGeom>
        </p:spPr>
      </p:pic>
      <p:pic>
        <p:nvPicPr>
          <p:cNvPr id="6" name="Picture 5">
            <a:extLst>
              <a:ext uri="{FF2B5EF4-FFF2-40B4-BE49-F238E27FC236}">
                <a16:creationId xmlns:a16="http://schemas.microsoft.com/office/drawing/2014/main" id="{17586C48-C1C8-4755-B5CC-421137647712}"/>
              </a:ext>
            </a:extLst>
          </p:cNvPr>
          <p:cNvPicPr>
            <a:picLocks noChangeAspect="1"/>
          </p:cNvPicPr>
          <p:nvPr/>
        </p:nvPicPr>
        <p:blipFill>
          <a:blip r:embed="rId4"/>
          <a:stretch>
            <a:fillRect/>
          </a:stretch>
        </p:blipFill>
        <p:spPr>
          <a:xfrm>
            <a:off x="2634040" y="4800651"/>
            <a:ext cx="4297206" cy="1551274"/>
          </a:xfrm>
          <a:prstGeom prst="rect">
            <a:avLst/>
          </a:prstGeom>
        </p:spPr>
      </p:pic>
    </p:spTree>
    <p:extLst>
      <p:ext uri="{BB962C8B-B14F-4D97-AF65-F5344CB8AC3E}">
        <p14:creationId xmlns:p14="http://schemas.microsoft.com/office/powerpoint/2010/main" val="289480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2D52-5B3E-4BC5-BDE7-EE124AE9F951}"/>
              </a:ext>
            </a:extLst>
          </p:cNvPr>
          <p:cNvSpPr>
            <a:spLocks noGrp="1"/>
          </p:cNvSpPr>
          <p:nvPr>
            <p:ph type="title"/>
          </p:nvPr>
        </p:nvSpPr>
        <p:spPr/>
        <p:txBody>
          <a:bodyPr/>
          <a:lstStyle/>
          <a:p>
            <a:r>
              <a:rPr lang="en-US" dirty="0"/>
              <a:t>Closure </a:t>
            </a:r>
          </a:p>
        </p:txBody>
      </p:sp>
      <p:sp>
        <p:nvSpPr>
          <p:cNvPr id="3" name="Content Placeholder 2">
            <a:extLst>
              <a:ext uri="{FF2B5EF4-FFF2-40B4-BE49-F238E27FC236}">
                <a16:creationId xmlns:a16="http://schemas.microsoft.com/office/drawing/2014/main" id="{CC6B6177-768D-4CEC-9640-062EC9D98BC9}"/>
              </a:ext>
            </a:extLst>
          </p:cNvPr>
          <p:cNvSpPr>
            <a:spLocks noGrp="1"/>
          </p:cNvSpPr>
          <p:nvPr>
            <p:ph idx="1"/>
          </p:nvPr>
        </p:nvSpPr>
        <p:spPr/>
        <p:txBody>
          <a:bodyPr/>
          <a:lstStyle/>
          <a:p>
            <a:r>
              <a:rPr lang="en-US" dirty="0"/>
              <a:t>A closure in JavaScript is a feature where an inner function has access to the outer (enclosing) function's variables.</a:t>
            </a:r>
          </a:p>
          <a:p>
            <a:endParaRPr lang="en-US" dirty="0"/>
          </a:p>
          <a:p>
            <a:endParaRPr lang="en-US" dirty="0"/>
          </a:p>
          <a:p>
            <a:endParaRPr lang="en-US" dirty="0"/>
          </a:p>
          <a:p>
            <a:endParaRPr lang="en-US" dirty="0"/>
          </a:p>
          <a:p>
            <a:r>
              <a:rPr lang="en-US" dirty="0"/>
              <a:t>Closures are often used to create functions that can remember and access their own private data.</a:t>
            </a:r>
          </a:p>
          <a:p>
            <a:endParaRPr lang="en-US" dirty="0"/>
          </a:p>
        </p:txBody>
      </p:sp>
      <p:pic>
        <p:nvPicPr>
          <p:cNvPr id="5" name="Picture 4">
            <a:extLst>
              <a:ext uri="{FF2B5EF4-FFF2-40B4-BE49-F238E27FC236}">
                <a16:creationId xmlns:a16="http://schemas.microsoft.com/office/drawing/2014/main" id="{33E95D57-DB1C-4E82-84A2-90710AFC93DE}"/>
              </a:ext>
            </a:extLst>
          </p:cNvPr>
          <p:cNvPicPr>
            <a:picLocks noChangeAspect="1"/>
          </p:cNvPicPr>
          <p:nvPr/>
        </p:nvPicPr>
        <p:blipFill>
          <a:blip r:embed="rId2"/>
          <a:stretch>
            <a:fillRect/>
          </a:stretch>
        </p:blipFill>
        <p:spPr>
          <a:xfrm>
            <a:off x="7466012" y="2286000"/>
            <a:ext cx="3696216" cy="2505425"/>
          </a:xfrm>
          <a:prstGeom prst="rect">
            <a:avLst/>
          </a:prstGeom>
        </p:spPr>
      </p:pic>
    </p:spTree>
    <p:extLst>
      <p:ext uri="{BB962C8B-B14F-4D97-AF65-F5344CB8AC3E}">
        <p14:creationId xmlns:p14="http://schemas.microsoft.com/office/powerpoint/2010/main" val="29365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072C-92AE-41A3-8A6D-0DBAC0889462}"/>
              </a:ext>
            </a:extLst>
          </p:cNvPr>
          <p:cNvSpPr>
            <a:spLocks noGrp="1"/>
          </p:cNvSpPr>
          <p:nvPr>
            <p:ph type="title"/>
          </p:nvPr>
        </p:nvSpPr>
        <p:spPr/>
        <p:txBody>
          <a:bodyPr/>
          <a:lstStyle/>
          <a:p>
            <a:r>
              <a:rPr lang="en-US" dirty="0"/>
              <a:t>Closure</a:t>
            </a:r>
          </a:p>
        </p:txBody>
      </p:sp>
      <p:pic>
        <p:nvPicPr>
          <p:cNvPr id="5" name="Picture 4">
            <a:extLst>
              <a:ext uri="{FF2B5EF4-FFF2-40B4-BE49-F238E27FC236}">
                <a16:creationId xmlns:a16="http://schemas.microsoft.com/office/drawing/2014/main" id="{212C3CC3-4AAA-4AFE-9F63-8C0FEA5D8874}"/>
              </a:ext>
            </a:extLst>
          </p:cNvPr>
          <p:cNvPicPr>
            <a:picLocks noChangeAspect="1"/>
          </p:cNvPicPr>
          <p:nvPr/>
        </p:nvPicPr>
        <p:blipFill>
          <a:blip r:embed="rId2"/>
          <a:stretch>
            <a:fillRect/>
          </a:stretch>
        </p:blipFill>
        <p:spPr>
          <a:xfrm>
            <a:off x="1522414" y="2438400"/>
            <a:ext cx="3124636" cy="2876951"/>
          </a:xfrm>
          <a:prstGeom prst="rect">
            <a:avLst/>
          </a:prstGeom>
        </p:spPr>
      </p:pic>
      <p:pic>
        <p:nvPicPr>
          <p:cNvPr id="6" name="Picture 5">
            <a:extLst>
              <a:ext uri="{FF2B5EF4-FFF2-40B4-BE49-F238E27FC236}">
                <a16:creationId xmlns:a16="http://schemas.microsoft.com/office/drawing/2014/main" id="{19E75F94-90DB-4473-8451-94E05BFD9625}"/>
              </a:ext>
            </a:extLst>
          </p:cNvPr>
          <p:cNvPicPr>
            <a:picLocks noChangeAspect="1"/>
          </p:cNvPicPr>
          <p:nvPr/>
        </p:nvPicPr>
        <p:blipFill>
          <a:blip r:embed="rId3"/>
          <a:stretch>
            <a:fillRect/>
          </a:stretch>
        </p:blipFill>
        <p:spPr>
          <a:xfrm>
            <a:off x="7085012" y="2438400"/>
            <a:ext cx="4401164" cy="2981741"/>
          </a:xfrm>
          <a:prstGeom prst="rect">
            <a:avLst/>
          </a:prstGeom>
        </p:spPr>
      </p:pic>
      <p:sp>
        <p:nvSpPr>
          <p:cNvPr id="7" name="TextBox 6">
            <a:extLst>
              <a:ext uri="{FF2B5EF4-FFF2-40B4-BE49-F238E27FC236}">
                <a16:creationId xmlns:a16="http://schemas.microsoft.com/office/drawing/2014/main" id="{A4B57357-30B3-4ED6-80B5-C19191D75C18}"/>
              </a:ext>
            </a:extLst>
          </p:cNvPr>
          <p:cNvSpPr txBox="1"/>
          <p:nvPr/>
        </p:nvSpPr>
        <p:spPr>
          <a:xfrm>
            <a:off x="1522414" y="1828800"/>
            <a:ext cx="3581399" cy="424732"/>
          </a:xfrm>
          <a:prstGeom prst="rect">
            <a:avLst/>
          </a:prstGeom>
          <a:noFill/>
        </p:spPr>
        <p:txBody>
          <a:bodyPr wrap="square" rtlCol="0">
            <a:spAutoFit/>
          </a:bodyPr>
          <a:lstStyle/>
          <a:p>
            <a:pPr>
              <a:lnSpc>
                <a:spcPct val="90000"/>
              </a:lnSpc>
            </a:pPr>
            <a:r>
              <a:rPr lang="en-US" sz="2400" dirty="0">
                <a:solidFill>
                  <a:srgbClr val="FFFF00"/>
                </a:solidFill>
              </a:rPr>
              <a:t>Practical Example: Counter</a:t>
            </a:r>
          </a:p>
        </p:txBody>
      </p:sp>
      <p:sp>
        <p:nvSpPr>
          <p:cNvPr id="8" name="TextBox 7">
            <a:extLst>
              <a:ext uri="{FF2B5EF4-FFF2-40B4-BE49-F238E27FC236}">
                <a16:creationId xmlns:a16="http://schemas.microsoft.com/office/drawing/2014/main" id="{502CF1FE-E9C7-4D1A-AE0A-95C6022746F2}"/>
              </a:ext>
            </a:extLst>
          </p:cNvPr>
          <p:cNvSpPr txBox="1"/>
          <p:nvPr/>
        </p:nvSpPr>
        <p:spPr>
          <a:xfrm>
            <a:off x="7085012" y="1857487"/>
            <a:ext cx="4724400" cy="424732"/>
          </a:xfrm>
          <a:prstGeom prst="rect">
            <a:avLst/>
          </a:prstGeom>
          <a:noFill/>
        </p:spPr>
        <p:txBody>
          <a:bodyPr wrap="square" rtlCol="0">
            <a:spAutoFit/>
          </a:bodyPr>
          <a:lstStyle/>
          <a:p>
            <a:pPr>
              <a:lnSpc>
                <a:spcPct val="90000"/>
              </a:lnSpc>
            </a:pPr>
            <a:r>
              <a:rPr lang="en-US" sz="2400" dirty="0">
                <a:solidFill>
                  <a:srgbClr val="FFFF00"/>
                </a:solidFill>
              </a:rPr>
              <a:t>Practical Example: Using IIFE</a:t>
            </a:r>
          </a:p>
        </p:txBody>
      </p:sp>
    </p:spTree>
    <p:extLst>
      <p:ext uri="{BB962C8B-B14F-4D97-AF65-F5344CB8AC3E}">
        <p14:creationId xmlns:p14="http://schemas.microsoft.com/office/powerpoint/2010/main" val="180573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481B-B5BE-45B9-B368-0BD498DC2309}"/>
              </a:ext>
            </a:extLst>
          </p:cNvPr>
          <p:cNvSpPr>
            <a:spLocks noGrp="1"/>
          </p:cNvSpPr>
          <p:nvPr>
            <p:ph type="title"/>
          </p:nvPr>
        </p:nvSpPr>
        <p:spPr/>
        <p:txBody>
          <a:bodyPr/>
          <a:lstStyle/>
          <a:p>
            <a:r>
              <a:rPr lang="en-US" dirty="0"/>
              <a:t>Examples</a:t>
            </a:r>
          </a:p>
        </p:txBody>
      </p:sp>
      <p:pic>
        <p:nvPicPr>
          <p:cNvPr id="4" name="Content Placeholder 3">
            <a:extLst>
              <a:ext uri="{FF2B5EF4-FFF2-40B4-BE49-F238E27FC236}">
                <a16:creationId xmlns:a16="http://schemas.microsoft.com/office/drawing/2014/main" id="{AE3FF629-A9E6-4080-AF27-27FBCCBF4AB2}"/>
              </a:ext>
            </a:extLst>
          </p:cNvPr>
          <p:cNvPicPr>
            <a:picLocks noGrp="1" noChangeAspect="1"/>
          </p:cNvPicPr>
          <p:nvPr>
            <p:ph idx="1"/>
          </p:nvPr>
        </p:nvPicPr>
        <p:blipFill>
          <a:blip r:embed="rId2"/>
          <a:stretch>
            <a:fillRect/>
          </a:stretch>
        </p:blipFill>
        <p:spPr>
          <a:xfrm>
            <a:off x="3573300" y="1905000"/>
            <a:ext cx="5042225" cy="4267200"/>
          </a:xfrm>
          <a:prstGeom prst="rect">
            <a:avLst/>
          </a:prstGeom>
        </p:spPr>
      </p:pic>
    </p:spTree>
    <p:extLst>
      <p:ext uri="{BB962C8B-B14F-4D97-AF65-F5344CB8AC3E}">
        <p14:creationId xmlns:p14="http://schemas.microsoft.com/office/powerpoint/2010/main" val="7413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CED7-23EC-4F7F-BF9E-B389A740EBD3}"/>
              </a:ext>
            </a:extLst>
          </p:cNvPr>
          <p:cNvSpPr>
            <a:spLocks noGrp="1"/>
          </p:cNvSpPr>
          <p:nvPr>
            <p:ph type="title"/>
          </p:nvPr>
        </p:nvSpPr>
        <p:spPr/>
        <p:txBody>
          <a:bodyPr/>
          <a:lstStyle/>
          <a:p>
            <a:r>
              <a:rPr lang="en-US" dirty="0"/>
              <a:t>Example (more advanced)</a:t>
            </a:r>
          </a:p>
        </p:txBody>
      </p:sp>
      <p:pic>
        <p:nvPicPr>
          <p:cNvPr id="8" name="Picture 7">
            <a:extLst>
              <a:ext uri="{FF2B5EF4-FFF2-40B4-BE49-F238E27FC236}">
                <a16:creationId xmlns:a16="http://schemas.microsoft.com/office/drawing/2014/main" id="{7D1C9AEF-ED63-42D4-BCF7-64BDCD8E3D22}"/>
              </a:ext>
            </a:extLst>
          </p:cNvPr>
          <p:cNvPicPr>
            <a:picLocks noChangeAspect="1"/>
          </p:cNvPicPr>
          <p:nvPr/>
        </p:nvPicPr>
        <p:blipFill>
          <a:blip r:embed="rId2"/>
          <a:stretch>
            <a:fillRect/>
          </a:stretch>
        </p:blipFill>
        <p:spPr>
          <a:xfrm>
            <a:off x="3689014" y="2528762"/>
            <a:ext cx="4810796" cy="1800476"/>
          </a:xfrm>
          <a:prstGeom prst="rect">
            <a:avLst/>
          </a:prstGeom>
        </p:spPr>
      </p:pic>
    </p:spTree>
    <p:extLst>
      <p:ext uri="{BB962C8B-B14F-4D97-AF65-F5344CB8AC3E}">
        <p14:creationId xmlns:p14="http://schemas.microsoft.com/office/powerpoint/2010/main" val="108813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736D-4F01-418F-9A58-1859EB3DC29A}"/>
              </a:ext>
            </a:extLst>
          </p:cNvPr>
          <p:cNvSpPr>
            <a:spLocks noGrp="1"/>
          </p:cNvSpPr>
          <p:nvPr>
            <p:ph type="title"/>
          </p:nvPr>
        </p:nvSpPr>
        <p:spPr/>
        <p:txBody>
          <a:bodyPr/>
          <a:lstStyle/>
          <a:p>
            <a:r>
              <a:rPr lang="en-US" dirty="0"/>
              <a:t>Objects</a:t>
            </a:r>
          </a:p>
        </p:txBody>
      </p:sp>
      <p:sp>
        <p:nvSpPr>
          <p:cNvPr id="3" name="Text Placeholder 2">
            <a:extLst>
              <a:ext uri="{FF2B5EF4-FFF2-40B4-BE49-F238E27FC236}">
                <a16:creationId xmlns:a16="http://schemas.microsoft.com/office/drawing/2014/main" id="{9CF5CBB2-AC5D-48ED-B447-8D24A77FDA71}"/>
              </a:ext>
            </a:extLst>
          </p:cNvPr>
          <p:cNvSpPr>
            <a:spLocks noGrp="1"/>
          </p:cNvSpPr>
          <p:nvPr>
            <p:ph type="body" sz="half" idx="2"/>
          </p:nvPr>
        </p:nvSpPr>
        <p:spPr>
          <a:xfrm>
            <a:off x="1522414" y="1676400"/>
            <a:ext cx="2743200" cy="4038600"/>
          </a:xfrm>
        </p:spPr>
        <p:txBody>
          <a:bodyPr/>
          <a:lstStyle/>
          <a:p>
            <a:r>
              <a:rPr lang="en-US" dirty="0">
                <a:solidFill>
                  <a:srgbClr val="FFFF00"/>
                </a:solidFill>
              </a:rPr>
              <a:t>In real life, </a:t>
            </a:r>
            <a:r>
              <a:rPr lang="en-US" b="1" dirty="0">
                <a:solidFill>
                  <a:srgbClr val="FFFF00"/>
                </a:solidFill>
              </a:rPr>
              <a:t>objects</a:t>
            </a:r>
            <a:r>
              <a:rPr lang="en-US" dirty="0">
                <a:solidFill>
                  <a:srgbClr val="FFFF00"/>
                </a:solidFill>
              </a:rPr>
              <a:t> are things like: houses, cars, people, animals, or any other subjects.</a:t>
            </a:r>
          </a:p>
          <a:p>
            <a:pPr marL="285750" indent="-285750">
              <a:buFont typeface="Arial" panose="020B0604020202020204" pitchFamily="34" charset="0"/>
              <a:buChar char="•"/>
            </a:pPr>
            <a:r>
              <a:rPr lang="en-US" dirty="0"/>
              <a:t>defineProperty()</a:t>
            </a:r>
          </a:p>
          <a:p>
            <a:pPr marL="285750" indent="-285750">
              <a:buFont typeface="Arial" panose="020B0604020202020204" pitchFamily="34" charset="0"/>
              <a:buChar char="•"/>
            </a:pPr>
            <a:r>
              <a:rPr lang="en-US" dirty="0"/>
              <a:t>defineProperties()</a:t>
            </a:r>
          </a:p>
          <a:p>
            <a:pPr marL="285750" indent="-285750">
              <a:buFont typeface="Arial" panose="020B0604020202020204" pitchFamily="34" charset="0"/>
              <a:buChar char="•"/>
            </a:pPr>
            <a:r>
              <a:rPr lang="en-US" dirty="0"/>
              <a:t>Freeze()</a:t>
            </a:r>
            <a:endParaRPr lang="ar-EG" dirty="0"/>
          </a:p>
          <a:p>
            <a:pPr marL="285750" indent="-285750">
              <a:buFont typeface="Arial" panose="020B0604020202020204" pitchFamily="34" charset="0"/>
              <a:buChar char="•"/>
            </a:pPr>
            <a:r>
              <a:rPr lang="en-US" dirty="0"/>
              <a:t>Instance method and static method what </a:t>
            </a:r>
            <a:r>
              <a:rPr lang="en-US"/>
              <a:t>is the diff</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333E8CA-C149-4C1C-9EF7-8EF4C11772FA}"/>
              </a:ext>
            </a:extLst>
          </p:cNvPr>
          <p:cNvSpPr>
            <a:spLocks noGrp="1"/>
          </p:cNvSpPr>
          <p:nvPr>
            <p:ph idx="1"/>
          </p:nvPr>
        </p:nvSpPr>
        <p:spPr>
          <a:xfrm>
            <a:off x="4710022" y="1905000"/>
            <a:ext cx="5669280" cy="4038600"/>
          </a:xfrm>
        </p:spPr>
        <p:txBody>
          <a:bodyPr/>
          <a:lstStyle/>
          <a:p>
            <a:r>
              <a:rPr lang="en-US" dirty="0">
                <a:solidFill>
                  <a:srgbClr val="00B0F0"/>
                </a:solidFill>
              </a:rPr>
              <a:t>In JavaScript, there are several ways to create objects</a:t>
            </a:r>
          </a:p>
          <a:p>
            <a:pPr marL="758952" lvl="1" indent="-457200">
              <a:buFont typeface="+mj-lt"/>
              <a:buAutoNum type="arabicPeriod"/>
            </a:pPr>
            <a:r>
              <a:rPr lang="en-US" dirty="0"/>
              <a:t>Object Literals</a:t>
            </a:r>
          </a:p>
          <a:p>
            <a:pPr marL="758952" lvl="1" indent="-457200">
              <a:buFont typeface="+mj-lt"/>
              <a:buAutoNum type="arabicPeriod"/>
            </a:pPr>
            <a:r>
              <a:rPr lang="en-US" dirty="0"/>
              <a:t>Constructor Functions</a:t>
            </a:r>
          </a:p>
          <a:p>
            <a:pPr marL="758952" lvl="1" indent="-457200">
              <a:buFont typeface="+mj-lt"/>
              <a:buAutoNum type="arabicPeriod"/>
            </a:pPr>
            <a:r>
              <a:rPr lang="en-US" dirty="0"/>
              <a:t>Object.create()</a:t>
            </a:r>
          </a:p>
          <a:p>
            <a:pPr marL="758952" lvl="1" indent="-457200">
              <a:buFont typeface="+mj-lt"/>
              <a:buAutoNum type="arabicPeriod"/>
            </a:pPr>
            <a:r>
              <a:rPr lang="en-US" dirty="0"/>
              <a:t>ES6 Classes</a:t>
            </a:r>
          </a:p>
          <a:p>
            <a:pPr marL="758952" lvl="1" indent="-457200">
              <a:buFont typeface="+mj-lt"/>
              <a:buAutoNum type="arabicPeriod"/>
            </a:pPr>
            <a:r>
              <a:rPr lang="en-US" dirty="0">
                <a:solidFill>
                  <a:schemeClr val="accent5">
                    <a:lumMod val="75000"/>
                  </a:schemeClr>
                </a:solidFill>
              </a:rPr>
              <a:t>Factory Functions</a:t>
            </a:r>
          </a:p>
          <a:p>
            <a:pPr marL="758952" lvl="1" indent="-457200">
              <a:buFont typeface="+mj-lt"/>
              <a:buAutoNum type="arabicPeriod"/>
            </a:pPr>
            <a:r>
              <a:rPr lang="en-US" dirty="0">
                <a:solidFill>
                  <a:schemeClr val="accent5">
                    <a:lumMod val="75000"/>
                  </a:schemeClr>
                </a:solidFill>
              </a:rPr>
              <a:t>Using Object constructor</a:t>
            </a:r>
          </a:p>
          <a:p>
            <a:pPr marL="758952" lvl="1" indent="-457200">
              <a:buFont typeface="+mj-lt"/>
              <a:buAutoNum type="arabicPeriod"/>
            </a:pPr>
            <a:r>
              <a:rPr lang="en-US" dirty="0">
                <a:solidFill>
                  <a:schemeClr val="accent5">
                    <a:lumMod val="75000"/>
                  </a:schemeClr>
                </a:solidFill>
              </a:rPr>
              <a:t>Singleton Pattern</a:t>
            </a:r>
          </a:p>
          <a:p>
            <a:pPr marL="758952" lvl="1" indent="-457200">
              <a:buFont typeface="+mj-lt"/>
              <a:buAutoNum type="arabicPeriod"/>
            </a:pPr>
            <a:endParaRPr lang="en-US" dirty="0"/>
          </a:p>
          <a:p>
            <a:pPr marL="758952" lvl="1" indent="-457200">
              <a:buFont typeface="+mj-lt"/>
              <a:buAutoNum type="arabicPeriod"/>
            </a:pPr>
            <a:endParaRPr lang="en-US" dirty="0"/>
          </a:p>
          <a:p>
            <a:pPr lvl="1" algn="l"/>
            <a:endParaRPr lang="en-US" dirty="0"/>
          </a:p>
        </p:txBody>
      </p:sp>
      <p:sp>
        <p:nvSpPr>
          <p:cNvPr id="5" name="Rectangle 1">
            <a:extLst>
              <a:ext uri="{FF2B5EF4-FFF2-40B4-BE49-F238E27FC236}">
                <a16:creationId xmlns:a16="http://schemas.microsoft.com/office/drawing/2014/main" id="{41CEF491-A4A2-4E74-A0A6-56585CE1B445}"/>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Using </a:t>
            </a:r>
            <a:r>
              <a:rPr kumimoji="0" lang="en-US" altLang="en-US" sz="1000" b="0" i="0" u="none" strike="noStrike" cap="none" normalizeH="0" baseline="0">
                <a:ln>
                  <a:noFill/>
                </a:ln>
                <a:solidFill>
                  <a:schemeClr val="tx1"/>
                </a:solidFill>
                <a:effectLst/>
                <a:latin typeface="Arial Unicode MS"/>
              </a:rPr>
              <a:t>Object</a:t>
            </a:r>
            <a:r>
              <a:rPr kumimoji="0" lang="en-US" altLang="en-US" sz="1000" b="0" i="0" u="none" strike="noStrike" cap="none" normalizeH="0" baseline="0">
                <a:ln>
                  <a:noFill/>
                </a:ln>
                <a:solidFill>
                  <a:schemeClr val="tx1"/>
                </a:solidFill>
                <a:effectLst/>
              </a:rPr>
              <a:t> Constructor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3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1. Object Literals</a:t>
            </a:r>
            <a:endParaRPr lang="en-US" dirty="0">
              <a:solidFill>
                <a:srgbClr val="FFFF00"/>
              </a:solidFill>
            </a:endParaRPr>
          </a:p>
        </p:txBody>
      </p:sp>
      <p:pic>
        <p:nvPicPr>
          <p:cNvPr id="5" name="Content Placeholder 3">
            <a:extLst>
              <a:ext uri="{FF2B5EF4-FFF2-40B4-BE49-F238E27FC236}">
                <a16:creationId xmlns:a16="http://schemas.microsoft.com/office/drawing/2014/main" id="{CBEF7DDD-7EF5-4B29-B782-0450C98C842B}"/>
              </a:ext>
            </a:extLst>
          </p:cNvPr>
          <p:cNvPicPr>
            <a:picLocks noGrp="1" noChangeAspect="1"/>
          </p:cNvPicPr>
          <p:nvPr>
            <p:ph idx="1"/>
          </p:nvPr>
        </p:nvPicPr>
        <p:blipFill>
          <a:blip r:embed="rId2"/>
          <a:stretch>
            <a:fillRect/>
          </a:stretch>
        </p:blipFill>
        <p:spPr>
          <a:xfrm>
            <a:off x="4646612" y="2590800"/>
            <a:ext cx="5668962" cy="2567915"/>
          </a:xfrm>
          <a:prstGeom prst="rect">
            <a:avLst/>
          </a:prstGeo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FC75-EBC7-48B0-A17F-BC364562FCCB}"/>
              </a:ext>
            </a:extLst>
          </p:cNvPr>
          <p:cNvSpPr>
            <a:spLocks noGrp="1"/>
          </p:cNvSpPr>
          <p:nvPr>
            <p:ph type="title"/>
          </p:nvPr>
        </p:nvSpPr>
        <p:spPr/>
        <p:txBody>
          <a:bodyPr/>
          <a:lstStyle/>
          <a:p>
            <a:r>
              <a:rPr lang="en-US" dirty="0"/>
              <a:t>2. Constructor Functions</a:t>
            </a:r>
          </a:p>
        </p:txBody>
      </p:sp>
      <p:pic>
        <p:nvPicPr>
          <p:cNvPr id="5" name="Content Placeholder 4">
            <a:extLst>
              <a:ext uri="{FF2B5EF4-FFF2-40B4-BE49-F238E27FC236}">
                <a16:creationId xmlns:a16="http://schemas.microsoft.com/office/drawing/2014/main" id="{A03BC340-C3F1-4986-8095-D7FF19CD52E4}"/>
              </a:ext>
            </a:extLst>
          </p:cNvPr>
          <p:cNvPicPr>
            <a:picLocks noGrp="1" noChangeAspect="1"/>
          </p:cNvPicPr>
          <p:nvPr>
            <p:ph idx="1"/>
          </p:nvPr>
        </p:nvPicPr>
        <p:blipFill>
          <a:blip r:embed="rId2"/>
          <a:stretch>
            <a:fillRect/>
          </a:stretch>
        </p:blipFill>
        <p:spPr>
          <a:xfrm>
            <a:off x="4929616" y="2900219"/>
            <a:ext cx="5229955" cy="2048161"/>
          </a:xfrm>
          <a:prstGeom prst="rect">
            <a:avLst/>
          </a:prstGeom>
        </p:spPr>
      </p:pic>
    </p:spTree>
    <p:extLst>
      <p:ext uri="{BB962C8B-B14F-4D97-AF65-F5344CB8AC3E}">
        <p14:creationId xmlns:p14="http://schemas.microsoft.com/office/powerpoint/2010/main" val="210615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A462-40B7-4133-B7DD-5810AD2A7E9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B9BA6226-D136-415E-AB23-E89F52721A2D}"/>
              </a:ext>
            </a:extLst>
          </p:cNvPr>
          <p:cNvSpPr>
            <a:spLocks noGrp="1"/>
          </p:cNvSpPr>
          <p:nvPr>
            <p:ph idx="1"/>
          </p:nvPr>
        </p:nvSpPr>
        <p:spPr/>
        <p:txBody>
          <a:bodyPr>
            <a:normAutofit fontScale="62500" lnSpcReduction="20000"/>
          </a:bodyPr>
          <a:lstStyle/>
          <a:p>
            <a:r>
              <a:rPr lang="en-US" dirty="0"/>
              <a:t>Data Types</a:t>
            </a:r>
          </a:p>
          <a:p>
            <a:r>
              <a:rPr lang="en-US" dirty="0"/>
              <a:t>Arrays</a:t>
            </a:r>
          </a:p>
          <a:p>
            <a:r>
              <a:rPr lang="en-US" dirty="0"/>
              <a:t>Maps</a:t>
            </a:r>
          </a:p>
          <a:p>
            <a:r>
              <a:rPr lang="en-US" dirty="0"/>
              <a:t>Sets</a:t>
            </a:r>
          </a:p>
          <a:p>
            <a:r>
              <a:rPr lang="en-US" dirty="0"/>
              <a:t>Control Flows</a:t>
            </a:r>
          </a:p>
          <a:p>
            <a:r>
              <a:rPr lang="en-US" dirty="0"/>
              <a:t>Function</a:t>
            </a:r>
          </a:p>
          <a:p>
            <a:pPr lvl="1"/>
            <a:r>
              <a:rPr lang="en-US" dirty="0"/>
              <a:t>Hoisting</a:t>
            </a:r>
          </a:p>
          <a:p>
            <a:pPr lvl="1"/>
            <a:r>
              <a:rPr lang="en-US" dirty="0"/>
              <a:t>Closure </a:t>
            </a:r>
          </a:p>
          <a:p>
            <a:r>
              <a:rPr lang="en-US" dirty="0"/>
              <a:t>Objects</a:t>
            </a:r>
          </a:p>
          <a:p>
            <a:r>
              <a:rPr lang="en-US" dirty="0"/>
              <a:t>OOP</a:t>
            </a:r>
          </a:p>
          <a:p>
            <a:r>
              <a:rPr lang="en-US" dirty="0"/>
              <a:t>Promises</a:t>
            </a:r>
          </a:p>
          <a:p>
            <a:r>
              <a:rPr lang="en-US" dirty="0"/>
              <a:t>Event Loop</a:t>
            </a:r>
          </a:p>
        </p:txBody>
      </p:sp>
    </p:spTree>
    <p:extLst>
      <p:ext uri="{BB962C8B-B14F-4D97-AF65-F5344CB8AC3E}">
        <p14:creationId xmlns:p14="http://schemas.microsoft.com/office/powerpoint/2010/main" val="319290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8027-33D4-4494-B168-06BF27F0461F}"/>
              </a:ext>
            </a:extLst>
          </p:cNvPr>
          <p:cNvSpPr>
            <a:spLocks noGrp="1"/>
          </p:cNvSpPr>
          <p:nvPr>
            <p:ph type="title"/>
          </p:nvPr>
        </p:nvSpPr>
        <p:spPr/>
        <p:txBody>
          <a:bodyPr/>
          <a:lstStyle/>
          <a:p>
            <a:r>
              <a:rPr lang="en-US" dirty="0"/>
              <a:t>3. Object.create()</a:t>
            </a:r>
          </a:p>
        </p:txBody>
      </p:sp>
      <p:pic>
        <p:nvPicPr>
          <p:cNvPr id="5" name="Content Placeholder 4">
            <a:extLst>
              <a:ext uri="{FF2B5EF4-FFF2-40B4-BE49-F238E27FC236}">
                <a16:creationId xmlns:a16="http://schemas.microsoft.com/office/drawing/2014/main" id="{999ADA57-357B-4CB9-BB5F-457269C729BE}"/>
              </a:ext>
            </a:extLst>
          </p:cNvPr>
          <p:cNvPicPr>
            <a:picLocks noGrp="1" noChangeAspect="1"/>
          </p:cNvPicPr>
          <p:nvPr>
            <p:ph idx="1"/>
          </p:nvPr>
        </p:nvPicPr>
        <p:blipFill>
          <a:blip r:embed="rId2"/>
          <a:stretch>
            <a:fillRect/>
          </a:stretch>
        </p:blipFill>
        <p:spPr>
          <a:xfrm>
            <a:off x="4799012" y="2353782"/>
            <a:ext cx="5060480" cy="2894678"/>
          </a:xfrm>
          <a:prstGeom prst="rect">
            <a:avLst/>
          </a:prstGeom>
        </p:spPr>
      </p:pic>
    </p:spTree>
    <p:extLst>
      <p:ext uri="{BB962C8B-B14F-4D97-AF65-F5344CB8AC3E}">
        <p14:creationId xmlns:p14="http://schemas.microsoft.com/office/powerpoint/2010/main" val="41532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8955-8ABA-4656-B782-E7BDF3DC1E11}"/>
              </a:ext>
            </a:extLst>
          </p:cNvPr>
          <p:cNvSpPr>
            <a:spLocks noGrp="1"/>
          </p:cNvSpPr>
          <p:nvPr>
            <p:ph type="title"/>
          </p:nvPr>
        </p:nvSpPr>
        <p:spPr/>
        <p:txBody>
          <a:bodyPr/>
          <a:lstStyle/>
          <a:p>
            <a:r>
              <a:rPr lang="en-US" dirty="0"/>
              <a:t>4. ES6 Classes</a:t>
            </a:r>
          </a:p>
        </p:txBody>
      </p:sp>
      <p:pic>
        <p:nvPicPr>
          <p:cNvPr id="5" name="Content Placeholder 4">
            <a:extLst>
              <a:ext uri="{FF2B5EF4-FFF2-40B4-BE49-F238E27FC236}">
                <a16:creationId xmlns:a16="http://schemas.microsoft.com/office/drawing/2014/main" id="{F4F82A16-D312-4809-A6E8-8BFB7C05AD1F}"/>
              </a:ext>
            </a:extLst>
          </p:cNvPr>
          <p:cNvPicPr>
            <a:picLocks noGrp="1" noChangeAspect="1"/>
          </p:cNvPicPr>
          <p:nvPr>
            <p:ph idx="1"/>
          </p:nvPr>
        </p:nvPicPr>
        <p:blipFill>
          <a:blip r:embed="rId2"/>
          <a:stretch>
            <a:fillRect/>
          </a:stretch>
        </p:blipFill>
        <p:spPr>
          <a:xfrm>
            <a:off x="4570412" y="2743200"/>
            <a:ext cx="6017644" cy="2232823"/>
          </a:xfrm>
          <a:prstGeom prst="rect">
            <a:avLst/>
          </a:prstGeom>
        </p:spPr>
      </p:pic>
    </p:spTree>
    <p:extLst>
      <p:ext uri="{BB962C8B-B14F-4D97-AF65-F5344CB8AC3E}">
        <p14:creationId xmlns:p14="http://schemas.microsoft.com/office/powerpoint/2010/main" val="390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477A-6C2E-40B7-981E-454BA38C2AB0}"/>
              </a:ext>
            </a:extLst>
          </p:cNvPr>
          <p:cNvSpPr>
            <a:spLocks noGrp="1"/>
          </p:cNvSpPr>
          <p:nvPr>
            <p:ph type="title"/>
          </p:nvPr>
        </p:nvSpPr>
        <p:spPr/>
        <p:txBody>
          <a:bodyPr/>
          <a:lstStyle/>
          <a:p>
            <a:r>
              <a:rPr lang="en-US" dirty="0"/>
              <a:t>Async Function</a:t>
            </a:r>
          </a:p>
        </p:txBody>
      </p:sp>
      <p:pic>
        <p:nvPicPr>
          <p:cNvPr id="4" name="Content Placeholder 3">
            <a:extLst>
              <a:ext uri="{FF2B5EF4-FFF2-40B4-BE49-F238E27FC236}">
                <a16:creationId xmlns:a16="http://schemas.microsoft.com/office/drawing/2014/main" id="{51F40A82-9DC5-4F58-83CA-D94AAEF47EC5}"/>
              </a:ext>
            </a:extLst>
          </p:cNvPr>
          <p:cNvPicPr>
            <a:picLocks noGrp="1" noChangeAspect="1"/>
          </p:cNvPicPr>
          <p:nvPr>
            <p:ph idx="1"/>
          </p:nvPr>
        </p:nvPicPr>
        <p:blipFill>
          <a:blip r:embed="rId2"/>
          <a:stretch>
            <a:fillRect/>
          </a:stretch>
        </p:blipFill>
        <p:spPr>
          <a:xfrm>
            <a:off x="2221959" y="3429000"/>
            <a:ext cx="7744906" cy="2505425"/>
          </a:xfrm>
          <a:prstGeom prst="rect">
            <a:avLst/>
          </a:prstGeom>
        </p:spPr>
      </p:pic>
      <p:sp>
        <p:nvSpPr>
          <p:cNvPr id="5" name="TextBox 4">
            <a:extLst>
              <a:ext uri="{FF2B5EF4-FFF2-40B4-BE49-F238E27FC236}">
                <a16:creationId xmlns:a16="http://schemas.microsoft.com/office/drawing/2014/main" id="{6B4911A9-63EB-4A3E-B01B-86C8C816A763}"/>
              </a:ext>
            </a:extLst>
          </p:cNvPr>
          <p:cNvSpPr txBox="1"/>
          <p:nvPr/>
        </p:nvSpPr>
        <p:spPr>
          <a:xfrm>
            <a:off x="1539652" y="1676400"/>
            <a:ext cx="10345960" cy="11726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solidFill>
                  <a:srgbClr val="FFFF00"/>
                </a:solidFill>
              </a:rPr>
              <a:t>Async/Await</a:t>
            </a:r>
          </a:p>
          <a:p>
            <a:pPr marL="800100" lvl="1" indent="-342900">
              <a:lnSpc>
                <a:spcPct val="90000"/>
              </a:lnSpc>
              <a:buFont typeface="Arial" panose="020B0604020202020204" pitchFamily="34" charset="0"/>
              <a:buChar char="•"/>
            </a:pPr>
            <a:r>
              <a:rPr lang="en-US" dirty="0"/>
              <a:t>are syntactic sugar built on top of promises to make asynchronous code look more like synchronous code</a:t>
            </a:r>
          </a:p>
          <a:p>
            <a:pPr marL="800100" lvl="1" indent="-342900">
              <a:lnSpc>
                <a:spcPct val="90000"/>
              </a:lnSpc>
              <a:buFont typeface="Arial" panose="020B0604020202020204" pitchFamily="34" charset="0"/>
              <a:buChar char="•"/>
            </a:pPr>
            <a:r>
              <a:rPr lang="en-US" dirty="0"/>
              <a:t>An Async function always returns a promise.</a:t>
            </a:r>
          </a:p>
        </p:txBody>
      </p:sp>
    </p:spTree>
    <p:extLst>
      <p:ext uri="{BB962C8B-B14F-4D97-AF65-F5344CB8AC3E}">
        <p14:creationId xmlns:p14="http://schemas.microsoft.com/office/powerpoint/2010/main" val="321937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C61B-DFEB-4535-B403-0B32A6A5CF53}"/>
              </a:ext>
            </a:extLst>
          </p:cNvPr>
          <p:cNvSpPr>
            <a:spLocks noGrp="1"/>
          </p:cNvSpPr>
          <p:nvPr>
            <p:ph type="title"/>
          </p:nvPr>
        </p:nvSpPr>
        <p:spPr/>
        <p:txBody>
          <a:bodyPr/>
          <a:lstStyle/>
          <a:p>
            <a:r>
              <a:rPr lang="en-US" dirty="0"/>
              <a:t>Object Oriented Programing (OOP)</a:t>
            </a:r>
          </a:p>
        </p:txBody>
      </p:sp>
      <p:sp>
        <p:nvSpPr>
          <p:cNvPr id="3" name="Content Placeholder 2">
            <a:extLst>
              <a:ext uri="{FF2B5EF4-FFF2-40B4-BE49-F238E27FC236}">
                <a16:creationId xmlns:a16="http://schemas.microsoft.com/office/drawing/2014/main" id="{9C952C09-0362-4D5A-947E-89C6FC25ABD3}"/>
              </a:ext>
            </a:extLst>
          </p:cNvPr>
          <p:cNvSpPr>
            <a:spLocks noGrp="1"/>
          </p:cNvSpPr>
          <p:nvPr>
            <p:ph idx="1"/>
          </p:nvPr>
        </p:nvSpPr>
        <p:spPr/>
        <p:txBody>
          <a:bodyPr/>
          <a:lstStyle/>
          <a:p>
            <a:r>
              <a:rPr lang="en-US" dirty="0"/>
              <a:t>Native</a:t>
            </a:r>
          </a:p>
          <a:p>
            <a:pPr lvl="1"/>
            <a:endParaRPr lang="en-US" dirty="0"/>
          </a:p>
        </p:txBody>
      </p:sp>
      <p:pic>
        <p:nvPicPr>
          <p:cNvPr id="4" name="Picture 3">
            <a:extLst>
              <a:ext uri="{FF2B5EF4-FFF2-40B4-BE49-F238E27FC236}">
                <a16:creationId xmlns:a16="http://schemas.microsoft.com/office/drawing/2014/main" id="{0D3EB512-30D7-4B06-8CDE-2CACEDD8643E}"/>
              </a:ext>
            </a:extLst>
          </p:cNvPr>
          <p:cNvPicPr>
            <a:picLocks noChangeAspect="1"/>
          </p:cNvPicPr>
          <p:nvPr/>
        </p:nvPicPr>
        <p:blipFill>
          <a:blip r:embed="rId2"/>
          <a:stretch>
            <a:fillRect/>
          </a:stretch>
        </p:blipFill>
        <p:spPr>
          <a:xfrm>
            <a:off x="3198812" y="2438400"/>
            <a:ext cx="5029200" cy="2895600"/>
          </a:xfrm>
          <a:prstGeom prst="rect">
            <a:avLst/>
          </a:prstGeom>
        </p:spPr>
      </p:pic>
    </p:spTree>
    <p:extLst>
      <p:ext uri="{BB962C8B-B14F-4D97-AF65-F5344CB8AC3E}">
        <p14:creationId xmlns:p14="http://schemas.microsoft.com/office/powerpoint/2010/main" val="138870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733E-09E1-4C4D-93DA-B3DF8E56BCAF}"/>
              </a:ext>
            </a:extLst>
          </p:cNvPr>
          <p:cNvSpPr>
            <a:spLocks noGrp="1"/>
          </p:cNvSpPr>
          <p:nvPr>
            <p:ph type="title"/>
          </p:nvPr>
        </p:nvSpPr>
        <p:spPr/>
        <p:txBody>
          <a:bodyPr/>
          <a:lstStyle/>
          <a:p>
            <a:r>
              <a:rPr lang="en-US" dirty="0"/>
              <a:t>Inheritance</a:t>
            </a:r>
          </a:p>
        </p:txBody>
      </p:sp>
      <p:pic>
        <p:nvPicPr>
          <p:cNvPr id="4" name="Content Placeholder 3">
            <a:extLst>
              <a:ext uri="{FF2B5EF4-FFF2-40B4-BE49-F238E27FC236}">
                <a16:creationId xmlns:a16="http://schemas.microsoft.com/office/drawing/2014/main" id="{F58CEA21-C077-421D-B8CB-28966E38B382}"/>
              </a:ext>
            </a:extLst>
          </p:cNvPr>
          <p:cNvPicPr>
            <a:picLocks noGrp="1" noChangeAspect="1"/>
          </p:cNvPicPr>
          <p:nvPr>
            <p:ph idx="1"/>
          </p:nvPr>
        </p:nvPicPr>
        <p:blipFill>
          <a:blip r:embed="rId2"/>
          <a:stretch>
            <a:fillRect/>
          </a:stretch>
        </p:blipFill>
        <p:spPr>
          <a:xfrm>
            <a:off x="3273154" y="1905000"/>
            <a:ext cx="5642517" cy="4267200"/>
          </a:xfrm>
          <a:prstGeom prst="rect">
            <a:avLst/>
          </a:prstGeom>
        </p:spPr>
      </p:pic>
    </p:spTree>
    <p:extLst>
      <p:ext uri="{BB962C8B-B14F-4D97-AF65-F5344CB8AC3E}">
        <p14:creationId xmlns:p14="http://schemas.microsoft.com/office/powerpoint/2010/main" val="46383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A3B7-7491-43AF-9494-4DA2E8C639A5}"/>
              </a:ext>
            </a:extLst>
          </p:cNvPr>
          <p:cNvSpPr>
            <a:spLocks noGrp="1"/>
          </p:cNvSpPr>
          <p:nvPr>
            <p:ph type="title"/>
          </p:nvPr>
        </p:nvSpPr>
        <p:spPr/>
        <p:txBody>
          <a:bodyPr/>
          <a:lstStyle/>
          <a:p>
            <a:r>
              <a:rPr lang="en-US" dirty="0"/>
              <a:t>Encapsulation</a:t>
            </a:r>
          </a:p>
        </p:txBody>
      </p:sp>
      <p:pic>
        <p:nvPicPr>
          <p:cNvPr id="4" name="Content Placeholder 3">
            <a:extLst>
              <a:ext uri="{FF2B5EF4-FFF2-40B4-BE49-F238E27FC236}">
                <a16:creationId xmlns:a16="http://schemas.microsoft.com/office/drawing/2014/main" id="{BBEA30C4-F2EB-4ABE-BF79-857C2D29CE29}"/>
              </a:ext>
            </a:extLst>
          </p:cNvPr>
          <p:cNvPicPr>
            <a:picLocks noGrp="1" noChangeAspect="1"/>
          </p:cNvPicPr>
          <p:nvPr>
            <p:ph idx="1"/>
          </p:nvPr>
        </p:nvPicPr>
        <p:blipFill>
          <a:blip r:embed="rId2"/>
          <a:stretch>
            <a:fillRect/>
          </a:stretch>
        </p:blipFill>
        <p:spPr>
          <a:xfrm>
            <a:off x="4165331" y="2214308"/>
            <a:ext cx="3858163" cy="3648584"/>
          </a:xfrm>
          <a:prstGeom prst="rect">
            <a:avLst/>
          </a:prstGeom>
        </p:spPr>
      </p:pic>
    </p:spTree>
    <p:extLst>
      <p:ext uri="{BB962C8B-B14F-4D97-AF65-F5344CB8AC3E}">
        <p14:creationId xmlns:p14="http://schemas.microsoft.com/office/powerpoint/2010/main" val="172884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DE7-63AA-49A4-B5A1-1096F417B7D5}"/>
              </a:ext>
            </a:extLst>
          </p:cNvPr>
          <p:cNvSpPr>
            <a:spLocks noGrp="1"/>
          </p:cNvSpPr>
          <p:nvPr>
            <p:ph type="title"/>
          </p:nvPr>
        </p:nvSpPr>
        <p:spPr/>
        <p:txBody>
          <a:bodyPr/>
          <a:lstStyle/>
          <a:p>
            <a:r>
              <a:rPr lang="en-US" dirty="0"/>
              <a:t>Polymorphism</a:t>
            </a:r>
          </a:p>
        </p:txBody>
      </p:sp>
      <p:pic>
        <p:nvPicPr>
          <p:cNvPr id="4" name="Content Placeholder 3">
            <a:extLst>
              <a:ext uri="{FF2B5EF4-FFF2-40B4-BE49-F238E27FC236}">
                <a16:creationId xmlns:a16="http://schemas.microsoft.com/office/drawing/2014/main" id="{E3E1DB78-95C4-4A78-99FC-0EBB0367E268}"/>
              </a:ext>
            </a:extLst>
          </p:cNvPr>
          <p:cNvPicPr>
            <a:picLocks noGrp="1" noChangeAspect="1"/>
          </p:cNvPicPr>
          <p:nvPr>
            <p:ph idx="1"/>
          </p:nvPr>
        </p:nvPicPr>
        <p:blipFill>
          <a:blip r:embed="rId2"/>
          <a:stretch>
            <a:fillRect/>
          </a:stretch>
        </p:blipFill>
        <p:spPr>
          <a:xfrm>
            <a:off x="3503612" y="2057400"/>
            <a:ext cx="4493744" cy="3062481"/>
          </a:xfrm>
          <a:prstGeom prst="rect">
            <a:avLst/>
          </a:prstGeom>
        </p:spPr>
      </p:pic>
    </p:spTree>
    <p:extLst>
      <p:ext uri="{BB962C8B-B14F-4D97-AF65-F5344CB8AC3E}">
        <p14:creationId xmlns:p14="http://schemas.microsoft.com/office/powerpoint/2010/main" val="290863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4E1D-156A-43F6-9B5D-158CE27B2CA0}"/>
              </a:ext>
            </a:extLst>
          </p:cNvPr>
          <p:cNvSpPr>
            <a:spLocks noGrp="1"/>
          </p:cNvSpPr>
          <p:nvPr>
            <p:ph type="title"/>
          </p:nvPr>
        </p:nvSpPr>
        <p:spPr/>
        <p:txBody>
          <a:bodyPr/>
          <a:lstStyle/>
          <a:p>
            <a:r>
              <a:rPr lang="en-US" dirty="0"/>
              <a:t>Abstraction</a:t>
            </a:r>
          </a:p>
        </p:txBody>
      </p:sp>
      <p:pic>
        <p:nvPicPr>
          <p:cNvPr id="4" name="Content Placeholder 3">
            <a:extLst>
              <a:ext uri="{FF2B5EF4-FFF2-40B4-BE49-F238E27FC236}">
                <a16:creationId xmlns:a16="http://schemas.microsoft.com/office/drawing/2014/main" id="{4CD5BA09-D81A-46C1-A1F3-B13727884156}"/>
              </a:ext>
            </a:extLst>
          </p:cNvPr>
          <p:cNvPicPr>
            <a:picLocks noGrp="1" noChangeAspect="1"/>
          </p:cNvPicPr>
          <p:nvPr>
            <p:ph idx="1"/>
          </p:nvPr>
        </p:nvPicPr>
        <p:blipFill>
          <a:blip r:embed="rId2"/>
          <a:stretch>
            <a:fillRect/>
          </a:stretch>
        </p:blipFill>
        <p:spPr>
          <a:xfrm>
            <a:off x="3275012" y="1905000"/>
            <a:ext cx="5153025" cy="4267200"/>
          </a:xfrm>
          <a:prstGeom prst="rect">
            <a:avLst/>
          </a:prstGeom>
        </p:spPr>
      </p:pic>
    </p:spTree>
    <p:extLst>
      <p:ext uri="{BB962C8B-B14F-4D97-AF65-F5344CB8AC3E}">
        <p14:creationId xmlns:p14="http://schemas.microsoft.com/office/powerpoint/2010/main" val="156571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F8D8-82C7-4CC3-862B-646AF4A270C1}"/>
              </a:ext>
            </a:extLst>
          </p:cNvPr>
          <p:cNvSpPr>
            <a:spLocks noGrp="1"/>
          </p:cNvSpPr>
          <p:nvPr>
            <p:ph type="title"/>
          </p:nvPr>
        </p:nvSpPr>
        <p:spPr/>
        <p:txBody>
          <a:bodyPr/>
          <a:lstStyle/>
          <a:p>
            <a:r>
              <a:rPr lang="en-US" dirty="0"/>
              <a:t>Promises</a:t>
            </a:r>
          </a:p>
        </p:txBody>
      </p:sp>
      <p:sp>
        <p:nvSpPr>
          <p:cNvPr id="7" name="Content Placeholder 6">
            <a:extLst>
              <a:ext uri="{FF2B5EF4-FFF2-40B4-BE49-F238E27FC236}">
                <a16:creationId xmlns:a16="http://schemas.microsoft.com/office/drawing/2014/main" id="{90A6BFFB-6AFF-43EC-A316-1E9F33E3821E}"/>
              </a:ext>
            </a:extLst>
          </p:cNvPr>
          <p:cNvSpPr>
            <a:spLocks noGrp="1"/>
          </p:cNvSpPr>
          <p:nvPr>
            <p:ph idx="1"/>
          </p:nvPr>
        </p:nvSpPr>
        <p:spPr/>
        <p:txBody>
          <a:bodyPr/>
          <a:lstStyle/>
          <a:p>
            <a:r>
              <a:rPr lang="en-US" dirty="0">
                <a:solidFill>
                  <a:schemeClr val="accent5">
                    <a:lumMod val="75000"/>
                  </a:schemeClr>
                </a:solidFill>
              </a:rPr>
              <a:t>Promises</a:t>
            </a:r>
          </a:p>
          <a:p>
            <a:pPr lvl="1"/>
            <a:r>
              <a:rPr lang="en-US" dirty="0"/>
              <a:t>JavaScript promises are a way to handle asynchronous operations.</a:t>
            </a:r>
          </a:p>
          <a:p>
            <a:pPr lvl="1"/>
            <a:r>
              <a:rPr lang="en-US" dirty="0"/>
              <a:t>A promise represents a value that may be available now, or in the future, or never.</a:t>
            </a:r>
          </a:p>
          <a:p>
            <a:pPr lvl="1"/>
            <a:r>
              <a:rPr lang="en-US" dirty="0"/>
              <a:t>Promises allow you to write asynchronous code in a more synchronous fashion.</a:t>
            </a:r>
          </a:p>
          <a:p>
            <a:pPr lvl="1"/>
            <a:r>
              <a:rPr lang="en-US" dirty="0"/>
              <a:t>making your code more readable and easier to debug.</a:t>
            </a:r>
          </a:p>
          <a:p>
            <a:r>
              <a:rPr lang="en-US" dirty="0">
                <a:solidFill>
                  <a:srgbClr val="FFFF00"/>
                </a:solidFill>
              </a:rPr>
              <a:t>Basics of Promises</a:t>
            </a:r>
          </a:p>
          <a:p>
            <a:pPr lvl="1"/>
            <a:r>
              <a:rPr lang="en-US" dirty="0">
                <a:solidFill>
                  <a:schemeClr val="accent6"/>
                </a:solidFill>
              </a:rPr>
              <a:t>A promise can be in one of three states:</a:t>
            </a:r>
          </a:p>
          <a:p>
            <a:pPr lvl="2"/>
            <a:r>
              <a:rPr lang="en-US" b="1" dirty="0">
                <a:solidFill>
                  <a:srgbClr val="FFC000"/>
                </a:solidFill>
              </a:rPr>
              <a:t>Pending</a:t>
            </a:r>
            <a:r>
              <a:rPr lang="en-US" dirty="0">
                <a:solidFill>
                  <a:srgbClr val="FFC000"/>
                </a:solidFill>
              </a:rPr>
              <a:t>: </a:t>
            </a:r>
            <a:r>
              <a:rPr lang="en-US" dirty="0"/>
              <a:t>Initial state, neither fulfilled nor rejected.</a:t>
            </a:r>
          </a:p>
          <a:p>
            <a:pPr lvl="2"/>
            <a:r>
              <a:rPr lang="en-US" b="1" dirty="0">
                <a:solidFill>
                  <a:srgbClr val="00B050"/>
                </a:solidFill>
              </a:rPr>
              <a:t>Fulfilled</a:t>
            </a:r>
            <a:r>
              <a:rPr lang="en-US" dirty="0">
                <a:solidFill>
                  <a:srgbClr val="00B050"/>
                </a:solidFill>
              </a:rPr>
              <a:t>: </a:t>
            </a:r>
            <a:r>
              <a:rPr lang="en-US" dirty="0"/>
              <a:t>Operation completed successfully.</a:t>
            </a:r>
          </a:p>
          <a:p>
            <a:pPr lvl="2"/>
            <a:r>
              <a:rPr lang="en-US" b="1" dirty="0">
                <a:solidFill>
                  <a:srgbClr val="FF0000"/>
                </a:solidFill>
              </a:rPr>
              <a:t>Rejected</a:t>
            </a:r>
            <a:r>
              <a:rPr lang="en-US" dirty="0">
                <a:solidFill>
                  <a:srgbClr val="FF0000"/>
                </a:solidFill>
              </a:rPr>
              <a:t>:</a:t>
            </a:r>
            <a:r>
              <a:rPr lang="en-US" dirty="0"/>
              <a:t> Operation failed.</a:t>
            </a:r>
          </a:p>
        </p:txBody>
      </p:sp>
    </p:spTree>
    <p:extLst>
      <p:ext uri="{BB962C8B-B14F-4D97-AF65-F5344CB8AC3E}">
        <p14:creationId xmlns:p14="http://schemas.microsoft.com/office/powerpoint/2010/main" val="335155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6364-4E38-44BC-8FA0-593BA48B36E2}"/>
              </a:ext>
            </a:extLst>
          </p:cNvPr>
          <p:cNvSpPr>
            <a:spLocks noGrp="1"/>
          </p:cNvSpPr>
          <p:nvPr>
            <p:ph type="title"/>
          </p:nvPr>
        </p:nvSpPr>
        <p:spPr/>
        <p:txBody>
          <a:bodyPr/>
          <a:lstStyle/>
          <a:p>
            <a:r>
              <a:rPr lang="en-US" dirty="0"/>
              <a:t>Promises</a:t>
            </a:r>
          </a:p>
        </p:txBody>
      </p:sp>
      <p:pic>
        <p:nvPicPr>
          <p:cNvPr id="4" name="Content Placeholder 3">
            <a:extLst>
              <a:ext uri="{FF2B5EF4-FFF2-40B4-BE49-F238E27FC236}">
                <a16:creationId xmlns:a16="http://schemas.microsoft.com/office/drawing/2014/main" id="{2AD2327B-F5BD-4D72-912D-81F0BFCEE00A}"/>
              </a:ext>
            </a:extLst>
          </p:cNvPr>
          <p:cNvPicPr>
            <a:picLocks noGrp="1" noChangeAspect="1"/>
          </p:cNvPicPr>
          <p:nvPr>
            <p:ph idx="1"/>
          </p:nvPr>
        </p:nvPicPr>
        <p:blipFill>
          <a:blip r:embed="rId2"/>
          <a:stretch>
            <a:fillRect/>
          </a:stretch>
        </p:blipFill>
        <p:spPr>
          <a:xfrm>
            <a:off x="3150797" y="2133600"/>
            <a:ext cx="5582429" cy="2248214"/>
          </a:xfrm>
          <a:prstGeom prst="rect">
            <a:avLst/>
          </a:prstGeom>
        </p:spPr>
      </p:pic>
      <p:sp>
        <p:nvSpPr>
          <p:cNvPr id="5" name="TextBox 4">
            <a:extLst>
              <a:ext uri="{FF2B5EF4-FFF2-40B4-BE49-F238E27FC236}">
                <a16:creationId xmlns:a16="http://schemas.microsoft.com/office/drawing/2014/main" id="{7A356249-D948-4A9A-AD8D-D680EACBEE31}"/>
              </a:ext>
            </a:extLst>
          </p:cNvPr>
          <p:cNvSpPr txBox="1"/>
          <p:nvPr/>
        </p:nvSpPr>
        <p:spPr>
          <a:xfrm>
            <a:off x="1751012" y="1644325"/>
            <a:ext cx="4191000" cy="424732"/>
          </a:xfrm>
          <a:prstGeom prst="rect">
            <a:avLst/>
          </a:prstGeom>
          <a:noFill/>
        </p:spPr>
        <p:txBody>
          <a:bodyPr wrap="square" rtlCol="0">
            <a:spAutoFit/>
          </a:bodyPr>
          <a:lstStyle/>
          <a:p>
            <a:pPr>
              <a:lnSpc>
                <a:spcPct val="90000"/>
              </a:lnSpc>
            </a:pPr>
            <a:r>
              <a:rPr lang="en-US" sz="2400" b="1" dirty="0">
                <a:solidFill>
                  <a:srgbClr val="FFFF00"/>
                </a:solidFill>
              </a:rPr>
              <a:t>Create Promise</a:t>
            </a:r>
          </a:p>
        </p:txBody>
      </p:sp>
      <p:sp>
        <p:nvSpPr>
          <p:cNvPr id="6" name="TextBox 5">
            <a:extLst>
              <a:ext uri="{FF2B5EF4-FFF2-40B4-BE49-F238E27FC236}">
                <a16:creationId xmlns:a16="http://schemas.microsoft.com/office/drawing/2014/main" id="{B8DC9869-FFE0-4D89-A5FC-B751CFCB48E7}"/>
              </a:ext>
            </a:extLst>
          </p:cNvPr>
          <p:cNvSpPr txBox="1"/>
          <p:nvPr/>
        </p:nvSpPr>
        <p:spPr>
          <a:xfrm>
            <a:off x="1751011" y="4576578"/>
            <a:ext cx="4191000" cy="424732"/>
          </a:xfrm>
          <a:prstGeom prst="rect">
            <a:avLst/>
          </a:prstGeom>
          <a:noFill/>
        </p:spPr>
        <p:txBody>
          <a:bodyPr wrap="square" rtlCol="0">
            <a:spAutoFit/>
          </a:bodyPr>
          <a:lstStyle/>
          <a:p>
            <a:pPr>
              <a:lnSpc>
                <a:spcPct val="90000"/>
              </a:lnSpc>
            </a:pPr>
            <a:r>
              <a:rPr lang="en-US" sz="2400" b="1" dirty="0">
                <a:solidFill>
                  <a:srgbClr val="FFFF00"/>
                </a:solidFill>
              </a:rPr>
              <a:t>Consuming promise</a:t>
            </a:r>
          </a:p>
        </p:txBody>
      </p:sp>
      <p:sp>
        <p:nvSpPr>
          <p:cNvPr id="7" name="TextBox 6">
            <a:extLst>
              <a:ext uri="{FF2B5EF4-FFF2-40B4-BE49-F238E27FC236}">
                <a16:creationId xmlns:a16="http://schemas.microsoft.com/office/drawing/2014/main" id="{9B38E1F0-1A1C-459B-AB92-237745BB2EA2}"/>
              </a:ext>
            </a:extLst>
          </p:cNvPr>
          <p:cNvSpPr txBox="1"/>
          <p:nvPr/>
        </p:nvSpPr>
        <p:spPr>
          <a:xfrm>
            <a:off x="1751011" y="5105400"/>
            <a:ext cx="8915401"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solidFill>
                  <a:srgbClr val="00B050"/>
                </a:solidFill>
              </a:rPr>
              <a:t>.then() </a:t>
            </a:r>
            <a:r>
              <a:rPr lang="en-US" sz="2400" dirty="0"/>
              <a:t>				</a:t>
            </a:r>
            <a:r>
              <a:rPr lang="en-US" sz="1400" dirty="0">
                <a:solidFill>
                  <a:srgbClr val="00B050"/>
                </a:solidFill>
              </a:rPr>
              <a:t>Used to handle a successful outcome.</a:t>
            </a:r>
          </a:p>
          <a:p>
            <a:pPr marL="342900" indent="-342900">
              <a:lnSpc>
                <a:spcPct val="90000"/>
              </a:lnSpc>
              <a:buFont typeface="Arial" panose="020B0604020202020204" pitchFamily="34" charset="0"/>
              <a:buChar char="•"/>
            </a:pPr>
            <a:r>
              <a:rPr lang="en-US" sz="2400" dirty="0">
                <a:solidFill>
                  <a:srgbClr val="FF0000"/>
                </a:solidFill>
              </a:rPr>
              <a:t>.catch() </a:t>
            </a:r>
            <a:r>
              <a:rPr lang="en-US" sz="2400" dirty="0"/>
              <a:t>				</a:t>
            </a:r>
            <a:r>
              <a:rPr lang="en-US" sz="1400" dirty="0">
                <a:solidFill>
                  <a:srgbClr val="00B050"/>
                </a:solidFill>
              </a:rPr>
              <a:t>Used to handle an error.</a:t>
            </a:r>
          </a:p>
          <a:p>
            <a:pPr marL="342900" indent="-342900">
              <a:lnSpc>
                <a:spcPct val="90000"/>
              </a:lnSpc>
              <a:buFont typeface="Arial" panose="020B0604020202020204" pitchFamily="34" charset="0"/>
              <a:buChar char="•"/>
            </a:pPr>
            <a:r>
              <a:rPr lang="en-US" sz="2400" dirty="0"/>
              <a:t>.finally()				</a:t>
            </a:r>
            <a:r>
              <a:rPr lang="en-US" sz="1400" dirty="0">
                <a:solidFill>
                  <a:srgbClr val="00B050"/>
                </a:solidFill>
              </a:rPr>
              <a:t>Executed regardless of the outcome.</a:t>
            </a:r>
          </a:p>
        </p:txBody>
      </p:sp>
    </p:spTree>
    <p:extLst>
      <p:ext uri="{BB962C8B-B14F-4D97-AF65-F5344CB8AC3E}">
        <p14:creationId xmlns:p14="http://schemas.microsoft.com/office/powerpoint/2010/main" val="215004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Javascript Datatypes </a:t>
            </a:r>
          </a:p>
        </p:txBody>
      </p:sp>
      <p:sp>
        <p:nvSpPr>
          <p:cNvPr id="14" name="Content Placeholder 13"/>
          <p:cNvSpPr>
            <a:spLocks noGrp="1"/>
          </p:cNvSpPr>
          <p:nvPr>
            <p:ph idx="1"/>
          </p:nvPr>
        </p:nvSpPr>
        <p:spPr/>
        <p:txBody>
          <a:bodyPr>
            <a:normAutofit/>
          </a:bodyPr>
          <a:lstStyle/>
          <a:p>
            <a:r>
              <a:rPr lang="en-US" dirty="0"/>
              <a:t>Data type</a:t>
            </a:r>
          </a:p>
          <a:p>
            <a:pPr lvl="2"/>
            <a:r>
              <a:rPr lang="en-US" dirty="0"/>
              <a:t>String 				</a:t>
            </a:r>
            <a:r>
              <a:rPr lang="en-US" dirty="0">
                <a:solidFill>
                  <a:srgbClr val="00B050"/>
                </a:solidFill>
              </a:rPr>
              <a:t>//	let color = "Yellow";</a:t>
            </a:r>
          </a:p>
          <a:p>
            <a:pPr lvl="2"/>
            <a:r>
              <a:rPr lang="en-US" dirty="0"/>
              <a:t>Number 				</a:t>
            </a:r>
            <a:r>
              <a:rPr lang="en-US" dirty="0">
                <a:solidFill>
                  <a:srgbClr val="00B050"/>
                </a:solidFill>
              </a:rPr>
              <a:t>//	let length = 16</a:t>
            </a:r>
          </a:p>
          <a:p>
            <a:pPr lvl="2"/>
            <a:r>
              <a:rPr lang="en-US" dirty="0"/>
              <a:t>Boolean 				</a:t>
            </a:r>
            <a:r>
              <a:rPr lang="en-US" dirty="0">
                <a:solidFill>
                  <a:srgbClr val="00B050"/>
                </a:solidFill>
              </a:rPr>
              <a:t>//	let x = true;</a:t>
            </a:r>
          </a:p>
          <a:p>
            <a:pPr lvl="2"/>
            <a:r>
              <a:rPr lang="en-US" dirty="0"/>
              <a:t>Null				</a:t>
            </a:r>
            <a:r>
              <a:rPr lang="en-US" dirty="0">
                <a:solidFill>
                  <a:srgbClr val="00B050"/>
                </a:solidFill>
              </a:rPr>
              <a:t>//	let x = Null</a:t>
            </a:r>
          </a:p>
          <a:p>
            <a:pPr lvl="2"/>
            <a:r>
              <a:rPr lang="en-US" dirty="0"/>
              <a:t>Undefined				</a:t>
            </a:r>
            <a:r>
              <a:rPr lang="en-US" dirty="0">
                <a:solidFill>
                  <a:srgbClr val="00B050"/>
                </a:solidFill>
              </a:rPr>
              <a:t>//	var name;</a:t>
            </a:r>
          </a:p>
          <a:p>
            <a:pPr lvl="2"/>
            <a:r>
              <a:rPr lang="en-US" dirty="0"/>
              <a:t>Bigint				</a:t>
            </a:r>
            <a:r>
              <a:rPr lang="en-US" dirty="0">
                <a:solidFill>
                  <a:srgbClr val="00B050"/>
                </a:solidFill>
              </a:rPr>
              <a:t>//	var num = new Bigint(“5414894889”)</a:t>
            </a:r>
          </a:p>
          <a:p>
            <a:pPr lvl="2"/>
            <a:r>
              <a:rPr lang="en-US" dirty="0"/>
              <a:t> Symbol				</a:t>
            </a:r>
            <a:r>
              <a:rPr lang="en-US" dirty="0">
                <a:solidFill>
                  <a:srgbClr val="00B050"/>
                </a:solidFill>
              </a:rPr>
              <a:t>//	const sym = Symbol(“description”)</a:t>
            </a:r>
          </a:p>
          <a:p>
            <a:pPr lvl="2"/>
            <a:r>
              <a:rPr lang="en-US" dirty="0"/>
              <a:t> Object				</a:t>
            </a:r>
            <a:r>
              <a:rPr lang="en-US" dirty="0">
                <a:solidFill>
                  <a:srgbClr val="00B050"/>
                </a:solidFill>
              </a:rPr>
              <a:t>// 	const obj = { }</a:t>
            </a:r>
          </a:p>
          <a:p>
            <a:pPr lvl="1"/>
            <a:r>
              <a:rPr lang="en-US" dirty="0">
                <a:solidFill>
                  <a:srgbClr val="FFFF00"/>
                </a:solidFill>
              </a:rPr>
              <a:t>Object data types </a:t>
            </a:r>
            <a:r>
              <a:rPr lang="en-US" dirty="0">
                <a:solidFill>
                  <a:schemeClr val="accent1">
                    <a:lumMod val="75000"/>
                  </a:schemeClr>
                </a:solidFill>
              </a:rPr>
              <a:t>[</a:t>
            </a:r>
            <a:r>
              <a:rPr lang="en-US" b="1" dirty="0">
                <a:solidFill>
                  <a:srgbClr val="FF0000"/>
                </a:solidFill>
              </a:rPr>
              <a:t>built-in objects</a:t>
            </a:r>
            <a:r>
              <a:rPr lang="en-US" dirty="0">
                <a:solidFill>
                  <a:schemeClr val="accent1">
                    <a:lumMod val="75000"/>
                  </a:schemeClr>
                </a:solidFill>
              </a:rPr>
              <a:t>, and </a:t>
            </a:r>
            <a:r>
              <a:rPr lang="en-US" b="1" dirty="0">
                <a:solidFill>
                  <a:schemeClr val="accent1">
                    <a:lumMod val="75000"/>
                  </a:schemeClr>
                </a:solidFill>
              </a:rPr>
              <a:t>user defined objects</a:t>
            </a:r>
            <a:r>
              <a:rPr lang="en-US" dirty="0">
                <a:solidFill>
                  <a:schemeClr val="accent1">
                    <a:lumMod val="75000"/>
                  </a:schemeClr>
                </a:solidFill>
              </a:rPr>
              <a:t>]</a:t>
            </a:r>
          </a:p>
          <a:p>
            <a:pPr lvl="2"/>
            <a:r>
              <a:rPr lang="en-US" dirty="0"/>
              <a:t>[objects, </a:t>
            </a:r>
            <a:r>
              <a:rPr lang="en-US" dirty="0">
                <a:solidFill>
                  <a:schemeClr val="accent1">
                    <a:lumMod val="50000"/>
                  </a:schemeClr>
                </a:solidFill>
              </a:rPr>
              <a:t>arrays</a:t>
            </a:r>
            <a:r>
              <a:rPr lang="en-US" dirty="0"/>
              <a:t>, dates, </a:t>
            </a:r>
            <a:r>
              <a:rPr lang="en-US" dirty="0">
                <a:solidFill>
                  <a:schemeClr val="accent1">
                    <a:lumMod val="50000"/>
                  </a:schemeClr>
                </a:solidFill>
              </a:rPr>
              <a:t>maps</a:t>
            </a:r>
            <a:r>
              <a:rPr lang="en-US" dirty="0"/>
              <a:t>, </a:t>
            </a:r>
            <a:r>
              <a:rPr lang="en-US" dirty="0">
                <a:solidFill>
                  <a:schemeClr val="accent1">
                    <a:lumMod val="50000"/>
                  </a:schemeClr>
                </a:solidFill>
              </a:rPr>
              <a:t>sets</a:t>
            </a:r>
            <a:r>
              <a:rPr lang="en-US" dirty="0"/>
              <a:t>, intarrays, floatarrays, promises, and more </a:t>
            </a:r>
            <a:endParaRPr lang="en-US" dirty="0">
              <a:solidFill>
                <a:schemeClr val="accent1">
                  <a:lumMod val="75000"/>
                </a:schemeClr>
              </a:solidFil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19DA-362E-454D-97EA-46FEEBDF33CD}"/>
              </a:ext>
            </a:extLst>
          </p:cNvPr>
          <p:cNvSpPr>
            <a:spLocks noGrp="1"/>
          </p:cNvSpPr>
          <p:nvPr>
            <p:ph type="title"/>
          </p:nvPr>
        </p:nvSpPr>
        <p:spPr/>
        <p:txBody>
          <a:bodyPr/>
          <a:lstStyle/>
          <a:p>
            <a:r>
              <a:rPr lang="en-US" dirty="0"/>
              <a:t>Promises</a:t>
            </a:r>
          </a:p>
        </p:txBody>
      </p:sp>
      <p:sp>
        <p:nvSpPr>
          <p:cNvPr id="3" name="Content Placeholder 2">
            <a:extLst>
              <a:ext uri="{FF2B5EF4-FFF2-40B4-BE49-F238E27FC236}">
                <a16:creationId xmlns:a16="http://schemas.microsoft.com/office/drawing/2014/main" id="{8E7BAEB6-A785-48E4-894B-9D7FB1B94440}"/>
              </a:ext>
            </a:extLst>
          </p:cNvPr>
          <p:cNvSpPr>
            <a:spLocks noGrp="1"/>
          </p:cNvSpPr>
          <p:nvPr>
            <p:ph idx="1"/>
          </p:nvPr>
        </p:nvSpPr>
        <p:spPr/>
        <p:txBody>
          <a:bodyPr/>
          <a:lstStyle/>
          <a:p>
            <a:r>
              <a:rPr lang="en-US" dirty="0"/>
              <a:t>Chaining Promises</a:t>
            </a:r>
          </a:p>
          <a:p>
            <a:pPr lvl="1"/>
            <a:endParaRPr lang="en-US" dirty="0"/>
          </a:p>
        </p:txBody>
      </p:sp>
      <p:pic>
        <p:nvPicPr>
          <p:cNvPr id="5" name="Picture 4">
            <a:extLst>
              <a:ext uri="{FF2B5EF4-FFF2-40B4-BE49-F238E27FC236}">
                <a16:creationId xmlns:a16="http://schemas.microsoft.com/office/drawing/2014/main" id="{0701B0B9-2A11-42A6-9CB5-655C630F8BC5}"/>
              </a:ext>
            </a:extLst>
          </p:cNvPr>
          <p:cNvPicPr>
            <a:picLocks noChangeAspect="1"/>
          </p:cNvPicPr>
          <p:nvPr/>
        </p:nvPicPr>
        <p:blipFill>
          <a:blip r:embed="rId2"/>
          <a:stretch>
            <a:fillRect/>
          </a:stretch>
        </p:blipFill>
        <p:spPr>
          <a:xfrm>
            <a:off x="3427412" y="2590800"/>
            <a:ext cx="5563376" cy="3362794"/>
          </a:xfrm>
          <a:prstGeom prst="rect">
            <a:avLst/>
          </a:prstGeom>
        </p:spPr>
      </p:pic>
    </p:spTree>
    <p:extLst>
      <p:ext uri="{BB962C8B-B14F-4D97-AF65-F5344CB8AC3E}">
        <p14:creationId xmlns:p14="http://schemas.microsoft.com/office/powerpoint/2010/main" val="5734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2039-6225-4531-886E-A0DEFC93FECC}"/>
              </a:ext>
            </a:extLst>
          </p:cNvPr>
          <p:cNvSpPr>
            <a:spLocks noGrp="1"/>
          </p:cNvSpPr>
          <p:nvPr>
            <p:ph type="title"/>
          </p:nvPr>
        </p:nvSpPr>
        <p:spPr/>
        <p:txBody>
          <a:bodyPr/>
          <a:lstStyle/>
          <a:p>
            <a:r>
              <a:rPr lang="en-US" dirty="0"/>
              <a:t>Promises</a:t>
            </a:r>
          </a:p>
        </p:txBody>
      </p:sp>
      <p:sp>
        <p:nvSpPr>
          <p:cNvPr id="3" name="Content Placeholder 2">
            <a:extLst>
              <a:ext uri="{FF2B5EF4-FFF2-40B4-BE49-F238E27FC236}">
                <a16:creationId xmlns:a16="http://schemas.microsoft.com/office/drawing/2014/main" id="{053325DC-A56D-4C06-9325-74D1B0843890}"/>
              </a:ext>
            </a:extLst>
          </p:cNvPr>
          <p:cNvSpPr>
            <a:spLocks noGrp="1"/>
          </p:cNvSpPr>
          <p:nvPr>
            <p:ph idx="1"/>
          </p:nvPr>
        </p:nvSpPr>
        <p:spPr/>
        <p:txBody>
          <a:bodyPr/>
          <a:lstStyle/>
          <a:p>
            <a:r>
              <a:rPr lang="en-US" dirty="0"/>
              <a:t>Promise.all()</a:t>
            </a:r>
          </a:p>
          <a:p>
            <a:pPr lvl="1"/>
            <a:r>
              <a:rPr lang="en-US" dirty="0"/>
              <a:t>Executes multiple promises in parallel and waits </a:t>
            </a:r>
            <a:r>
              <a:rPr lang="en-US" dirty="0">
                <a:solidFill>
                  <a:srgbClr val="00B050"/>
                </a:solidFill>
              </a:rPr>
              <a:t>for all of them to resolve </a:t>
            </a:r>
            <a:r>
              <a:rPr lang="en-US" dirty="0"/>
              <a:t>or </a:t>
            </a:r>
            <a:r>
              <a:rPr lang="en-US" dirty="0">
                <a:solidFill>
                  <a:srgbClr val="FF0000"/>
                </a:solidFill>
              </a:rPr>
              <a:t>any to reject.</a:t>
            </a:r>
          </a:p>
          <a:p>
            <a:pPr lvl="1"/>
            <a:endParaRPr lang="en-US" dirty="0">
              <a:solidFill>
                <a:srgbClr val="FF0000"/>
              </a:solidFill>
            </a:endParaRPr>
          </a:p>
        </p:txBody>
      </p:sp>
      <p:pic>
        <p:nvPicPr>
          <p:cNvPr id="4" name="Picture 3">
            <a:extLst>
              <a:ext uri="{FF2B5EF4-FFF2-40B4-BE49-F238E27FC236}">
                <a16:creationId xmlns:a16="http://schemas.microsoft.com/office/drawing/2014/main" id="{8A264516-4470-4540-994C-8E9AF0BFCC95}"/>
              </a:ext>
            </a:extLst>
          </p:cNvPr>
          <p:cNvPicPr>
            <a:picLocks noChangeAspect="1"/>
          </p:cNvPicPr>
          <p:nvPr/>
        </p:nvPicPr>
        <p:blipFill>
          <a:blip r:embed="rId2"/>
          <a:stretch>
            <a:fillRect/>
          </a:stretch>
        </p:blipFill>
        <p:spPr>
          <a:xfrm>
            <a:off x="3046412" y="3200400"/>
            <a:ext cx="5943600" cy="2823780"/>
          </a:xfrm>
          <a:prstGeom prst="rect">
            <a:avLst/>
          </a:prstGeom>
        </p:spPr>
      </p:pic>
    </p:spTree>
    <p:extLst>
      <p:ext uri="{BB962C8B-B14F-4D97-AF65-F5344CB8AC3E}">
        <p14:creationId xmlns:p14="http://schemas.microsoft.com/office/powerpoint/2010/main" val="40564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6C6B-42AB-4108-8C8B-DA5E64204805}"/>
              </a:ext>
            </a:extLst>
          </p:cNvPr>
          <p:cNvSpPr>
            <a:spLocks noGrp="1"/>
          </p:cNvSpPr>
          <p:nvPr>
            <p:ph type="title"/>
          </p:nvPr>
        </p:nvSpPr>
        <p:spPr/>
        <p:txBody>
          <a:bodyPr/>
          <a:lstStyle/>
          <a:p>
            <a:r>
              <a:rPr lang="en-US" dirty="0"/>
              <a:t>Promises</a:t>
            </a:r>
          </a:p>
        </p:txBody>
      </p:sp>
      <p:sp>
        <p:nvSpPr>
          <p:cNvPr id="3" name="Content Placeholder 2">
            <a:extLst>
              <a:ext uri="{FF2B5EF4-FFF2-40B4-BE49-F238E27FC236}">
                <a16:creationId xmlns:a16="http://schemas.microsoft.com/office/drawing/2014/main" id="{BC2735C2-7DC1-42CF-ABDE-383A6680C057}"/>
              </a:ext>
            </a:extLst>
          </p:cNvPr>
          <p:cNvSpPr>
            <a:spLocks noGrp="1"/>
          </p:cNvSpPr>
          <p:nvPr>
            <p:ph idx="1"/>
          </p:nvPr>
        </p:nvSpPr>
        <p:spPr/>
        <p:txBody>
          <a:bodyPr/>
          <a:lstStyle/>
          <a:p>
            <a:r>
              <a:rPr lang="en-US" dirty="0"/>
              <a:t>Promise.race()</a:t>
            </a:r>
          </a:p>
          <a:p>
            <a:pPr lvl="1"/>
            <a:r>
              <a:rPr lang="en-US" dirty="0"/>
              <a:t>Waits until </a:t>
            </a:r>
            <a:r>
              <a:rPr lang="en-US" dirty="0">
                <a:solidFill>
                  <a:srgbClr val="FF0000"/>
                </a:solidFill>
              </a:rPr>
              <a:t>any</a:t>
            </a:r>
            <a:r>
              <a:rPr lang="en-US" dirty="0"/>
              <a:t> of the promises is resolved or rejected.</a:t>
            </a:r>
          </a:p>
          <a:p>
            <a:pPr lvl="1"/>
            <a:endParaRPr lang="en-US" dirty="0"/>
          </a:p>
        </p:txBody>
      </p:sp>
      <p:pic>
        <p:nvPicPr>
          <p:cNvPr id="4" name="Picture 3">
            <a:extLst>
              <a:ext uri="{FF2B5EF4-FFF2-40B4-BE49-F238E27FC236}">
                <a16:creationId xmlns:a16="http://schemas.microsoft.com/office/drawing/2014/main" id="{66D6FD8C-62E8-42D3-BF20-46A682A1383E}"/>
              </a:ext>
            </a:extLst>
          </p:cNvPr>
          <p:cNvPicPr>
            <a:picLocks noChangeAspect="1"/>
          </p:cNvPicPr>
          <p:nvPr/>
        </p:nvPicPr>
        <p:blipFill>
          <a:blip r:embed="rId2"/>
          <a:stretch>
            <a:fillRect/>
          </a:stretch>
        </p:blipFill>
        <p:spPr>
          <a:xfrm>
            <a:off x="2701479" y="2819400"/>
            <a:ext cx="6785865" cy="2893807"/>
          </a:xfrm>
          <a:prstGeom prst="rect">
            <a:avLst/>
          </a:prstGeom>
        </p:spPr>
      </p:pic>
    </p:spTree>
    <p:extLst>
      <p:ext uri="{BB962C8B-B14F-4D97-AF65-F5344CB8AC3E}">
        <p14:creationId xmlns:p14="http://schemas.microsoft.com/office/powerpoint/2010/main" val="15446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6AB3-04AC-42A0-B073-CB50BBC3A9EB}"/>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8F98E8B6-6714-4469-9529-81DAD1AB8F64}"/>
              </a:ext>
            </a:extLst>
          </p:cNvPr>
          <p:cNvPicPr>
            <a:picLocks noGrp="1" noChangeAspect="1"/>
          </p:cNvPicPr>
          <p:nvPr>
            <p:ph idx="1"/>
          </p:nvPr>
        </p:nvPicPr>
        <p:blipFill>
          <a:blip r:embed="rId2"/>
          <a:stretch>
            <a:fillRect/>
          </a:stretch>
        </p:blipFill>
        <p:spPr>
          <a:xfrm>
            <a:off x="2132012" y="1847850"/>
            <a:ext cx="9323332" cy="3162300"/>
          </a:xfrm>
          <a:prstGeom prst="rect">
            <a:avLst/>
          </a:prstGeom>
        </p:spPr>
      </p:pic>
    </p:spTree>
    <p:extLst>
      <p:ext uri="{BB962C8B-B14F-4D97-AF65-F5344CB8AC3E}">
        <p14:creationId xmlns:p14="http://schemas.microsoft.com/office/powerpoint/2010/main" val="316822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0162-7D62-4DB6-9920-4B1081F5366D}"/>
              </a:ext>
            </a:extLst>
          </p:cNvPr>
          <p:cNvSpPr>
            <a:spLocks noGrp="1"/>
          </p:cNvSpPr>
          <p:nvPr>
            <p:ph type="title"/>
          </p:nvPr>
        </p:nvSpPr>
        <p:spPr/>
        <p:txBody>
          <a:bodyPr/>
          <a:lstStyle/>
          <a:p>
            <a:r>
              <a:rPr lang="en-US" dirty="0"/>
              <a:t>Event Loop</a:t>
            </a:r>
          </a:p>
        </p:txBody>
      </p:sp>
      <p:sp>
        <p:nvSpPr>
          <p:cNvPr id="3" name="Content Placeholder 2">
            <a:extLst>
              <a:ext uri="{FF2B5EF4-FFF2-40B4-BE49-F238E27FC236}">
                <a16:creationId xmlns:a16="http://schemas.microsoft.com/office/drawing/2014/main" id="{4A7DBA6C-A799-4541-A965-010ED0A32620}"/>
              </a:ext>
            </a:extLst>
          </p:cNvPr>
          <p:cNvSpPr>
            <a:spLocks noGrp="1"/>
          </p:cNvSpPr>
          <p:nvPr>
            <p:ph idx="1"/>
          </p:nvPr>
        </p:nvSpPr>
        <p:spPr/>
        <p:txBody>
          <a:bodyPr>
            <a:normAutofit/>
          </a:bodyPr>
          <a:lstStyle/>
          <a:p>
            <a:r>
              <a:rPr lang="en-US" sz="2000" dirty="0">
                <a:solidFill>
                  <a:schemeClr val="accent6">
                    <a:lumMod val="40000"/>
                    <a:lumOff val="60000"/>
                  </a:schemeClr>
                </a:solidFill>
                <a:latin typeface="Arial" panose="020B0604020202020204" pitchFamily="34" charset="0"/>
                <a:cs typeface="Arial" panose="020B0604020202020204" pitchFamily="34" charset="0"/>
              </a:rPr>
              <a:t>The JavaScript event loop is a fundamental concept that explains how JavaScript handles asynchronous operations, such as callbacks, promises, and timers.</a:t>
            </a:r>
          </a:p>
          <a:p>
            <a:r>
              <a:rPr lang="en-US" sz="2000" b="1" dirty="0">
                <a:solidFill>
                  <a:srgbClr val="FF0000"/>
                </a:solidFill>
              </a:rPr>
              <a:t>Event Loop Process</a:t>
            </a:r>
          </a:p>
          <a:p>
            <a:pPr lvl="1"/>
            <a:r>
              <a:rPr lang="en-US" sz="1800" b="1" dirty="0">
                <a:solidFill>
                  <a:srgbClr val="FFFF00"/>
                </a:solidFill>
              </a:rPr>
              <a:t>Call Stack: </a:t>
            </a:r>
            <a:r>
              <a:rPr lang="en-US" sz="1800" dirty="0"/>
              <a:t>JavaScript has a single-threaded runtime, which means it executes one piece of code at a time</a:t>
            </a:r>
            <a:r>
              <a:rPr lang="en-US" dirty="0"/>
              <a:t>. </a:t>
            </a:r>
          </a:p>
          <a:p>
            <a:pPr lvl="1"/>
            <a:r>
              <a:rPr lang="en-US" sz="1800" b="1" dirty="0">
                <a:solidFill>
                  <a:srgbClr val="FFFF00"/>
                </a:solidFill>
              </a:rPr>
              <a:t>Web APIs: </a:t>
            </a:r>
            <a:r>
              <a:rPr lang="en-US" sz="1800" dirty="0"/>
              <a:t>These are provided by the browser and include things like ‘setTimeOut’,  ‘Dom events’, and ajax calls (XMLHttpRequst). These are not part of the JavaScript language </a:t>
            </a:r>
          </a:p>
          <a:p>
            <a:pPr lvl="1">
              <a:lnSpc>
                <a:spcPct val="100000"/>
              </a:lnSpc>
            </a:pPr>
            <a:r>
              <a:rPr lang="en-US" sz="1800" b="1" dirty="0">
                <a:solidFill>
                  <a:srgbClr val="FFFF00"/>
                </a:solidFill>
              </a:rPr>
              <a:t>Callback Queue </a:t>
            </a:r>
            <a:r>
              <a:rPr lang="en-US" sz="1800" dirty="0"/>
              <a:t>(or Task Queue): When asynchronous operations complete, their callbacks are placed in the callback queue.</a:t>
            </a:r>
          </a:p>
          <a:p>
            <a:pPr lvl="1">
              <a:lnSpc>
                <a:spcPct val="110000"/>
              </a:lnSpc>
            </a:pPr>
            <a:r>
              <a:rPr lang="en-US" sz="1800" b="1" dirty="0">
                <a:solidFill>
                  <a:srgbClr val="FFFF00"/>
                </a:solidFill>
              </a:rPr>
              <a:t>Event Loop: </a:t>
            </a:r>
            <a:r>
              <a:rPr lang="en-US" sz="1800" dirty="0"/>
              <a:t>The event loop continuously checks the call stack to see if it is empty. If the call stack is empty, it takes the first callback from the callback queue and pushes it onto the call stack, effectively running it.</a:t>
            </a:r>
          </a:p>
        </p:txBody>
      </p:sp>
    </p:spTree>
    <p:extLst>
      <p:ext uri="{BB962C8B-B14F-4D97-AF65-F5344CB8AC3E}">
        <p14:creationId xmlns:p14="http://schemas.microsoft.com/office/powerpoint/2010/main" val="292891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the Node.js Event Loop - RisingStack Engineering">
            <a:extLst>
              <a:ext uri="{FF2B5EF4-FFF2-40B4-BE49-F238E27FC236}">
                <a16:creationId xmlns:a16="http://schemas.microsoft.com/office/drawing/2014/main" id="{7A68B0AD-F88F-4BA3-8D0C-680719A10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7459" y="191787"/>
            <a:ext cx="9413905" cy="647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5D14-3100-4AA6-A21D-5377ED06C17B}"/>
              </a:ext>
            </a:extLst>
          </p:cNvPr>
          <p:cNvSpPr>
            <a:spLocks noGrp="1"/>
          </p:cNvSpPr>
          <p:nvPr>
            <p:ph type="title"/>
          </p:nvPr>
        </p:nvSpPr>
        <p:spPr/>
        <p:txBody>
          <a:bodyPr/>
          <a:lstStyle/>
          <a:p>
            <a:r>
              <a:rPr lang="en-US" dirty="0"/>
              <a:t>Examples</a:t>
            </a:r>
          </a:p>
        </p:txBody>
      </p:sp>
      <p:pic>
        <p:nvPicPr>
          <p:cNvPr id="4" name="Content Placeholder 3">
            <a:extLst>
              <a:ext uri="{FF2B5EF4-FFF2-40B4-BE49-F238E27FC236}">
                <a16:creationId xmlns:a16="http://schemas.microsoft.com/office/drawing/2014/main" id="{3ECDE96F-DE9A-4693-A9DF-277EA64DBC90}"/>
              </a:ext>
            </a:extLst>
          </p:cNvPr>
          <p:cNvPicPr>
            <a:picLocks noGrp="1" noChangeAspect="1"/>
          </p:cNvPicPr>
          <p:nvPr>
            <p:ph idx="1"/>
          </p:nvPr>
        </p:nvPicPr>
        <p:blipFill>
          <a:blip r:embed="rId2"/>
          <a:stretch>
            <a:fillRect/>
          </a:stretch>
        </p:blipFill>
        <p:spPr>
          <a:xfrm>
            <a:off x="1522414" y="2743200"/>
            <a:ext cx="4029637" cy="2762636"/>
          </a:xfrm>
          <a:prstGeom prst="rect">
            <a:avLst/>
          </a:prstGeom>
        </p:spPr>
      </p:pic>
      <p:pic>
        <p:nvPicPr>
          <p:cNvPr id="5" name="Picture 4">
            <a:extLst>
              <a:ext uri="{FF2B5EF4-FFF2-40B4-BE49-F238E27FC236}">
                <a16:creationId xmlns:a16="http://schemas.microsoft.com/office/drawing/2014/main" id="{A599F5D8-7749-4C81-8503-029FE67AA515}"/>
              </a:ext>
            </a:extLst>
          </p:cNvPr>
          <p:cNvPicPr>
            <a:picLocks noChangeAspect="1"/>
          </p:cNvPicPr>
          <p:nvPr/>
        </p:nvPicPr>
        <p:blipFill>
          <a:blip r:embed="rId3"/>
          <a:stretch>
            <a:fillRect/>
          </a:stretch>
        </p:blipFill>
        <p:spPr>
          <a:xfrm>
            <a:off x="6323012" y="2286000"/>
            <a:ext cx="5163271" cy="3801005"/>
          </a:xfrm>
          <a:prstGeom prst="rect">
            <a:avLst/>
          </a:prstGeom>
        </p:spPr>
      </p:pic>
    </p:spTree>
    <p:extLst>
      <p:ext uri="{BB962C8B-B14F-4D97-AF65-F5344CB8AC3E}">
        <p14:creationId xmlns:p14="http://schemas.microsoft.com/office/powerpoint/2010/main" val="230361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751A-89E4-48E5-A8F0-C274D812D56B}"/>
              </a:ext>
            </a:extLst>
          </p:cNvPr>
          <p:cNvSpPr>
            <a:spLocks noGrp="1"/>
          </p:cNvSpPr>
          <p:nvPr>
            <p:ph type="title"/>
          </p:nvPr>
        </p:nvSpPr>
        <p:spPr/>
        <p:txBody>
          <a:bodyPr/>
          <a:lstStyle/>
          <a:p>
            <a:pPr algn="ctr"/>
            <a:r>
              <a:rPr lang="en-US" dirty="0"/>
              <a:t>What is the difference Between </a:t>
            </a:r>
            <a:br>
              <a:rPr lang="en-US" dirty="0"/>
            </a:br>
            <a:r>
              <a:rPr lang="en-US" dirty="0"/>
              <a:t>	(Null And Undefined)</a:t>
            </a:r>
          </a:p>
        </p:txBody>
      </p:sp>
      <p:sp>
        <p:nvSpPr>
          <p:cNvPr id="3" name="Content Placeholder 2">
            <a:extLst>
              <a:ext uri="{FF2B5EF4-FFF2-40B4-BE49-F238E27FC236}">
                <a16:creationId xmlns:a16="http://schemas.microsoft.com/office/drawing/2014/main" id="{1EBB4E95-014B-4C6A-A425-664ACC2E5691}"/>
              </a:ext>
            </a:extLst>
          </p:cNvPr>
          <p:cNvSpPr>
            <a:spLocks noGrp="1"/>
          </p:cNvSpPr>
          <p:nvPr>
            <p:ph idx="1"/>
          </p:nvPr>
        </p:nvSpPr>
        <p:spPr/>
        <p:txBody>
          <a:bodyPr>
            <a:normAutofit lnSpcReduction="10000"/>
          </a:bodyPr>
          <a:lstStyle/>
          <a:p>
            <a:r>
              <a:rPr lang="en-US" dirty="0"/>
              <a:t>Undefined</a:t>
            </a:r>
          </a:p>
          <a:p>
            <a:pPr lvl="1"/>
            <a:r>
              <a:rPr lang="en-US" dirty="0"/>
              <a:t>primitive  type.</a:t>
            </a:r>
          </a:p>
          <a:p>
            <a:pPr lvl="1"/>
            <a:r>
              <a:rPr lang="en-US" dirty="0"/>
              <a:t>Indicate the variable has been declared but not yet been assigned to value.</a:t>
            </a:r>
          </a:p>
          <a:p>
            <a:pPr lvl="1"/>
            <a:r>
              <a:rPr lang="en-US" dirty="0"/>
              <a:t>Common Scenarios </a:t>
            </a:r>
            <a:endParaRPr lang="en-US" dirty="0">
              <a:sym typeface="Wingdings" panose="05000000000000000000" pitchFamily="2" charset="2"/>
            </a:endParaRPr>
          </a:p>
          <a:p>
            <a:pPr lvl="2"/>
            <a:r>
              <a:rPr lang="en-US" dirty="0">
                <a:solidFill>
                  <a:schemeClr val="accent5"/>
                </a:solidFill>
                <a:sym typeface="Wingdings" panose="05000000000000000000" pitchFamily="2" charset="2"/>
              </a:rPr>
              <a:t>Let a;</a:t>
            </a:r>
            <a:r>
              <a:rPr lang="en-US" dirty="0">
                <a:sym typeface="Wingdings" panose="05000000000000000000" pitchFamily="2" charset="2"/>
              </a:rPr>
              <a:t> 				console.log(a)</a:t>
            </a:r>
          </a:p>
          <a:p>
            <a:pPr lvl="2"/>
            <a:r>
              <a:rPr lang="en-US" dirty="0">
                <a:solidFill>
                  <a:schemeClr val="accent5"/>
                </a:solidFill>
                <a:sym typeface="Wingdings" panose="05000000000000000000" pitchFamily="2" charset="2"/>
              </a:rPr>
              <a:t>Function foo(x) { console.log(x) }         </a:t>
            </a:r>
            <a:r>
              <a:rPr lang="en-US" dirty="0">
                <a:sym typeface="Wingdings" panose="05000000000000000000" pitchFamily="2" charset="2"/>
              </a:rPr>
              <a:t>	then call it           foo();</a:t>
            </a:r>
          </a:p>
          <a:p>
            <a:pPr lvl="2"/>
            <a:r>
              <a:rPr lang="en-US" dirty="0">
                <a:solidFill>
                  <a:srgbClr val="C00000"/>
                </a:solidFill>
                <a:sym typeface="Wingdings" panose="05000000000000000000" pitchFamily="2" charset="2"/>
              </a:rPr>
              <a:t>function foo(x) { return x }  </a:t>
            </a:r>
            <a:r>
              <a:rPr lang="en-US" dirty="0">
                <a:sym typeface="Wingdings" panose="05000000000000000000" pitchFamily="2" charset="2"/>
              </a:rPr>
              <a:t>		console.log(foo())</a:t>
            </a:r>
          </a:p>
          <a:p>
            <a:r>
              <a:rPr lang="en-US" dirty="0">
                <a:sym typeface="Wingdings" panose="05000000000000000000" pitchFamily="2" charset="2"/>
              </a:rPr>
              <a:t>Null</a:t>
            </a:r>
          </a:p>
          <a:p>
            <a:pPr lvl="1"/>
            <a:r>
              <a:rPr lang="en-US" dirty="0"/>
              <a:t>Primitive type and it an Object    	</a:t>
            </a:r>
            <a:r>
              <a:rPr lang="en-US" dirty="0">
                <a:solidFill>
                  <a:srgbClr val="00B050"/>
                </a:solidFill>
                <a:sym typeface="Wingdings" panose="05000000000000000000" pitchFamily="2" charset="2"/>
              </a:rPr>
              <a:t> // </a:t>
            </a:r>
            <a:r>
              <a:rPr lang="en-US" dirty="0">
                <a:solidFill>
                  <a:srgbClr val="00B050"/>
                </a:solidFill>
              </a:rPr>
              <a:t>console.log(typeof null) </a:t>
            </a:r>
            <a:r>
              <a:rPr lang="en-US" dirty="0">
                <a:solidFill>
                  <a:srgbClr val="00B050"/>
                </a:solidFill>
                <a:sym typeface="Wingdings" panose="05000000000000000000" pitchFamily="2" charset="2"/>
              </a:rPr>
              <a:t> object</a:t>
            </a:r>
          </a:p>
          <a:p>
            <a:pPr lvl="1"/>
            <a:r>
              <a:rPr lang="en-US" dirty="0"/>
              <a:t>is explicitly assigned by the programmer to indicate "no value."</a:t>
            </a:r>
          </a:p>
          <a:p>
            <a:pPr lvl="1"/>
            <a:r>
              <a:rPr lang="en-US" dirty="0"/>
              <a:t>Common Scenarios </a:t>
            </a:r>
          </a:p>
          <a:p>
            <a:pPr lvl="2"/>
            <a:r>
              <a:rPr lang="en-US" dirty="0">
                <a:solidFill>
                  <a:srgbClr val="C00000"/>
                </a:solidFill>
                <a:sym typeface="Wingdings" panose="05000000000000000000" pitchFamily="2" charset="2"/>
              </a:rPr>
              <a:t>Let a = null;</a:t>
            </a:r>
            <a:r>
              <a:rPr lang="en-US" dirty="0">
                <a:sym typeface="Wingdings" panose="05000000000000000000" pitchFamily="2" charset="2"/>
              </a:rPr>
              <a:t>			console.log(a)</a:t>
            </a:r>
          </a:p>
        </p:txBody>
      </p:sp>
    </p:spTree>
    <p:extLst>
      <p:ext uri="{BB962C8B-B14F-4D97-AF65-F5344CB8AC3E}">
        <p14:creationId xmlns:p14="http://schemas.microsoft.com/office/powerpoint/2010/main" val="56502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A54-3083-4973-8274-501B7D800B68}"/>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0D1E69E3-6760-4AF9-B5FC-10B819784598}"/>
              </a:ext>
            </a:extLst>
          </p:cNvPr>
          <p:cNvSpPr>
            <a:spLocks noGrp="1"/>
          </p:cNvSpPr>
          <p:nvPr>
            <p:ph idx="1"/>
          </p:nvPr>
        </p:nvSpPr>
        <p:spPr/>
        <p:txBody>
          <a:bodyPr>
            <a:normAutofit fontScale="77500" lnSpcReduction="20000"/>
          </a:bodyPr>
          <a:lstStyle/>
          <a:p>
            <a:r>
              <a:rPr lang="en-US" dirty="0">
                <a:solidFill>
                  <a:srgbClr val="FFFF00"/>
                </a:solidFill>
              </a:rPr>
              <a:t>An array is a special variable, which can hold more than one value</a:t>
            </a:r>
          </a:p>
          <a:p>
            <a:pPr lvl="1"/>
            <a:r>
              <a:rPr lang="en-US" dirty="0"/>
              <a:t>const cars = ["Saab", "Volvo", "BMW"];</a:t>
            </a:r>
          </a:p>
          <a:p>
            <a:r>
              <a:rPr lang="en-US" dirty="0"/>
              <a:t>Arrays Methods:</a:t>
            </a:r>
          </a:p>
          <a:p>
            <a:pPr lvl="1"/>
            <a:r>
              <a:rPr lang="en-US" dirty="0">
                <a:solidFill>
                  <a:schemeClr val="accent6">
                    <a:lumMod val="60000"/>
                    <a:lumOff val="40000"/>
                  </a:schemeClr>
                </a:solidFill>
              </a:rPr>
              <a:t>Cars.length;	</a:t>
            </a:r>
            <a:r>
              <a:rPr lang="en-US" dirty="0"/>
              <a:t>			</a:t>
            </a:r>
            <a:r>
              <a:rPr lang="en-US" dirty="0">
                <a:solidFill>
                  <a:srgbClr val="00B050"/>
                </a:solidFill>
              </a:rPr>
              <a:t>// 3</a:t>
            </a:r>
          </a:p>
          <a:p>
            <a:pPr lvl="1"/>
            <a:r>
              <a:rPr lang="en-US" dirty="0">
                <a:solidFill>
                  <a:schemeClr val="accent6">
                    <a:lumMod val="60000"/>
                    <a:lumOff val="40000"/>
                  </a:schemeClr>
                </a:solidFill>
              </a:rPr>
              <a:t>Cars.join(“ “) ;</a:t>
            </a:r>
            <a:r>
              <a:rPr lang="en-US" dirty="0"/>
              <a:t>				</a:t>
            </a:r>
            <a:r>
              <a:rPr lang="en-US" dirty="0">
                <a:solidFill>
                  <a:srgbClr val="00B050"/>
                </a:solidFill>
              </a:rPr>
              <a:t>// Saab Volvo BMW</a:t>
            </a:r>
          </a:p>
          <a:p>
            <a:pPr lvl="1"/>
            <a:r>
              <a:rPr lang="en-US" dirty="0">
                <a:solidFill>
                  <a:schemeClr val="accent6">
                    <a:lumMod val="60000"/>
                    <a:lumOff val="40000"/>
                  </a:schemeClr>
                </a:solidFill>
              </a:rPr>
              <a:t>Cars.at(2);</a:t>
            </a:r>
            <a:r>
              <a:rPr lang="en-US" dirty="0"/>
              <a:t>				</a:t>
            </a:r>
            <a:r>
              <a:rPr lang="en-US" dirty="0">
                <a:solidFill>
                  <a:srgbClr val="00B050"/>
                </a:solidFill>
              </a:rPr>
              <a:t>// BMW</a:t>
            </a:r>
          </a:p>
          <a:p>
            <a:pPr lvl="1"/>
            <a:r>
              <a:rPr lang="en-US" dirty="0">
                <a:solidFill>
                  <a:schemeClr val="accent6">
                    <a:lumMod val="60000"/>
                    <a:lumOff val="40000"/>
                  </a:schemeClr>
                </a:solidFill>
              </a:rPr>
              <a:t>Cars.pop();</a:t>
            </a:r>
            <a:r>
              <a:rPr lang="en-US" dirty="0"/>
              <a:t>				</a:t>
            </a:r>
            <a:r>
              <a:rPr lang="en-US" dirty="0">
                <a:solidFill>
                  <a:srgbClr val="00B050"/>
                </a:solidFill>
              </a:rPr>
              <a:t>// BMW</a:t>
            </a:r>
          </a:p>
          <a:p>
            <a:pPr lvl="1"/>
            <a:r>
              <a:rPr lang="en-US" dirty="0">
                <a:solidFill>
                  <a:schemeClr val="accent6">
                    <a:lumMod val="60000"/>
                    <a:lumOff val="40000"/>
                  </a:schemeClr>
                </a:solidFill>
              </a:rPr>
              <a:t>Cars.push(“Nissan”);</a:t>
            </a:r>
            <a:r>
              <a:rPr lang="en-US" dirty="0"/>
              <a:t>			</a:t>
            </a:r>
            <a:r>
              <a:rPr lang="en-US" dirty="0">
                <a:solidFill>
                  <a:srgbClr val="00B050"/>
                </a:solidFill>
              </a:rPr>
              <a:t>// ["Saab", "Volvo", “Nissan”]</a:t>
            </a:r>
          </a:p>
          <a:p>
            <a:pPr lvl="1"/>
            <a:r>
              <a:rPr lang="en-US" dirty="0">
                <a:solidFill>
                  <a:schemeClr val="accent6">
                    <a:lumMod val="60000"/>
                    <a:lumOff val="40000"/>
                  </a:schemeClr>
                </a:solidFill>
              </a:rPr>
              <a:t>Cars.shift();</a:t>
            </a:r>
            <a:r>
              <a:rPr lang="en-US" dirty="0"/>
              <a:t>				</a:t>
            </a:r>
            <a:r>
              <a:rPr lang="en-US" dirty="0">
                <a:solidFill>
                  <a:srgbClr val="00B050"/>
                </a:solidFill>
              </a:rPr>
              <a:t>// ["Volvo", “Nissan”]</a:t>
            </a:r>
          </a:p>
          <a:p>
            <a:pPr lvl="1"/>
            <a:r>
              <a:rPr lang="en-US" dirty="0">
                <a:solidFill>
                  <a:schemeClr val="accent6">
                    <a:lumMod val="60000"/>
                    <a:lumOff val="40000"/>
                  </a:schemeClr>
                </a:solidFill>
              </a:rPr>
              <a:t>Cars.unshift(“saab”);</a:t>
            </a:r>
            <a:r>
              <a:rPr lang="en-US" dirty="0"/>
              <a:t>			</a:t>
            </a:r>
            <a:r>
              <a:rPr lang="en-US" dirty="0">
                <a:solidFill>
                  <a:srgbClr val="00B050"/>
                </a:solidFill>
              </a:rPr>
              <a:t>// ["Saab", "Volvo", “Nissan”]</a:t>
            </a:r>
          </a:p>
          <a:p>
            <a:pPr lvl="1"/>
            <a:r>
              <a:rPr lang="en-US" dirty="0">
                <a:solidFill>
                  <a:schemeClr val="accent6">
                    <a:lumMod val="60000"/>
                    <a:lumOff val="40000"/>
                  </a:schemeClr>
                </a:solidFill>
              </a:rPr>
              <a:t>Cars.splice(0, 2, “zzz”)</a:t>
            </a:r>
            <a:r>
              <a:rPr lang="en-US" dirty="0"/>
              <a:t>			</a:t>
            </a:r>
            <a:r>
              <a:rPr lang="en-US" dirty="0">
                <a:solidFill>
                  <a:srgbClr val="00B050"/>
                </a:solidFill>
              </a:rPr>
              <a:t>// [“zzz”, “Nissan”]</a:t>
            </a:r>
          </a:p>
          <a:p>
            <a:pPr lvl="1"/>
            <a:r>
              <a:rPr lang="en-US" dirty="0">
                <a:solidFill>
                  <a:schemeClr val="accent6">
                    <a:lumMod val="60000"/>
                    <a:lumOff val="40000"/>
                  </a:schemeClr>
                </a:solidFill>
              </a:rPr>
              <a:t>Const x = Cars.slice(0, 2)</a:t>
            </a:r>
            <a:r>
              <a:rPr lang="en-US" dirty="0"/>
              <a:t>			</a:t>
            </a:r>
            <a:r>
              <a:rPr lang="en-US" dirty="0">
                <a:solidFill>
                  <a:srgbClr val="00B050"/>
                </a:solidFill>
              </a:rPr>
              <a:t>// x = [“zzz”, “Nissan”]</a:t>
            </a:r>
          </a:p>
          <a:p>
            <a:pPr lvl="1"/>
            <a:r>
              <a:rPr lang="en-US" dirty="0">
                <a:solidFill>
                  <a:schemeClr val="accent6">
                    <a:lumMod val="60000"/>
                    <a:lumOff val="40000"/>
                  </a:schemeClr>
                </a:solidFill>
              </a:rPr>
              <a:t>Delete cars[0]</a:t>
            </a:r>
            <a:r>
              <a:rPr lang="en-US" dirty="0"/>
              <a:t>				</a:t>
            </a:r>
            <a:r>
              <a:rPr lang="en-US" dirty="0">
                <a:solidFill>
                  <a:srgbClr val="00B050"/>
                </a:solidFill>
              </a:rPr>
              <a:t>// [“Nissan”]</a:t>
            </a:r>
          </a:p>
          <a:p>
            <a:pPr lvl="1"/>
            <a:r>
              <a:rPr lang="en-US" dirty="0">
                <a:solidFill>
                  <a:schemeClr val="accent4">
                    <a:lumMod val="75000"/>
                  </a:schemeClr>
                </a:solidFill>
              </a:rPr>
              <a:t>indexOf(“c”), lastIndexOf(“c”) ,  includes(“c”)     		// search methods</a:t>
            </a:r>
          </a:p>
          <a:p>
            <a:pPr lvl="1"/>
            <a:r>
              <a:rPr lang="en-US" dirty="0">
                <a:solidFill>
                  <a:schemeClr val="accent4">
                    <a:lumMod val="75000"/>
                  </a:schemeClr>
                </a:solidFill>
              </a:rPr>
              <a:t>Find(), filter(), map(), reduce(), every(), some(), forEach() 	  // </a:t>
            </a:r>
            <a:r>
              <a:rPr lang="en-US" dirty="0"/>
              <a:t> </a:t>
            </a:r>
            <a:r>
              <a:rPr lang="en-US" dirty="0">
                <a:solidFill>
                  <a:schemeClr val="accent4">
                    <a:lumMod val="75000"/>
                  </a:schemeClr>
                </a:solidFill>
              </a:rPr>
              <a:t>iteration methods or HOF</a:t>
            </a:r>
          </a:p>
        </p:txBody>
      </p:sp>
    </p:spTree>
    <p:extLst>
      <p:ext uri="{BB962C8B-B14F-4D97-AF65-F5344CB8AC3E}">
        <p14:creationId xmlns:p14="http://schemas.microsoft.com/office/powerpoint/2010/main" val="38364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DCEA-1DDB-40EC-AC4B-2F7BD02301D9}"/>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8E853AD9-8A67-4B94-91D3-798A96B5CC78}"/>
              </a:ext>
            </a:extLst>
          </p:cNvPr>
          <p:cNvSpPr>
            <a:spLocks noGrp="1"/>
          </p:cNvSpPr>
          <p:nvPr>
            <p:ph idx="1"/>
          </p:nvPr>
        </p:nvSpPr>
        <p:spPr/>
        <p:txBody>
          <a:bodyPr/>
          <a:lstStyle/>
          <a:p>
            <a:r>
              <a:rPr lang="en-US" dirty="0">
                <a:solidFill>
                  <a:srgbClr val="FFFF00"/>
                </a:solidFill>
              </a:rPr>
              <a:t>Create Map</a:t>
            </a:r>
          </a:p>
          <a:p>
            <a:pPr lvl="1"/>
            <a:r>
              <a:rPr lang="en-US" dirty="0"/>
              <a:t> </a:t>
            </a:r>
            <a:r>
              <a:rPr lang="en-US" dirty="0">
                <a:solidFill>
                  <a:srgbClr val="0070C0"/>
                </a:solidFill>
              </a:rPr>
              <a:t>const</a:t>
            </a:r>
            <a:r>
              <a:rPr lang="en-US" dirty="0"/>
              <a:t> map = </a:t>
            </a:r>
            <a:r>
              <a:rPr lang="en-US" dirty="0">
                <a:solidFill>
                  <a:srgbClr val="0070C0"/>
                </a:solidFill>
              </a:rPr>
              <a:t>new </a:t>
            </a:r>
            <a:r>
              <a:rPr lang="en-US" dirty="0">
                <a:solidFill>
                  <a:schemeClr val="accent1">
                    <a:lumMod val="75000"/>
                  </a:schemeClr>
                </a:solidFill>
              </a:rPr>
              <a:t>Map();</a:t>
            </a:r>
          </a:p>
          <a:p>
            <a:pPr lvl="1"/>
            <a:r>
              <a:rPr lang="en-US" dirty="0">
                <a:solidFill>
                  <a:srgbClr val="0070C0"/>
                </a:solidFill>
              </a:rPr>
              <a:t>const</a:t>
            </a:r>
            <a:r>
              <a:rPr lang="en-US" dirty="0"/>
              <a:t> map = </a:t>
            </a:r>
            <a:r>
              <a:rPr lang="en-US" dirty="0">
                <a:solidFill>
                  <a:srgbClr val="0070C0"/>
                </a:solidFill>
              </a:rPr>
              <a:t>new</a:t>
            </a:r>
            <a:r>
              <a:rPr lang="en-US" dirty="0"/>
              <a:t> </a:t>
            </a:r>
            <a:r>
              <a:rPr lang="en-US" dirty="0">
                <a:solidFill>
                  <a:schemeClr val="accent1">
                    <a:lumMod val="75000"/>
                  </a:schemeClr>
                </a:solidFill>
              </a:rPr>
              <a:t>Map</a:t>
            </a:r>
            <a:r>
              <a:rPr lang="en-US" dirty="0">
                <a:solidFill>
                  <a:srgbClr val="FFFF00"/>
                </a:solidFill>
              </a:rPr>
              <a:t>( </a:t>
            </a:r>
            <a:r>
              <a:rPr lang="en-US" dirty="0">
                <a:solidFill>
                  <a:srgbClr val="7030A0"/>
                </a:solidFill>
              </a:rPr>
              <a:t>[</a:t>
            </a:r>
            <a:r>
              <a:rPr lang="en-US" dirty="0"/>
              <a:t> </a:t>
            </a:r>
            <a:r>
              <a:rPr lang="en-US" dirty="0">
                <a:solidFill>
                  <a:srgbClr val="00B050"/>
                </a:solidFill>
              </a:rPr>
              <a:t>[1, ‘Ahmed’] </a:t>
            </a:r>
            <a:r>
              <a:rPr lang="en-US" dirty="0">
                <a:solidFill>
                  <a:srgbClr val="FF0000"/>
                </a:solidFill>
              </a:rPr>
              <a:t>,</a:t>
            </a:r>
            <a:r>
              <a:rPr lang="en-US" dirty="0"/>
              <a:t> </a:t>
            </a:r>
            <a:r>
              <a:rPr lang="en-US" dirty="0">
                <a:solidFill>
                  <a:srgbClr val="00B050"/>
                </a:solidFill>
              </a:rPr>
              <a:t>[2, ‘Mohamed’]  </a:t>
            </a:r>
            <a:r>
              <a:rPr lang="en-US" dirty="0">
                <a:solidFill>
                  <a:srgbClr val="7030A0"/>
                </a:solidFill>
              </a:rPr>
              <a:t>]</a:t>
            </a:r>
            <a:r>
              <a:rPr lang="en-US" dirty="0">
                <a:solidFill>
                  <a:srgbClr val="FFFF00"/>
                </a:solidFill>
              </a:rPr>
              <a:t>)</a:t>
            </a:r>
            <a:r>
              <a:rPr lang="en-US" dirty="0"/>
              <a:t>;     // with initial value</a:t>
            </a:r>
          </a:p>
          <a:p>
            <a:r>
              <a:rPr lang="en-US" dirty="0">
                <a:solidFill>
                  <a:srgbClr val="FFFF00"/>
                </a:solidFill>
              </a:rPr>
              <a:t>Map Methods</a:t>
            </a:r>
          </a:p>
          <a:p>
            <a:pPr lvl="1"/>
            <a:r>
              <a:rPr lang="en-US" dirty="0"/>
              <a:t>map.</a:t>
            </a:r>
            <a:r>
              <a:rPr lang="en-US" dirty="0">
                <a:solidFill>
                  <a:schemeClr val="accent5"/>
                </a:solidFill>
              </a:rPr>
              <a:t>get</a:t>
            </a:r>
            <a:r>
              <a:rPr lang="en-US" dirty="0"/>
              <a:t>(</a:t>
            </a:r>
            <a:r>
              <a:rPr lang="en-US" dirty="0">
                <a:solidFill>
                  <a:schemeClr val="tx2"/>
                </a:solidFill>
              </a:rPr>
              <a:t>key</a:t>
            </a:r>
            <a:r>
              <a:rPr lang="en-US" dirty="0"/>
              <a:t>)</a:t>
            </a:r>
          </a:p>
          <a:p>
            <a:pPr lvl="1"/>
            <a:r>
              <a:rPr lang="en-US" dirty="0"/>
              <a:t>map.</a:t>
            </a:r>
            <a:r>
              <a:rPr lang="en-US" dirty="0">
                <a:solidFill>
                  <a:schemeClr val="accent5"/>
                </a:solidFill>
              </a:rPr>
              <a:t>set</a:t>
            </a:r>
            <a:r>
              <a:rPr lang="en-US" dirty="0"/>
              <a:t>(</a:t>
            </a:r>
            <a:r>
              <a:rPr lang="en-US" dirty="0">
                <a:solidFill>
                  <a:schemeClr val="tx2"/>
                </a:solidFill>
              </a:rPr>
              <a:t>key</a:t>
            </a:r>
            <a:r>
              <a:rPr lang="en-US" dirty="0"/>
              <a:t>, </a:t>
            </a:r>
            <a:r>
              <a:rPr lang="en-US" dirty="0">
                <a:solidFill>
                  <a:srgbClr val="7030A0"/>
                </a:solidFill>
              </a:rPr>
              <a:t>value</a:t>
            </a:r>
            <a:r>
              <a:rPr lang="en-US" dirty="0"/>
              <a:t>)</a:t>
            </a:r>
          </a:p>
          <a:p>
            <a:pPr lvl="1"/>
            <a:r>
              <a:rPr lang="en-US" dirty="0"/>
              <a:t>map.</a:t>
            </a:r>
            <a:r>
              <a:rPr lang="en-US" dirty="0">
                <a:solidFill>
                  <a:schemeClr val="accent1">
                    <a:lumMod val="75000"/>
                  </a:schemeClr>
                </a:solidFill>
              </a:rPr>
              <a:t>size</a:t>
            </a:r>
          </a:p>
          <a:p>
            <a:pPr lvl="1"/>
            <a:r>
              <a:rPr lang="en-US" dirty="0"/>
              <a:t>map.</a:t>
            </a:r>
            <a:r>
              <a:rPr lang="en-US" dirty="0">
                <a:solidFill>
                  <a:schemeClr val="accent5"/>
                </a:solidFill>
              </a:rPr>
              <a:t>delete</a:t>
            </a:r>
            <a:r>
              <a:rPr lang="en-US" dirty="0"/>
              <a:t>(</a:t>
            </a:r>
            <a:r>
              <a:rPr lang="en-US" dirty="0">
                <a:solidFill>
                  <a:schemeClr val="tx2"/>
                </a:solidFill>
              </a:rPr>
              <a:t>key</a:t>
            </a:r>
            <a:r>
              <a:rPr lang="en-US" dirty="0"/>
              <a:t>)</a:t>
            </a:r>
          </a:p>
          <a:p>
            <a:pPr lvl="1"/>
            <a:r>
              <a:rPr lang="en-US" dirty="0"/>
              <a:t>map.</a:t>
            </a:r>
            <a:r>
              <a:rPr lang="en-US" dirty="0">
                <a:solidFill>
                  <a:schemeClr val="accent5"/>
                </a:solidFill>
              </a:rPr>
              <a:t>clear</a:t>
            </a:r>
            <a:r>
              <a:rPr lang="en-US" dirty="0"/>
              <a:t>()</a:t>
            </a:r>
          </a:p>
          <a:p>
            <a:pPr lvl="1"/>
            <a:r>
              <a:rPr lang="en-US" dirty="0"/>
              <a:t>map.</a:t>
            </a:r>
            <a:r>
              <a:rPr lang="en-US" dirty="0">
                <a:solidFill>
                  <a:schemeClr val="accent5"/>
                </a:solidFill>
              </a:rPr>
              <a:t>has</a:t>
            </a:r>
            <a:r>
              <a:rPr lang="en-US" dirty="0"/>
              <a:t>(key)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720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DCEA-1DDB-40EC-AC4B-2F7BD02301D9}"/>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8E853AD9-8A67-4B94-91D3-798A96B5CC78}"/>
              </a:ext>
            </a:extLst>
          </p:cNvPr>
          <p:cNvSpPr>
            <a:spLocks noGrp="1"/>
          </p:cNvSpPr>
          <p:nvPr>
            <p:ph idx="1"/>
          </p:nvPr>
        </p:nvSpPr>
        <p:spPr/>
        <p:txBody>
          <a:bodyPr/>
          <a:lstStyle/>
          <a:p>
            <a:r>
              <a:rPr lang="en-US" dirty="0">
                <a:solidFill>
                  <a:srgbClr val="FFFF00"/>
                </a:solidFill>
              </a:rPr>
              <a:t>Create Set</a:t>
            </a:r>
          </a:p>
          <a:p>
            <a:pPr lvl="1"/>
            <a:r>
              <a:rPr lang="en-US" dirty="0"/>
              <a:t> </a:t>
            </a:r>
            <a:r>
              <a:rPr lang="en-US" dirty="0">
                <a:solidFill>
                  <a:srgbClr val="0070C0"/>
                </a:solidFill>
              </a:rPr>
              <a:t>const</a:t>
            </a:r>
            <a:r>
              <a:rPr lang="en-US" dirty="0"/>
              <a:t> set = </a:t>
            </a:r>
            <a:r>
              <a:rPr lang="en-US" dirty="0">
                <a:solidFill>
                  <a:srgbClr val="0070C0"/>
                </a:solidFill>
              </a:rPr>
              <a:t>new </a:t>
            </a:r>
            <a:r>
              <a:rPr lang="en-US" dirty="0">
                <a:solidFill>
                  <a:schemeClr val="accent1">
                    <a:lumMod val="75000"/>
                  </a:schemeClr>
                </a:solidFill>
              </a:rPr>
              <a:t>Set</a:t>
            </a:r>
            <a:r>
              <a:rPr lang="en-US" dirty="0">
                <a:solidFill>
                  <a:srgbClr val="FFFF00"/>
                </a:solidFill>
              </a:rPr>
              <a:t>();</a:t>
            </a:r>
          </a:p>
          <a:p>
            <a:pPr lvl="1"/>
            <a:r>
              <a:rPr lang="en-US" dirty="0">
                <a:solidFill>
                  <a:srgbClr val="0070C0"/>
                </a:solidFill>
              </a:rPr>
              <a:t>const</a:t>
            </a:r>
            <a:r>
              <a:rPr lang="en-US" dirty="0"/>
              <a:t> set = </a:t>
            </a:r>
            <a:r>
              <a:rPr lang="en-US" dirty="0">
                <a:solidFill>
                  <a:srgbClr val="0070C0"/>
                </a:solidFill>
              </a:rPr>
              <a:t>new</a:t>
            </a:r>
            <a:r>
              <a:rPr lang="en-US" dirty="0"/>
              <a:t> </a:t>
            </a:r>
            <a:r>
              <a:rPr lang="en-US" dirty="0">
                <a:solidFill>
                  <a:schemeClr val="accent1">
                    <a:lumMod val="75000"/>
                  </a:schemeClr>
                </a:solidFill>
              </a:rPr>
              <a:t>Set</a:t>
            </a:r>
            <a:r>
              <a:rPr lang="en-US" dirty="0">
                <a:solidFill>
                  <a:srgbClr val="FFFF00"/>
                </a:solidFill>
              </a:rPr>
              <a:t>(</a:t>
            </a:r>
            <a:r>
              <a:rPr lang="en-US" dirty="0">
                <a:solidFill>
                  <a:srgbClr val="7030A0"/>
                </a:solidFill>
              </a:rPr>
              <a:t>[</a:t>
            </a:r>
            <a:r>
              <a:rPr lang="en-US" dirty="0">
                <a:solidFill>
                  <a:srgbClr val="FFFF00"/>
                </a:solidFill>
              </a:rPr>
              <a:t>1, 2, 3, 5, 6, 5, 8</a:t>
            </a:r>
            <a:r>
              <a:rPr lang="en-US" dirty="0">
                <a:solidFill>
                  <a:srgbClr val="7030A0"/>
                </a:solidFill>
              </a:rPr>
              <a:t>]</a:t>
            </a:r>
            <a:r>
              <a:rPr lang="en-US" dirty="0">
                <a:solidFill>
                  <a:srgbClr val="FFFF00"/>
                </a:solidFill>
              </a:rPr>
              <a:t>)</a:t>
            </a:r>
            <a:r>
              <a:rPr lang="en-US" dirty="0"/>
              <a:t>;     // with initial value</a:t>
            </a:r>
          </a:p>
          <a:p>
            <a:r>
              <a:rPr lang="en-US" dirty="0">
                <a:solidFill>
                  <a:srgbClr val="FFFF00"/>
                </a:solidFill>
              </a:rPr>
              <a:t>Map Methods</a:t>
            </a:r>
          </a:p>
          <a:p>
            <a:pPr lvl="1"/>
            <a:r>
              <a:rPr lang="en-US" dirty="0"/>
              <a:t>set.</a:t>
            </a:r>
            <a:r>
              <a:rPr lang="en-US" dirty="0">
                <a:solidFill>
                  <a:schemeClr val="accent5"/>
                </a:solidFill>
              </a:rPr>
              <a:t>add</a:t>
            </a:r>
            <a:r>
              <a:rPr lang="en-US" dirty="0"/>
              <a:t>(</a:t>
            </a:r>
            <a:r>
              <a:rPr lang="en-US" dirty="0">
                <a:solidFill>
                  <a:schemeClr val="tx2"/>
                </a:solidFill>
              </a:rPr>
              <a:t>value</a:t>
            </a:r>
            <a:r>
              <a:rPr lang="en-US" dirty="0"/>
              <a:t>)</a:t>
            </a:r>
          </a:p>
          <a:p>
            <a:pPr lvl="1"/>
            <a:r>
              <a:rPr lang="en-US" dirty="0"/>
              <a:t>set.</a:t>
            </a:r>
            <a:r>
              <a:rPr lang="en-US" dirty="0">
                <a:solidFill>
                  <a:schemeClr val="accent5"/>
                </a:solidFill>
              </a:rPr>
              <a:t>has</a:t>
            </a:r>
            <a:r>
              <a:rPr lang="en-US" dirty="0"/>
              <a:t>(key)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53807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C0F6-2900-406D-9458-8EC9A0571BA6}"/>
              </a:ext>
            </a:extLst>
          </p:cNvPr>
          <p:cNvSpPr>
            <a:spLocks noGrp="1"/>
          </p:cNvSpPr>
          <p:nvPr>
            <p:ph type="title"/>
          </p:nvPr>
        </p:nvSpPr>
        <p:spPr/>
        <p:txBody>
          <a:bodyPr/>
          <a:lstStyle/>
          <a:p>
            <a:r>
              <a:rPr lang="en-US" dirty="0"/>
              <a:t>Control Flows (</a:t>
            </a:r>
            <a:r>
              <a:rPr lang="en-US" dirty="0">
                <a:solidFill>
                  <a:schemeClr val="accent5"/>
                </a:solidFill>
              </a:rPr>
              <a:t>Loops</a:t>
            </a:r>
            <a:r>
              <a:rPr lang="en-US" dirty="0"/>
              <a:t>)</a:t>
            </a:r>
          </a:p>
        </p:txBody>
      </p:sp>
      <p:sp>
        <p:nvSpPr>
          <p:cNvPr id="3" name="Content Placeholder 2">
            <a:extLst>
              <a:ext uri="{FF2B5EF4-FFF2-40B4-BE49-F238E27FC236}">
                <a16:creationId xmlns:a16="http://schemas.microsoft.com/office/drawing/2014/main" id="{016EBA4A-1C38-4E3C-BCF9-F8AA2372AC69}"/>
              </a:ext>
            </a:extLst>
          </p:cNvPr>
          <p:cNvSpPr>
            <a:spLocks noGrp="1"/>
          </p:cNvSpPr>
          <p:nvPr>
            <p:ph idx="1"/>
          </p:nvPr>
        </p:nvSpPr>
        <p:spPr/>
        <p:txBody>
          <a:bodyPr/>
          <a:lstStyle/>
          <a:p>
            <a:r>
              <a:rPr lang="en-US" dirty="0">
                <a:solidFill>
                  <a:srgbClr val="FFFF00"/>
                </a:solidFill>
              </a:rPr>
              <a:t>For</a:t>
            </a:r>
          </a:p>
          <a:p>
            <a:pPr lvl="1"/>
            <a:r>
              <a:rPr lang="en-US" dirty="0"/>
              <a:t>For(let i =0; i &lt; 10; i++) { …}</a:t>
            </a:r>
          </a:p>
          <a:p>
            <a:r>
              <a:rPr lang="en-US" dirty="0">
                <a:solidFill>
                  <a:srgbClr val="FFFF00"/>
                </a:solidFill>
              </a:rPr>
              <a:t>For-in</a:t>
            </a:r>
          </a:p>
          <a:p>
            <a:pPr lvl="1"/>
            <a:r>
              <a:rPr lang="en-US" dirty="0"/>
              <a:t>For(let x in object) { … }</a:t>
            </a:r>
          </a:p>
          <a:p>
            <a:r>
              <a:rPr lang="en-US" dirty="0">
                <a:solidFill>
                  <a:srgbClr val="FFFF00"/>
                </a:solidFill>
              </a:rPr>
              <a:t>For-of</a:t>
            </a:r>
          </a:p>
          <a:p>
            <a:pPr lvl="1"/>
            <a:r>
              <a:rPr lang="en-US" dirty="0"/>
              <a:t>For(let x of array/string) { … }</a:t>
            </a:r>
          </a:p>
          <a:p>
            <a:r>
              <a:rPr lang="en-US" dirty="0">
                <a:solidFill>
                  <a:srgbClr val="FFFF00"/>
                </a:solidFill>
              </a:rPr>
              <a:t>While</a:t>
            </a:r>
          </a:p>
          <a:p>
            <a:pPr lvl="1"/>
            <a:r>
              <a:rPr lang="en-US" dirty="0"/>
              <a:t>While(condition) { … }</a:t>
            </a:r>
          </a:p>
        </p:txBody>
      </p:sp>
    </p:spTree>
    <p:extLst>
      <p:ext uri="{BB962C8B-B14F-4D97-AF65-F5344CB8AC3E}">
        <p14:creationId xmlns:p14="http://schemas.microsoft.com/office/powerpoint/2010/main" val="341530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F2F5-CCF5-4DE7-AD07-5C353340714F}"/>
              </a:ext>
            </a:extLst>
          </p:cNvPr>
          <p:cNvSpPr>
            <a:spLocks noGrp="1"/>
          </p:cNvSpPr>
          <p:nvPr>
            <p:ph type="title"/>
          </p:nvPr>
        </p:nvSpPr>
        <p:spPr/>
        <p:txBody>
          <a:bodyPr/>
          <a:lstStyle/>
          <a:p>
            <a:r>
              <a:rPr lang="en-US" dirty="0"/>
              <a:t>Control Flows (</a:t>
            </a:r>
            <a:r>
              <a:rPr lang="en-US" dirty="0">
                <a:solidFill>
                  <a:schemeClr val="accent5"/>
                </a:solidFill>
              </a:rPr>
              <a:t>Conditions</a:t>
            </a:r>
            <a:r>
              <a:rPr lang="en-US" dirty="0"/>
              <a:t>)</a:t>
            </a:r>
          </a:p>
        </p:txBody>
      </p:sp>
      <p:sp>
        <p:nvSpPr>
          <p:cNvPr id="3" name="Content Placeholder 2">
            <a:extLst>
              <a:ext uri="{FF2B5EF4-FFF2-40B4-BE49-F238E27FC236}">
                <a16:creationId xmlns:a16="http://schemas.microsoft.com/office/drawing/2014/main" id="{35796776-52AF-4ED3-B9B8-B214D1EC52AB}"/>
              </a:ext>
            </a:extLst>
          </p:cNvPr>
          <p:cNvSpPr>
            <a:spLocks noGrp="1"/>
          </p:cNvSpPr>
          <p:nvPr>
            <p:ph idx="1"/>
          </p:nvPr>
        </p:nvSpPr>
        <p:spPr>
          <a:xfrm>
            <a:off x="1522414" y="1905000"/>
            <a:ext cx="9144000" cy="4267200"/>
          </a:xfrm>
        </p:spPr>
        <p:txBody>
          <a:bodyPr/>
          <a:lstStyle/>
          <a:p>
            <a:r>
              <a:rPr lang="en-US" dirty="0"/>
              <a:t>If </a:t>
            </a:r>
          </a:p>
          <a:p>
            <a:pPr lvl="1"/>
            <a:endParaRPr lang="en-US" dirty="0"/>
          </a:p>
          <a:p>
            <a:endParaRPr lang="en-US" dirty="0"/>
          </a:p>
          <a:p>
            <a:r>
              <a:rPr lang="en-US" dirty="0"/>
              <a:t>Switch – Case</a:t>
            </a:r>
          </a:p>
          <a:p>
            <a:endParaRPr lang="en-US" dirty="0"/>
          </a:p>
        </p:txBody>
      </p:sp>
      <p:pic>
        <p:nvPicPr>
          <p:cNvPr id="4" name="Picture 3">
            <a:extLst>
              <a:ext uri="{FF2B5EF4-FFF2-40B4-BE49-F238E27FC236}">
                <a16:creationId xmlns:a16="http://schemas.microsoft.com/office/drawing/2014/main" id="{26B62085-DCEF-4097-A85D-CA92F41C801D}"/>
              </a:ext>
            </a:extLst>
          </p:cNvPr>
          <p:cNvPicPr>
            <a:picLocks noChangeAspect="1"/>
          </p:cNvPicPr>
          <p:nvPr/>
        </p:nvPicPr>
        <p:blipFill>
          <a:blip r:embed="rId2"/>
          <a:stretch>
            <a:fillRect/>
          </a:stretch>
        </p:blipFill>
        <p:spPr>
          <a:xfrm>
            <a:off x="3884612" y="3657600"/>
            <a:ext cx="2896004" cy="2514600"/>
          </a:xfrm>
          <a:prstGeom prst="rect">
            <a:avLst/>
          </a:prstGeom>
        </p:spPr>
      </p:pic>
      <p:pic>
        <p:nvPicPr>
          <p:cNvPr id="5" name="Picture 4">
            <a:extLst>
              <a:ext uri="{FF2B5EF4-FFF2-40B4-BE49-F238E27FC236}">
                <a16:creationId xmlns:a16="http://schemas.microsoft.com/office/drawing/2014/main" id="{DDF6E74C-9A4F-4F36-8E7B-B9ACAC79728E}"/>
              </a:ext>
            </a:extLst>
          </p:cNvPr>
          <p:cNvPicPr>
            <a:picLocks noChangeAspect="1"/>
          </p:cNvPicPr>
          <p:nvPr/>
        </p:nvPicPr>
        <p:blipFill>
          <a:blip r:embed="rId3"/>
          <a:stretch>
            <a:fillRect/>
          </a:stretch>
        </p:blipFill>
        <p:spPr>
          <a:xfrm>
            <a:off x="3884612" y="2028661"/>
            <a:ext cx="2896004" cy="1171739"/>
          </a:xfrm>
          <a:prstGeom prst="rect">
            <a:avLst/>
          </a:prstGeom>
        </p:spPr>
      </p:pic>
    </p:spTree>
    <p:extLst>
      <p:ext uri="{BB962C8B-B14F-4D97-AF65-F5344CB8AC3E}">
        <p14:creationId xmlns:p14="http://schemas.microsoft.com/office/powerpoint/2010/main" val="398155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2041</TotalTime>
  <Words>1379</Words>
  <Application>Microsoft Office PowerPoint</Application>
  <PresentationFormat>Custom</PresentationFormat>
  <Paragraphs>192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Unicode MS</vt:lpstr>
      <vt:lpstr>Consolas</vt:lpstr>
      <vt:lpstr>Corbel</vt:lpstr>
      <vt:lpstr>Tahoma</vt:lpstr>
      <vt:lpstr>Wingdings</vt:lpstr>
      <vt:lpstr>Chalkboard 16x9</vt:lpstr>
      <vt:lpstr>JavaScript</vt:lpstr>
      <vt:lpstr>Content</vt:lpstr>
      <vt:lpstr>Javascript Datatypes </vt:lpstr>
      <vt:lpstr>What is the difference Between   (Null And Undefined)</vt:lpstr>
      <vt:lpstr>Arrays</vt:lpstr>
      <vt:lpstr>Maps</vt:lpstr>
      <vt:lpstr>Sets</vt:lpstr>
      <vt:lpstr>Control Flows (Loops)</vt:lpstr>
      <vt:lpstr>Control Flows (Conditions)</vt:lpstr>
      <vt:lpstr>Functions</vt:lpstr>
      <vt:lpstr>Hoisting</vt:lpstr>
      <vt:lpstr>Hoisting</vt:lpstr>
      <vt:lpstr>Closure </vt:lpstr>
      <vt:lpstr>Closure</vt:lpstr>
      <vt:lpstr>Examples</vt:lpstr>
      <vt:lpstr>Example (more advanced)</vt:lpstr>
      <vt:lpstr>Objects</vt:lpstr>
      <vt:lpstr>1. Object Literals</vt:lpstr>
      <vt:lpstr>2. Constructor Functions</vt:lpstr>
      <vt:lpstr>3. Object.create()</vt:lpstr>
      <vt:lpstr>4. ES6 Classes</vt:lpstr>
      <vt:lpstr>Async Function</vt:lpstr>
      <vt:lpstr>Object Oriented Programing (OOP)</vt:lpstr>
      <vt:lpstr>Inheritance</vt:lpstr>
      <vt:lpstr>Encapsulation</vt:lpstr>
      <vt:lpstr>Polymorphism</vt:lpstr>
      <vt:lpstr>Abstraction</vt:lpstr>
      <vt:lpstr>Promises</vt:lpstr>
      <vt:lpstr>Promises</vt:lpstr>
      <vt:lpstr>Promises</vt:lpstr>
      <vt:lpstr>Promises</vt:lpstr>
      <vt:lpstr>Promises</vt:lpstr>
      <vt:lpstr>Example</vt:lpstr>
      <vt:lpstr>Event Loop</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Mohamed SMohamed</dc:creator>
  <cp:lastModifiedBy>Mohamed SMohamed</cp:lastModifiedBy>
  <cp:revision>125</cp:revision>
  <dcterms:created xsi:type="dcterms:W3CDTF">2024-07-04T10:30:50Z</dcterms:created>
  <dcterms:modified xsi:type="dcterms:W3CDTF">2024-07-14T09:52:19Z</dcterms:modified>
</cp:coreProperties>
</file>