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</p:sldIdLst>
  <p:sldSz cx="9144000" cy="5143500" type="screen16x9"/>
  <p:notesSz cx="6858000" cy="9144000"/>
  <p:embeddedFontLs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Proxima Nova" panose="020B0604020202020204" charset="0"/>
      <p:regular r:id="rId55"/>
      <p:bold r:id="rId56"/>
      <p:italic r:id="rId57"/>
      <p:boldItalic r:id="rId58"/>
    </p:embeddedFont>
    <p:embeddedFont>
      <p:font typeface="Alfa Slab One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454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90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e7779db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e7779db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9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c3d0b7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c3d0b7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5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e7779db0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e7779db0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e7779db0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e7779db0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9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7779db0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e7779db0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574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e7779db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e7779db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e7779db0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e7779db0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04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a4a91e6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a4a91e6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24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e7779db0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e7779db0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61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e7779db0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e7779db0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98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7779db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7779db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642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4a91e6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a4a91e6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083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e7779db0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e7779db0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318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e7779db0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e7779db0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01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e7779db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e7779db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991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7779db0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e7779db0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70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e7779db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e7779db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79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a4a91e65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a4a91e65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267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e7779db0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e7779db0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25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e7779db0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e7779db0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4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e7779db0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e7779db0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0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7779db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7779db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e7779db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e7779db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90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e7779db0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e7779db0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735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45babf3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45babf3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30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e7779db0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e7779db0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246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9c3d0b88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9c3d0b88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081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9c3d0b88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9c3d0b88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401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9c3d0b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9c3d0b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114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c3d0b88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c3d0b88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409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e7779db0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e7779db0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26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e7779db0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e7779db0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05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80ec91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80ec91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719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e7779db0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e7779db0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0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e7779db0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e7779db0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45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e7779db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e7779db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876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93f0f85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93f0f85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157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e7779db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e7779db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92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e7779db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e7779db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97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e7779d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e7779db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9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7779db0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7779db0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7779db0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7779db0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9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7779db0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e7779db0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57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JrLeM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lad2412/pen/BayLwyq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rGdom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lad2412/pen/NWPRaP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lad2412/pen/mBxag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lad2412/pen/mBxag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boMR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lad2412/pen/GMdxr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yzjjy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s://codepen.io/elad2412/pen/yLyazNB" TargetMode="Externa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MEGQB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XoJrL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QqrqvK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YrLErW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mLqBwr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elad2412/pen/deZZvz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cssgrid.com/#positioning-items-line-name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eladsc/world-of-flexbox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earncssgrid.com/#aligning-grid-item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crypto/ico-listing-reques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lay.walla.co.il/" TargetMode="External"/><Relationship Id="rId4" Type="http://schemas.openxmlformats.org/officeDocument/2006/relationships/hyperlink" Target="https://www.allrates.com/loans/personal-loan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grid-auto-columns" TargetMode="External"/><Relationship Id="rId3" Type="http://schemas.openxmlformats.org/officeDocument/2006/relationships/hyperlink" Target="https://www.youtube.com/watch?v=7kVeCqQCxlk&amp;index=1&amp;list=PL8rji95IPUUCcHS8_JCAVDpuX4-fuNrtG" TargetMode="External"/><Relationship Id="rId7" Type="http://schemas.openxmlformats.org/officeDocument/2006/relationships/hyperlink" Target="https://css-tricks.com/snippets/css/complete-guide-grid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earncssgrid.com" TargetMode="External"/><Relationship Id="rId5" Type="http://schemas.openxmlformats.org/officeDocument/2006/relationships/hyperlink" Target="https://www.lynda.com/CSS-tutorials/CSS-grid-terminology/422835/477279-4.html" TargetMode="External"/><Relationship Id="rId4" Type="http://schemas.openxmlformats.org/officeDocument/2006/relationships/hyperlink" Target="https://www.youtube.com/watch?v=jV8B24rSN5o" TargetMode="External"/><Relationship Id="rId9" Type="http://schemas.openxmlformats.org/officeDocument/2006/relationships/hyperlink" Target="https://www.w3.org/TR/css-grid-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 Grid Basics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Shay </a:t>
            </a:r>
            <a:r>
              <a:rPr lang="en-US" dirty="0" err="1" smtClean="0"/>
              <a:t>Nadav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Gap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Empty space between grid </a:t>
            </a:r>
            <a:r>
              <a:rPr lang="en" dirty="0" smtClean="0"/>
              <a:t>cells/areas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grid-column-gap:10px;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grid-row-gap:10px;</a:t>
            </a:r>
            <a:endParaRPr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</a:t>
            </a:r>
            <a:r>
              <a:rPr lang="en" b="1" dirty="0"/>
              <a:t> </a:t>
            </a:r>
            <a:r>
              <a:rPr lang="en" sz="3000" b="1" dirty="0">
                <a:solidFill>
                  <a:srgbClr val="073763"/>
                </a:solidFill>
              </a:rPr>
              <a:t>=</a:t>
            </a:r>
            <a:endParaRPr sz="3000" b="1" dirty="0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38761D"/>
                </a:solidFill>
              </a:rPr>
              <a:t>grid-gap:10px;</a:t>
            </a:r>
            <a:endParaRPr dirty="0">
              <a:solidFill>
                <a:srgbClr val="38761D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00" y="1017725"/>
            <a:ext cx="36869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Gap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space between grid tracks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column-gap:10px;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row-gap:10px;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b="1"/>
              <a:t> </a:t>
            </a:r>
            <a:r>
              <a:rPr lang="en" sz="3000" b="1">
                <a:solidFill>
                  <a:srgbClr val="073763"/>
                </a:solidFill>
              </a:rPr>
              <a:t>=</a:t>
            </a:r>
            <a:endParaRPr sz="3000" b="1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761D"/>
                </a:solidFill>
              </a:rPr>
              <a:t>gap:10px;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000" y="1017725"/>
            <a:ext cx="36869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Gridding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Grid-Template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</a:rPr>
              <a:t>.</a:t>
            </a:r>
            <a:r>
              <a:rPr lang="en" b="1" dirty="0" smtClean="0">
                <a:solidFill>
                  <a:srgbClr val="666666"/>
                </a:solidFill>
              </a:rPr>
              <a:t>site {</a:t>
            </a:r>
            <a:endParaRPr b="1"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display:grid;</a:t>
            </a: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3763"/>
                </a:solidFill>
              </a:rPr>
              <a:t>grid-template-columns</a:t>
            </a:r>
            <a:r>
              <a:rPr lang="en" dirty="0"/>
              <a:t>: 2fr 1fr 1fr;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25" y="195100"/>
            <a:ext cx="3718849" cy="46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Grid-Template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.</a:t>
            </a:r>
            <a:r>
              <a:rPr lang="en" b="1" dirty="0" smtClean="0"/>
              <a:t>site {</a:t>
            </a:r>
            <a:endParaRPr b="1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display:grid;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73763"/>
                </a:solidFill>
              </a:rPr>
              <a:t>grid-template-columns</a:t>
            </a:r>
            <a:r>
              <a:rPr lang="en" dirty="0" smtClean="0"/>
              <a:t>: 2fr 1fr 1fr;</a:t>
            </a: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grid-template-rows</a:t>
            </a:r>
            <a:r>
              <a:rPr lang="en" dirty="0">
                <a:solidFill>
                  <a:srgbClr val="B45F06"/>
                </a:solidFill>
              </a:rPr>
              <a:t>: auto 1fr 3fr;</a:t>
            </a:r>
            <a:endParaRPr dirty="0">
              <a:solidFill>
                <a:srgbClr val="B45F0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600" y="292625"/>
            <a:ext cx="3788403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 Methods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method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52100" cy="3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.</a:t>
            </a:r>
            <a:r>
              <a:rPr lang="en" sz="1400" b="1" dirty="0" smtClean="0"/>
              <a:t>site {</a:t>
            </a:r>
            <a:endParaRPr sz="14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display:grid;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73763"/>
                </a:solidFill>
              </a:rPr>
              <a:t>grid-template-columns</a:t>
            </a:r>
            <a:r>
              <a:rPr lang="en" sz="1400" dirty="0"/>
              <a:t>: 2fr 1fr 1fr;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}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&lt;div class=”site”&gt;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4EA7"/>
                </a:solidFill>
              </a:rPr>
              <a:t>&lt;header class=”mastheader”&gt;&lt;/header&gt;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D9EEB"/>
                </a:solidFill>
              </a:rPr>
              <a:t>&lt;h1 class=”page-title”&gt;&lt;/h1&gt;</a:t>
            </a:r>
            <a:endParaRPr sz="1200" dirty="0">
              <a:solidFill>
                <a:srgbClr val="6D9EE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AA84F"/>
                </a:solidFill>
              </a:rPr>
              <a:t>&lt;main class=”main-content”&gt;&lt;/main&gt;</a:t>
            </a:r>
            <a:endParaRPr sz="1200" dirty="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69138"/>
                </a:solidFill>
              </a:rPr>
              <a:t>&lt;aside class=”sidebar”&gt;&lt;/aside&gt;</a:t>
            </a:r>
            <a:endParaRPr sz="1200" dirty="0">
              <a:solidFill>
                <a:srgbClr val="E69138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B5394"/>
                </a:solidFill>
              </a:rPr>
              <a:t>&lt;footer class=”footer”&gt;&lt;/footer&gt;</a:t>
            </a:r>
            <a:endParaRPr sz="1200"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&lt;/div&gt;</a:t>
            </a: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00" y="1170125"/>
            <a:ext cx="3875401" cy="22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5044275" y="4340900"/>
            <a:ext cx="39474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https://codepen.io/elad2412/pen/JrLeMG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152400" y="340375"/>
            <a:ext cx="4614000" cy="6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Practice Time!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1"/>
          </p:nvPr>
        </p:nvSpPr>
        <p:spPr>
          <a:xfrm>
            <a:off x="152400" y="1076125"/>
            <a:ext cx="46140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https://codepen.io/elad2412/pen/BayLwyq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300" y="1375600"/>
            <a:ext cx="3875401" cy="226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538" y="2003375"/>
            <a:ext cx="2337726" cy="233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Before we continue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Say hello to the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repeat function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311700" y="3165827"/>
            <a:ext cx="8520600" cy="15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grid-template-columns:1fr 1fr 1fr;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grid-template-columns:</a:t>
            </a:r>
            <a:r>
              <a:rPr lang="en" b="1">
                <a:solidFill>
                  <a:srgbClr val="073763"/>
                </a:solidFill>
              </a:rPr>
              <a:t>repeat(3 , 1fr)</a:t>
            </a:r>
            <a:r>
              <a:rPr lang="en"/>
              <a:t>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Method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9175"/>
            <a:ext cx="376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lang="en" b="1"/>
              <a:t>“base method”</a:t>
            </a:r>
            <a:r>
              <a:rPr lang="en"/>
              <a:t>and the </a:t>
            </a:r>
            <a:r>
              <a:rPr lang="en" b="1"/>
              <a:t>“repeat function”</a:t>
            </a:r>
            <a:r>
              <a:rPr lang="en"/>
              <a:t> we can easily achieve list sequence of items.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.site{</a:t>
            </a:r>
            <a:endParaRPr sz="1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display:grid;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66666"/>
                </a:solidFill>
              </a:rPr>
              <a:t>grid-template-columns: </a:t>
            </a:r>
            <a:r>
              <a:rPr lang="en" sz="1400" b="1">
                <a:solidFill>
                  <a:srgbClr val="38761D"/>
                </a:solidFill>
              </a:rPr>
              <a:t>repeat(3, 1fr)</a:t>
            </a:r>
            <a:r>
              <a:rPr lang="en" sz="1400" b="1">
                <a:solidFill>
                  <a:srgbClr val="666666"/>
                </a:solidFill>
              </a:rPr>
              <a:t>;</a:t>
            </a:r>
            <a:endParaRPr sz="1400" b="1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grid-gap:10px;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&lt;ul class=”common-list”&gt;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&lt;li class=”common-list-item”&gt;1&lt;/li&gt;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&lt;li class=”common-list-item”&gt;2&lt;/li&gt;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&lt;li class=”common-list-item”&gt;3&lt;/li&gt;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…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&lt;/ul&gt;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00" y="560525"/>
            <a:ext cx="426613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4548550" y="4494975"/>
            <a:ext cx="42807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https://codepen.io/elad2412/pen/rGdomM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Before CSS </a:t>
            </a:r>
            <a:r>
              <a:rPr lang="en" dirty="0"/>
              <a:t>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74" y="1133700"/>
            <a:ext cx="4920501" cy="38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8850" y="439450"/>
            <a:ext cx="4045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Practice Time!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38850" y="1195225"/>
            <a:ext cx="4545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https://codepen.io/elad2412/pen/NWPRaPo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938" y="661263"/>
            <a:ext cx="426613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925" y="2144525"/>
            <a:ext cx="2337726" cy="233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Method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874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</a:t>
            </a:r>
            <a:r>
              <a:rPr lang="en" b="1"/>
              <a:t>grid item</a:t>
            </a:r>
            <a:r>
              <a:rPr lang="en"/>
              <a:t> according the </a:t>
            </a:r>
            <a:r>
              <a:rPr lang="en" b="1"/>
              <a:t>grid lines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.site{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display:grid;</a:t>
            </a:r>
            <a:endParaRPr sz="100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grid-template-columns: </a:t>
            </a:r>
            <a:r>
              <a:rPr lang="en" sz="1000" b="1">
                <a:solidFill>
                  <a:srgbClr val="666666"/>
                </a:solidFill>
              </a:rPr>
              <a:t>2fr 1fr 1fr</a:t>
            </a:r>
            <a:r>
              <a:rPr lang="en" sz="1000">
                <a:solidFill>
                  <a:srgbClr val="666666"/>
                </a:solidFill>
              </a:rPr>
              <a:t>;</a:t>
            </a:r>
            <a:endParaRPr sz="100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grid-template-rows: </a:t>
            </a:r>
            <a:r>
              <a:rPr lang="en" sz="1000" b="1">
                <a:solidFill>
                  <a:srgbClr val="666666"/>
                </a:solidFill>
              </a:rPr>
              <a:t>auto 1fr 3fr</a:t>
            </a:r>
            <a:r>
              <a:rPr lang="en" sz="1000">
                <a:solidFill>
                  <a:srgbClr val="666666"/>
                </a:solidFill>
              </a:rPr>
              <a:t>;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.</a:t>
            </a:r>
            <a:r>
              <a:rPr lang="en" sz="1400" b="1">
                <a:solidFill>
                  <a:srgbClr val="674EA7"/>
                </a:solidFill>
              </a:rPr>
              <a:t>masthead</a:t>
            </a:r>
            <a:r>
              <a:rPr lang="en" sz="1400" b="1"/>
              <a:t>{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	</a:t>
            </a:r>
            <a:r>
              <a:rPr lang="en" sz="1400" b="1">
                <a:solidFill>
                  <a:srgbClr val="073763"/>
                </a:solidFill>
              </a:rPr>
              <a:t>grid-column</a:t>
            </a:r>
            <a:r>
              <a:rPr lang="en" sz="1400" b="1"/>
              <a:t>:2/4;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	</a:t>
            </a:r>
            <a:r>
              <a:rPr lang="en" sz="1400" b="1">
                <a:solidFill>
                  <a:srgbClr val="274E13"/>
                </a:solidFill>
              </a:rPr>
              <a:t>grid-row</a:t>
            </a:r>
            <a:r>
              <a:rPr lang="en" sz="1400" b="1"/>
              <a:t>:2/3;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}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lang="en" sz="2400" b="1">
                <a:solidFill>
                  <a:srgbClr val="6AA84F"/>
                </a:solidFill>
              </a:rPr>
              <a:t>same as:</a:t>
            </a:r>
            <a:endParaRPr sz="2400"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674EA7"/>
                </a:solidFill>
              </a:rPr>
              <a:t>masthead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>
                <a:solidFill>
                  <a:srgbClr val="073763"/>
                </a:solidFill>
              </a:rPr>
              <a:t>grid-column-start</a:t>
            </a:r>
            <a:r>
              <a:rPr lang="en" sz="1000"/>
              <a:t>:2;</a:t>
            </a:r>
            <a:endParaRPr sz="1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</a:rPr>
              <a:t>grid-column-end</a:t>
            </a:r>
            <a:r>
              <a:rPr lang="en" sz="1000"/>
              <a:t>:4;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>
                <a:solidFill>
                  <a:srgbClr val="274E13"/>
                </a:solidFill>
              </a:rPr>
              <a:t>grid-row-start</a:t>
            </a:r>
            <a:r>
              <a:rPr lang="en" sz="1000"/>
              <a:t>:2;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>
                <a:solidFill>
                  <a:srgbClr val="274E13"/>
                </a:solidFill>
              </a:rPr>
              <a:t>grid-row-end</a:t>
            </a:r>
            <a:r>
              <a:rPr lang="en" sz="1000"/>
              <a:t>:3;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5258625" y="4613025"/>
            <a:ext cx="3717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https://codepen.io/elad2412/pen/mBxagg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950" y="185500"/>
            <a:ext cx="3848226" cy="44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Method</a:t>
            </a: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761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syntax options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73763"/>
                </a:solidFill>
              </a:rPr>
              <a:t>       </a:t>
            </a:r>
            <a:r>
              <a:rPr lang="en" sz="1400" b="1"/>
              <a:t>	</a:t>
            </a:r>
            <a:r>
              <a:rPr lang="en" sz="1400" b="1">
                <a:solidFill>
                  <a:srgbClr val="666666"/>
                </a:solidFill>
              </a:rPr>
              <a:t>grid-row</a:t>
            </a:r>
            <a:r>
              <a:rPr lang="en" sz="1400" b="1"/>
              <a:t>:2/3;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                     =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          </a:t>
            </a:r>
            <a:r>
              <a:rPr lang="en" sz="1400" b="1">
                <a:solidFill>
                  <a:srgbClr val="134F5C"/>
                </a:solidFill>
              </a:rPr>
              <a:t>grid-row</a:t>
            </a:r>
            <a:r>
              <a:rPr lang="en" sz="1400" b="1"/>
              <a:t>:</a:t>
            </a:r>
            <a:r>
              <a:rPr lang="en" sz="1400" b="1">
                <a:solidFill>
                  <a:srgbClr val="38761D"/>
                </a:solidFill>
              </a:rPr>
              <a:t>2</a:t>
            </a:r>
            <a:r>
              <a:rPr lang="en" sz="1400" b="1"/>
              <a:t>; /*will take one cell*/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          </a:t>
            </a:r>
            <a:r>
              <a:rPr lang="en" sz="1400" b="1">
                <a:solidFill>
                  <a:srgbClr val="666666"/>
                </a:solidFill>
              </a:rPr>
              <a:t>grid-column:2/4;</a:t>
            </a:r>
            <a:endParaRPr sz="14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66666"/>
                </a:solidFill>
              </a:rPr>
              <a:t>		   =</a:t>
            </a:r>
            <a:endParaRPr sz="14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          </a:t>
            </a:r>
            <a:r>
              <a:rPr lang="en" sz="1400" b="1">
                <a:solidFill>
                  <a:srgbClr val="134F5C"/>
                </a:solidFill>
              </a:rPr>
              <a:t>grid-column</a:t>
            </a:r>
            <a:r>
              <a:rPr lang="en" sz="1400" b="1"/>
              <a:t>:</a:t>
            </a:r>
            <a:r>
              <a:rPr lang="en" sz="1400" b="1">
                <a:solidFill>
                  <a:srgbClr val="38761D"/>
                </a:solidFill>
              </a:rPr>
              <a:t>2/span 2</a:t>
            </a:r>
            <a:r>
              <a:rPr lang="en" sz="1400" b="1"/>
              <a:t>; /*will take two cells;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5258625" y="4613025"/>
            <a:ext cx="37179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https://codepen.io/elad2412/pen/mBxagg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225" y="193300"/>
            <a:ext cx="3717900" cy="432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Method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484325"/>
            <a:ext cx="36474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Positioning </a:t>
            </a:r>
            <a:r>
              <a:rPr lang="en" sz="1400" b="1"/>
              <a:t>grid items</a:t>
            </a:r>
            <a:r>
              <a:rPr lang="en" sz="1400"/>
              <a:t> according grid map.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&lt;div class="site"&gt;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</a:rPr>
              <a:t>  &lt;header class="mastheader"&gt;main header&lt;/header&gt;</a:t>
            </a:r>
            <a:endParaRPr sz="10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3C78D8"/>
                </a:solidFill>
              </a:rPr>
              <a:t>&lt;h1 class="page-title"&gt;page title&lt;/h1&gt;</a:t>
            </a:r>
            <a:endParaRPr sz="10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6AA84F"/>
                </a:solidFill>
              </a:rPr>
              <a:t>&lt;main class="main-content"&gt;MAIN CONTENT&lt;/main&gt;</a:t>
            </a:r>
            <a:endParaRPr sz="10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B45F06"/>
                </a:solidFill>
              </a:rPr>
              <a:t>&lt;aside class="sidebar"&gt;sidebar&lt;/aside&gt;</a:t>
            </a:r>
            <a:endParaRPr sz="1000">
              <a:solidFill>
                <a:srgbClr val="B45F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000">
                <a:solidFill>
                  <a:srgbClr val="073763"/>
                </a:solidFill>
              </a:rPr>
              <a:t>&lt;footer class="footer"&gt;main footer&lt;/footer&gt;</a:t>
            </a:r>
            <a:endParaRPr sz="1000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.site{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display:grid;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grid-template-columns:2fr 1fr; grid-gap:10px;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200" b="1"/>
              <a:t>grid-template-areas:"</a:t>
            </a:r>
            <a:r>
              <a:rPr lang="en" sz="1200" b="1">
                <a:solidFill>
                  <a:srgbClr val="9900FF"/>
                </a:solidFill>
              </a:rPr>
              <a:t>header header</a:t>
            </a:r>
            <a:r>
              <a:rPr lang="en" sz="1200" b="1"/>
              <a:t>"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                                  "</a:t>
            </a:r>
            <a:r>
              <a:rPr lang="en" sz="1200" b="1">
                <a:solidFill>
                  <a:srgbClr val="3D85C6"/>
                </a:solidFill>
              </a:rPr>
              <a:t>title       </a:t>
            </a:r>
            <a:r>
              <a:rPr lang="en" sz="1200" b="1">
                <a:solidFill>
                  <a:srgbClr val="B45F06"/>
                </a:solidFill>
              </a:rPr>
              <a:t>sidebar</a:t>
            </a:r>
            <a:r>
              <a:rPr lang="en" sz="1200" b="1"/>
              <a:t>"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                                  "</a:t>
            </a:r>
            <a:r>
              <a:rPr lang="en" sz="1200" b="1">
                <a:solidFill>
                  <a:srgbClr val="6AA84F"/>
                </a:solidFill>
              </a:rPr>
              <a:t>main     </a:t>
            </a:r>
            <a:r>
              <a:rPr lang="en" sz="1200" b="1">
                <a:solidFill>
                  <a:srgbClr val="B45F06"/>
                </a:solidFill>
              </a:rPr>
              <a:t>sidebar</a:t>
            </a:r>
            <a:r>
              <a:rPr lang="en" sz="1200" b="1"/>
              <a:t>"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                                  "</a:t>
            </a:r>
            <a:r>
              <a:rPr lang="en" sz="1200" b="1">
                <a:solidFill>
                  <a:srgbClr val="073763"/>
                </a:solidFill>
              </a:rPr>
              <a:t>footer   footer</a:t>
            </a:r>
            <a:r>
              <a:rPr lang="en" sz="1200" b="1"/>
              <a:t>";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9900FF"/>
                </a:solidFill>
              </a:rPr>
              <a:t>mastheader</a:t>
            </a:r>
            <a:r>
              <a:rPr lang="en" sz="1000"/>
              <a:t>{background:#b46ae3; </a:t>
            </a:r>
            <a:r>
              <a:rPr lang="en" sz="1000" b="1"/>
              <a:t>grid-area:</a:t>
            </a:r>
            <a:r>
              <a:rPr lang="en" sz="1000" b="1">
                <a:solidFill>
                  <a:srgbClr val="9900FF"/>
                </a:solidFill>
              </a:rPr>
              <a:t>header</a:t>
            </a:r>
            <a:r>
              <a:rPr lang="en" sz="1000"/>
              <a:t>;}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3C78D8"/>
                </a:solidFill>
              </a:rPr>
              <a:t>page-title</a:t>
            </a:r>
            <a:r>
              <a:rPr lang="en" sz="1000"/>
              <a:t>{background:#51a7fa; </a:t>
            </a:r>
            <a:r>
              <a:rPr lang="en" sz="1000" b="1"/>
              <a:t>grid-area:</a:t>
            </a:r>
            <a:r>
              <a:rPr lang="en" sz="1000" b="1">
                <a:solidFill>
                  <a:srgbClr val="3C78D8"/>
                </a:solidFill>
              </a:rPr>
              <a:t>title</a:t>
            </a:r>
            <a:r>
              <a:rPr lang="en" sz="1000"/>
              <a:t>;}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38761D"/>
                </a:solidFill>
              </a:rPr>
              <a:t>main-content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background:#70bf40; </a:t>
            </a:r>
            <a:r>
              <a:rPr lang="en" sz="1000" b="1"/>
              <a:t>grid-area:</a:t>
            </a:r>
            <a:r>
              <a:rPr lang="en" sz="1000" b="1">
                <a:solidFill>
                  <a:srgbClr val="38761D"/>
                </a:solidFill>
              </a:rPr>
              <a:t>main</a:t>
            </a:r>
            <a:r>
              <a:rPr lang="en" sz="1000"/>
              <a:t>; min-height:500px;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B45F06"/>
                </a:solidFill>
              </a:rPr>
              <a:t>sidebar</a:t>
            </a:r>
            <a:r>
              <a:rPr lang="en" sz="1000"/>
              <a:t>{background:#f49018; </a:t>
            </a:r>
            <a:r>
              <a:rPr lang="en" sz="1000" b="1"/>
              <a:t>grid-area:</a:t>
            </a:r>
            <a:r>
              <a:rPr lang="en" sz="1000" b="1">
                <a:solidFill>
                  <a:srgbClr val="B45F06"/>
                </a:solidFill>
              </a:rPr>
              <a:t>sidebar</a:t>
            </a:r>
            <a:r>
              <a:rPr lang="en" sz="1000"/>
              <a:t>;}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r>
              <a:rPr lang="en" sz="1000">
                <a:solidFill>
                  <a:srgbClr val="073763"/>
                </a:solidFill>
              </a:rPr>
              <a:t>footer</a:t>
            </a:r>
            <a:r>
              <a:rPr lang="en" sz="1000"/>
              <a:t>{background:#0265c0; </a:t>
            </a:r>
            <a:r>
              <a:rPr lang="en" sz="1000" b="1"/>
              <a:t>grid-area:</a:t>
            </a:r>
            <a:r>
              <a:rPr lang="en" sz="1000" b="1">
                <a:solidFill>
                  <a:srgbClr val="073763"/>
                </a:solidFill>
              </a:rPr>
              <a:t>footer</a:t>
            </a:r>
            <a:r>
              <a:rPr lang="en" sz="1000"/>
              <a:t>;}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500" y="560525"/>
            <a:ext cx="4880100" cy="423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4041100" y="4767100"/>
            <a:ext cx="4756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https://codepen.io/elad2412/pen/boMRaL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Method</a:t>
            </a: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311700" y="484325"/>
            <a:ext cx="3647400" cy="46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Saving EMPTY space with dot(.)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.site{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display:grid;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grid-template-columns:1fr 1fr 1fr; grid-gap:10px;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200" b="1"/>
              <a:t>grid-template-areas:"</a:t>
            </a:r>
            <a:r>
              <a:rPr lang="en" sz="1200" b="1">
                <a:solidFill>
                  <a:srgbClr val="9900FF"/>
                </a:solidFill>
              </a:rPr>
              <a:t>header header header</a:t>
            </a:r>
            <a:r>
              <a:rPr lang="en" sz="1200" b="1"/>
              <a:t>"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                                  "</a:t>
            </a:r>
            <a:r>
              <a:rPr lang="en" sz="1200" b="1">
                <a:solidFill>
                  <a:srgbClr val="3D85C6"/>
                </a:solidFill>
              </a:rPr>
              <a:t>title </a:t>
            </a:r>
            <a:r>
              <a:rPr lang="en" b="1">
                <a:solidFill>
                  <a:srgbClr val="990000"/>
                </a:solidFill>
              </a:rPr>
              <a:t>.</a:t>
            </a:r>
            <a:r>
              <a:rPr lang="en" sz="1200" b="1">
                <a:solidFill>
                  <a:srgbClr val="3D85C6"/>
                </a:solidFill>
              </a:rPr>
              <a:t> </a:t>
            </a:r>
            <a:r>
              <a:rPr lang="en" sz="1200" b="1">
                <a:solidFill>
                  <a:srgbClr val="B45F06"/>
                </a:solidFill>
              </a:rPr>
              <a:t>sidebar</a:t>
            </a:r>
            <a:r>
              <a:rPr lang="en" sz="1200" b="1"/>
              <a:t>"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                                  "</a:t>
            </a:r>
            <a:r>
              <a:rPr lang="en" sz="1200" b="1">
                <a:solidFill>
                  <a:srgbClr val="6AA84F"/>
                </a:solidFill>
              </a:rPr>
              <a:t>main main </a:t>
            </a:r>
            <a:r>
              <a:rPr lang="en" sz="1200" b="1">
                <a:solidFill>
                  <a:srgbClr val="B45F06"/>
                </a:solidFill>
              </a:rPr>
              <a:t>sidebar</a:t>
            </a:r>
            <a:r>
              <a:rPr lang="en" sz="1200" b="1"/>
              <a:t>"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                                  "</a:t>
            </a:r>
            <a:r>
              <a:rPr lang="en" sz="1200" b="1">
                <a:solidFill>
                  <a:srgbClr val="073763"/>
                </a:solidFill>
              </a:rPr>
              <a:t>footer footer footer</a:t>
            </a:r>
            <a:r>
              <a:rPr lang="en" sz="1200" b="1"/>
              <a:t>";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231" name="Google Shape;231;p37"/>
          <p:cNvSpPr txBox="1"/>
          <p:nvPr/>
        </p:nvSpPr>
        <p:spPr>
          <a:xfrm>
            <a:off x="4041100" y="4767100"/>
            <a:ext cx="4756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https://codepen.io/elad2412/pen/GMdxrN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500" y="636725"/>
            <a:ext cx="4643493" cy="397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Grid items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Grid items can be layered/stacked by properly positioning them and assigning </a:t>
            </a:r>
            <a:r>
              <a:rPr lang="en" sz="1300">
                <a:solidFill>
                  <a:srgbClr val="5C6BC0"/>
                </a:solidFill>
                <a:latin typeface="Consolas"/>
                <a:ea typeface="Consolas"/>
                <a:cs typeface="Consolas"/>
                <a:sym typeface="Consolas"/>
              </a:rPr>
              <a:t>z-index</a:t>
            </a: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 when necessary.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200" y="1441375"/>
            <a:ext cx="4323025" cy="296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2141400" y="4530675"/>
            <a:ext cx="49302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https://codepen.io/elad2412/pen/yzjjyd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Time!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450"/>
            <a:ext cx="3999899" cy="347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72025"/>
            <a:ext cx="3999900" cy="274604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4593300" y="4101450"/>
            <a:ext cx="44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https://codepen.io/elad2412/pen/yLyazNB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647" y="218039"/>
            <a:ext cx="1026653" cy="10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the Basics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More Stuff</a:t>
            </a:r>
            <a:endParaRPr dirty="0"/>
          </a:p>
        </p:txBody>
      </p:sp>
      <p:sp>
        <p:nvSpPr>
          <p:cNvPr id="261" name="Google Shape;261;p4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grid-auto-rows/columns</a:t>
            </a:r>
            <a:endParaRPr sz="2400"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columns or rows aren't declared you can use this property to declare fix height/width to undeclared columns or rows.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18150"/>
            <a:ext cx="8591151" cy="2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CSS Grid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94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 the advantages of flexbox, and </a:t>
            </a:r>
            <a:r>
              <a:rPr lang="en" dirty="0" smtClean="0"/>
              <a:t>works </a:t>
            </a:r>
            <a:r>
              <a:rPr lang="en" dirty="0"/>
              <a:t>in 2 </a:t>
            </a:r>
            <a:r>
              <a:rPr lang="en" dirty="0" smtClean="0"/>
              <a:t>dimensions.</a:t>
            </a:r>
            <a:endParaRPr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75" y="2005625"/>
            <a:ext cx="4627826" cy="27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 Function</a:t>
            </a:r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.site{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display:grid; height: 100%;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grid-template-columns: 1fr 1fr 1fr;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grid-auto-rows: </a:t>
            </a:r>
            <a:r>
              <a:rPr lang="en" b="1">
                <a:solidFill>
                  <a:srgbClr val="38761D"/>
                </a:solidFill>
              </a:rPr>
              <a:t>minmax(100px,auto)</a:t>
            </a:r>
            <a:r>
              <a:rPr lang="en" sz="1200"/>
              <a:t>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grid-gap: 10px;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5200C"/>
                </a:solidFill>
              </a:rPr>
              <a:t>Minimum height of 100px</a:t>
            </a:r>
            <a:endParaRPr b="1">
              <a:solidFill>
                <a:srgbClr val="85200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00" y="1170125"/>
            <a:ext cx="4335900" cy="301938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 txBox="1"/>
          <p:nvPr/>
        </p:nvSpPr>
        <p:spPr>
          <a:xfrm>
            <a:off x="4675275" y="4179525"/>
            <a:ext cx="43359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https://codepen.io/elad2412/pen/MEGQBr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4"/>
          <p:cNvPicPr preferRelativeResize="0"/>
          <p:nvPr/>
        </p:nvPicPr>
        <p:blipFill rotWithShape="1">
          <a:blip r:embed="rId3">
            <a:alphaModFix/>
          </a:blip>
          <a:srcRect l="1427" r="1437"/>
          <a:stretch/>
        </p:blipFill>
        <p:spPr>
          <a:xfrm>
            <a:off x="3332947" y="2278072"/>
            <a:ext cx="5811051" cy="2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flow (direction) of a grid is </a:t>
            </a:r>
            <a:r>
              <a:rPr lang="en" b="1"/>
              <a:t>row</a:t>
            </a:r>
            <a:r>
              <a:rPr lang="en"/>
              <a:t>, It means if there isn’t more space the left item will drop to new row. But like every definition it is changeable.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.site{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display:grid;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grid-template-columns:repeat(3,1fr);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grid-template-rows:repeat(3,1fr);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grid-auto-flow</a:t>
            </a:r>
            <a:endParaRPr/>
          </a:p>
        </p:txBody>
      </p:sp>
      <p:sp>
        <p:nvSpPr>
          <p:cNvPr id="284" name="Google Shape;284;p44"/>
          <p:cNvSpPr txBox="1"/>
          <p:nvPr/>
        </p:nvSpPr>
        <p:spPr>
          <a:xfrm>
            <a:off x="283575" y="4568875"/>
            <a:ext cx="3611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https://codepen.io/elad2412/pen/XoJrLO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grid-auto-flow</a:t>
            </a:r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flow (direction) of a grid is </a:t>
            </a:r>
            <a:r>
              <a:rPr lang="en" b="1"/>
              <a:t>row</a:t>
            </a:r>
            <a:r>
              <a:rPr lang="en"/>
              <a:t>, It means if there isn’t more space the left item will drop to new row. But like every definition it is changeable.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.site{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display:grid;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grid-template-columns:repeat(3,1fr);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grid-template-rows:repeat(3,1fr);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 b="1"/>
              <a:t>grid-auto-flow:</a:t>
            </a:r>
            <a:r>
              <a:rPr lang="en" sz="1400" b="1">
                <a:solidFill>
                  <a:srgbClr val="274E13"/>
                </a:solidFill>
              </a:rPr>
              <a:t>column</a:t>
            </a:r>
            <a:r>
              <a:rPr lang="en" sz="1400" b="1"/>
              <a:t>;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1" name="Google Shape;291;p45"/>
          <p:cNvSpPr txBox="1"/>
          <p:nvPr/>
        </p:nvSpPr>
        <p:spPr>
          <a:xfrm>
            <a:off x="5481075" y="4647325"/>
            <a:ext cx="3577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l="1427" r="1437"/>
          <a:stretch/>
        </p:blipFill>
        <p:spPr>
          <a:xfrm>
            <a:off x="3332947" y="2278072"/>
            <a:ext cx="5811051" cy="2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277950" y="4568875"/>
            <a:ext cx="3739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https://codepen.io/elad2412/pen/QqrqvK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11700" y="445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Carousel with Grid ?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grid-auto-flow:</a:t>
            </a:r>
            <a:r>
              <a:rPr lang="en" b="1">
                <a:solidFill>
                  <a:srgbClr val="38761D"/>
                </a:solidFill>
              </a:rPr>
              <a:t>column</a:t>
            </a:r>
            <a:r>
              <a:rPr lang="en" b="1"/>
              <a:t>; without rows is the nowrap of grid.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.site{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display:grid; 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 b="1"/>
              <a:t> grid-auto-flow:</a:t>
            </a:r>
            <a:r>
              <a:rPr lang="en" sz="1200" b="1">
                <a:solidFill>
                  <a:srgbClr val="38761D"/>
                </a:solidFill>
              </a:rPr>
              <a:t>column</a:t>
            </a:r>
            <a:r>
              <a:rPr lang="en" sz="1200" b="1"/>
              <a:t>; 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&lt;div class="site"&gt;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&lt;div&gt;1&lt;/div&gt;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&lt;div&gt;2&lt;/div&gt;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&lt;div&gt;3&lt;/div&gt;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&lt;div&gt;4&lt;/div&gt;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&lt;div&gt;5&lt;/div&gt;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&lt;div&gt;6&lt;/div&gt;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&lt;div&gt;7&lt;/div&gt;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&lt;div&gt;8&lt;/div&gt;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&lt;div&gt;9&lt;/div&gt;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&lt;div&gt;10&lt;/div&gt;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&lt;/div&gt;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50" y="2977075"/>
            <a:ext cx="5627925" cy="6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6"/>
          <p:cNvSpPr txBox="1"/>
          <p:nvPr/>
        </p:nvSpPr>
        <p:spPr>
          <a:xfrm>
            <a:off x="4957600" y="4207075"/>
            <a:ext cx="38748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https://codepen.io/elad2412/pen/YrLErW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Galleries With CSS Grid - </a:t>
            </a:r>
            <a:r>
              <a:rPr lang="en" sz="1800"/>
              <a:t>grid-auto-flow:dense;</a:t>
            </a:r>
            <a:endParaRPr sz="1800"/>
          </a:p>
        </p:txBody>
      </p:sp>
      <p:sp>
        <p:nvSpPr>
          <p:cNvPr id="307" name="Google Shape;307;p47"/>
          <p:cNvSpPr txBox="1">
            <a:spLocks noGrp="1"/>
          </p:cNvSpPr>
          <p:nvPr>
            <p:ph type="body" idx="1"/>
          </p:nvPr>
        </p:nvSpPr>
        <p:spPr>
          <a:xfrm>
            <a:off x="311700" y="936000"/>
            <a:ext cx="52794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.gallery{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display: grid;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grid-gap: 20px;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grid-template-columns: repeat(10, 1fr);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.grid-item-6{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grid-column: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span 6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425" y="1164600"/>
            <a:ext cx="5008376" cy="39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Galleries With CSS Grid - </a:t>
            </a:r>
            <a:r>
              <a:rPr lang="en" sz="1800"/>
              <a:t>grid-auto-flow:dense;</a:t>
            </a:r>
            <a:endParaRPr sz="1800"/>
          </a:p>
        </p:txBody>
      </p:sp>
      <p:sp>
        <p:nvSpPr>
          <p:cNvPr id="314" name="Google Shape;314;p48"/>
          <p:cNvSpPr txBox="1">
            <a:spLocks noGrp="1"/>
          </p:cNvSpPr>
          <p:nvPr>
            <p:ph type="body" idx="1"/>
          </p:nvPr>
        </p:nvSpPr>
        <p:spPr>
          <a:xfrm>
            <a:off x="311700" y="936000"/>
            <a:ext cx="52794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.gallery{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display: grid;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grid-gap: 20px;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grid-template-columns: repeat(10, 1fr);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grid-auto-flow: dense;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.grid-item-6{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grid-column:span 6;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275" y="1154350"/>
            <a:ext cx="5013751" cy="32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Auto-fill &amp; auto-fit values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.container{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display: grid;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grid-template-columns: </a:t>
            </a:r>
            <a:r>
              <a:rPr lang="en" sz="1200" b="1">
                <a:solidFill>
                  <a:srgbClr val="5C6BC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auto-fill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minmax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(300px , 1fr));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/* Not Equal*/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grid-template-columns: </a:t>
            </a:r>
            <a:r>
              <a:rPr lang="en" sz="1200" b="1">
                <a:solidFill>
                  <a:srgbClr val="5C6BC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auto-fit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minmax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(300px , 1fr));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75" y="2959500"/>
            <a:ext cx="8608124" cy="18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4708650" y="4755800"/>
            <a:ext cx="42672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https://codepen.io/elad2412/pen/mLqBwr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498050" y="1219650"/>
            <a:ext cx="7885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Number of Columns In a Row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Auto-fill &amp; auto-fit values</a:t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105625"/>
            <a:ext cx="7337426" cy="403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0"/>
          <p:cNvSpPr txBox="1"/>
          <p:nvPr/>
        </p:nvSpPr>
        <p:spPr>
          <a:xfrm>
            <a:off x="5313775" y="4755250"/>
            <a:ext cx="3769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https://codepen.io/elad2412/pen/deZZvz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0"/>
          <p:cNvSpPr txBox="1"/>
          <p:nvPr/>
        </p:nvSpPr>
        <p:spPr>
          <a:xfrm>
            <a:off x="302650" y="3539275"/>
            <a:ext cx="14244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screen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Grid Lines</a:t>
            </a:r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Grid lines can be named when defining the grid with the </a:t>
            </a:r>
            <a:r>
              <a:rPr lang="en" sz="1300">
                <a:solidFill>
                  <a:srgbClr val="5C6BC0"/>
                </a:solidFill>
                <a:latin typeface="Consolas"/>
                <a:ea typeface="Consolas"/>
                <a:cs typeface="Consolas"/>
                <a:sym typeface="Consolas"/>
              </a:rPr>
              <a:t>grid-template-rows </a:t>
            </a: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300">
                <a:solidFill>
                  <a:srgbClr val="5C6BC0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lang="en" sz="13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 properties. Line names can then be referenced to position grid items.</a:t>
            </a: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grid-template-rows:    [row-1-start] 1fr [row-2-start] 1fr [row-2-end];</a:t>
            </a:r>
            <a:r>
              <a:rPr lang="en" sz="1100">
                <a:solidFill>
                  <a:srgbClr val="434346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100">
                <a:solidFill>
                  <a:srgbClr val="43434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grid-template-columns: [col-1-start] 1fr [col-2-start] 1fr [col-3-start] 1fr [col-3-end];</a:t>
            </a:r>
            <a:endParaRPr sz="1100">
              <a:solidFill>
                <a:srgbClr val="202023"/>
              </a:solidFill>
              <a:highlight>
                <a:srgbClr val="FFEE5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88" y="2348425"/>
            <a:ext cx="4429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Grid Lines - Multiple Names</a:t>
            </a:r>
            <a:endParaRPr/>
          </a:p>
        </p:txBody>
      </p:sp>
      <p:sp>
        <p:nvSpPr>
          <p:cNvPr id="345" name="Google Shape;34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Multiple names can be assigned to grid lines by adding names within square brackets and separating each with a whitespace.</a:t>
            </a:r>
            <a:endParaRPr sz="11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Each line name can then be referenced when </a:t>
            </a:r>
            <a:r>
              <a:rPr lang="en" sz="1100" u="sng">
                <a:solidFill>
                  <a:srgbClr val="E91E63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positioning grid items by line names</a:t>
            </a:r>
            <a:r>
              <a:rPr lang="en" sz="1100">
                <a:solidFill>
                  <a:srgbClr val="43434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grid-template-rows:    [row-start row-1-start] 1fr [row-1-end row-2-start] 1fr [row-2-end row-end];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grid-template-columns: [col-start] 1fr [col-2-start] 1fr [col-3-start] 1fr [col-end];</a:t>
            </a:r>
            <a:endParaRPr sz="1100">
              <a:solidFill>
                <a:srgbClr val="202023"/>
              </a:solidFill>
              <a:highlight>
                <a:srgbClr val="FFEE5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388" y="2495550"/>
            <a:ext cx="43148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Terminology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Grid Lines - </a:t>
            </a:r>
            <a:r>
              <a:rPr lang="en" sz="1800"/>
              <a:t>Positioning Items by Line Names</a:t>
            </a:r>
            <a:endParaRPr sz="1800"/>
          </a:p>
        </p:txBody>
      </p:sp>
      <p:sp>
        <p:nvSpPr>
          <p:cNvPr id="352" name="Google Shape;35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grid-row:    row-2-start / row-end;</a:t>
            </a:r>
            <a:r>
              <a:rPr lang="en" sz="1100">
                <a:solidFill>
                  <a:srgbClr val="434346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100">
                <a:solidFill>
                  <a:srgbClr val="43434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202023"/>
                </a:solidFill>
                <a:highlight>
                  <a:srgbClr val="FFEE58"/>
                </a:highlight>
                <a:latin typeface="Consolas"/>
                <a:ea typeface="Consolas"/>
                <a:cs typeface="Consolas"/>
                <a:sym typeface="Consolas"/>
              </a:rPr>
              <a:t>grid-column: col-2-start / col-end;</a:t>
            </a:r>
            <a:endParaRPr sz="1100">
              <a:solidFill>
                <a:srgbClr val="202023"/>
              </a:solidFill>
              <a:highlight>
                <a:srgbClr val="FFEE5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4343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8" y="1885950"/>
            <a:ext cx="43148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Finished?</a:t>
            </a:r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kidding me!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flexbox aligning?</a:t>
            </a:r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Justify-items, justify-self, align-items, align-self, justify-content, align-content</a:t>
            </a:r>
            <a:r>
              <a:rPr lang="en" dirty="0"/>
              <a:t>….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these rules are applying in CSS Grid and you can use them here.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learn them from my presentation of world of flexbox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https://www.slideshare.net/eladsc/world-of-flexbox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 from this awesome website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http://learncssgrid.com/#aligning-grid-items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Order</a:t>
            </a:r>
            <a:r>
              <a:rPr lang="en" dirty="0"/>
              <a:t> property of flexbox is working too.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 Real Life</a:t>
            </a:r>
            <a:endParaRPr/>
          </a:p>
        </p:txBody>
      </p:sp>
      <p:sp>
        <p:nvSpPr>
          <p:cNvPr id="381" name="Google Shape;381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https://www.investing.com/crypto/ico-listing-request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https://www.allrates.com/loans/personal-loans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https://play.walla.co.il/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7" name="Google Shape;387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CSS Grid Changes EVERYTHING - 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https://www.youtube.com/watch?v=7kVeCqQCxlk&amp;index=1&amp;list=PL8rji95IPUUCcHS8_JCAVDpuX4-fuNrtG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CSS Grid Layout Crash Course - 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https://www.youtube.com/watch?v=jV8B24rSN5o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CSS Grid terminology (Lynda.com) - </a:t>
            </a:r>
            <a:r>
              <a:rPr lang="en" sz="1200" u="sng" dirty="0">
                <a:solidFill>
                  <a:schemeClr val="hlink"/>
                </a:solidFill>
                <a:hlinkClick r:id="rId5"/>
              </a:rPr>
              <a:t>https://www.lynda.com/CSS-tutorials/CSS-grid-terminology/422835/477279-4.html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Websites: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http://learncssgrid.com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https://css-tricks.com/snippets/css/complete-guide-grid/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https://developer.mozilla.org/en-US/docs/Web/CSS/grid-auto-columns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https://www.w3.org/TR/css-grid-1/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Container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25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&lt;div class=”</a:t>
            </a:r>
            <a:r>
              <a:rPr lang="en" b="1" dirty="0">
                <a:solidFill>
                  <a:srgbClr val="073763"/>
                </a:solidFill>
              </a:rPr>
              <a:t>site</a:t>
            </a:r>
            <a:r>
              <a:rPr lang="en" dirty="0">
                <a:solidFill>
                  <a:srgbClr val="000000"/>
                </a:solidFill>
              </a:rPr>
              <a:t>”&gt;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&lt;header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”&gt;&lt;/header&gt;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&lt;main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”&gt;&lt;/main&gt;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&lt;aside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1000" dirty="0"/>
              <a:t>&lt;div class=”</a:t>
            </a:r>
            <a:r>
              <a:rPr lang="en" sz="1000" b="1" dirty="0">
                <a:solidFill>
                  <a:srgbClr val="85200C"/>
                </a:solidFill>
              </a:rPr>
              <a:t>child-of-child</a:t>
            </a:r>
            <a:r>
              <a:rPr lang="en" sz="1000" dirty="0"/>
              <a:t>”&gt;&lt;/div&gt;</a:t>
            </a:r>
            <a:endParaRPr sz="10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	</a:t>
            </a:r>
            <a:r>
              <a:rPr lang="en" sz="1000" dirty="0">
                <a:solidFill>
                  <a:srgbClr val="980000"/>
                </a:solidFill>
              </a:rPr>
              <a:t>&lt;!-- </a:t>
            </a:r>
            <a:r>
              <a:rPr lang="en" sz="1000" dirty="0" smtClean="0">
                <a:solidFill>
                  <a:srgbClr val="980000"/>
                </a:solidFill>
              </a:rPr>
              <a:t>doesn’t get </a:t>
            </a:r>
            <a:r>
              <a:rPr lang="en" sz="1000" dirty="0">
                <a:solidFill>
                  <a:srgbClr val="980000"/>
                </a:solidFill>
              </a:rPr>
              <a:t>effected--&gt;</a:t>
            </a:r>
            <a:endParaRPr sz="1000" dirty="0"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&lt;/aside&gt;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&lt;footer class=”</a:t>
            </a:r>
            <a:r>
              <a:rPr lang="en" b="1" dirty="0">
                <a:solidFill>
                  <a:srgbClr val="00A17F"/>
                </a:solidFill>
              </a:rPr>
              <a:t>child</a:t>
            </a:r>
            <a:r>
              <a:rPr lang="en" dirty="0"/>
              <a:t>”&gt;&lt;/footer&gt;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&lt;/div&gt;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38525" y="1245175"/>
            <a:ext cx="30000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CSS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>
                <a:solidFill>
                  <a:srgbClr val="073763"/>
                </a:solidFill>
              </a:rPr>
              <a:t>site</a:t>
            </a: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00A17F"/>
                </a:solidFill>
              </a:rPr>
              <a:t>display:</a:t>
            </a:r>
            <a:r>
              <a:rPr lang="en" b="1">
                <a:solidFill>
                  <a:srgbClr val="073763"/>
                </a:solidFill>
              </a:rPr>
              <a:t>grid</a:t>
            </a:r>
            <a:r>
              <a:rPr lang="en" b="1">
                <a:solidFill>
                  <a:srgbClr val="00A17F"/>
                </a:solidFill>
              </a:rPr>
              <a:t>;</a:t>
            </a:r>
            <a:endParaRPr b="1">
              <a:solidFill>
                <a:srgbClr val="00A17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Item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30619" y="1456734"/>
            <a:ext cx="4042500" cy="338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&lt;div class=”</a:t>
            </a:r>
            <a:r>
              <a:rPr lang="en" b="1" dirty="0">
                <a:solidFill>
                  <a:srgbClr val="00A17F"/>
                </a:solidFill>
              </a:rPr>
              <a:t>site</a:t>
            </a:r>
            <a:r>
              <a:rPr lang="en" dirty="0">
                <a:solidFill>
                  <a:srgbClr val="666666"/>
                </a:solidFill>
              </a:rPr>
              <a:t>”&gt;</a:t>
            </a:r>
            <a:endParaRPr dirty="0">
              <a:solidFill>
                <a:srgbClr val="666666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&lt;header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”&gt;&lt;/header&gt;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&lt;main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”&gt;&lt;/main&gt;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&lt;aside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D966"/>
                </a:highlight>
              </a:rPr>
              <a:t>	</a:t>
            </a:r>
            <a:r>
              <a:rPr lang="en" sz="1000" dirty="0">
                <a:highlight>
                  <a:srgbClr val="FFD966"/>
                </a:highlight>
              </a:rPr>
              <a:t>&lt;div class=”</a:t>
            </a:r>
            <a:r>
              <a:rPr lang="en" sz="1000" b="1" dirty="0">
                <a:solidFill>
                  <a:srgbClr val="85200C"/>
                </a:solidFill>
                <a:highlight>
                  <a:srgbClr val="FFD966"/>
                </a:highlight>
              </a:rPr>
              <a:t>child-of-child</a:t>
            </a:r>
            <a:r>
              <a:rPr lang="en" sz="1000" dirty="0">
                <a:highlight>
                  <a:srgbClr val="FFD966"/>
                </a:highlight>
              </a:rPr>
              <a:t>”&gt;&lt;/div&gt;</a:t>
            </a:r>
            <a:endParaRPr sz="1000" dirty="0"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highlight>
                  <a:srgbClr val="FFD966"/>
                </a:highlight>
              </a:rPr>
              <a:t>	</a:t>
            </a:r>
            <a:r>
              <a:rPr lang="en" sz="1000" dirty="0">
                <a:solidFill>
                  <a:srgbClr val="980000"/>
                </a:solidFill>
                <a:highlight>
                  <a:srgbClr val="FFD966"/>
                </a:highlight>
              </a:rPr>
              <a:t>&lt;!-- doesn’t </a:t>
            </a:r>
            <a:r>
              <a:rPr lang="en" sz="1000" dirty="0" smtClean="0">
                <a:solidFill>
                  <a:srgbClr val="980000"/>
                </a:solidFill>
                <a:highlight>
                  <a:srgbClr val="FFD966"/>
                </a:highlight>
              </a:rPr>
              <a:t>get effected-</a:t>
            </a:r>
            <a:r>
              <a:rPr lang="en" sz="1000" dirty="0">
                <a:solidFill>
                  <a:srgbClr val="980000"/>
                </a:solidFill>
                <a:highlight>
                  <a:srgbClr val="FFD966"/>
                </a:highlight>
              </a:rPr>
              <a:t>-&gt;</a:t>
            </a:r>
            <a:endParaRPr sz="1000" dirty="0">
              <a:solidFill>
                <a:srgbClr val="98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&lt;/aside&gt;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&lt;footer class=”</a:t>
            </a:r>
            <a:r>
              <a:rPr lang="en" b="1" dirty="0">
                <a:solidFill>
                  <a:srgbClr val="073763"/>
                </a:solidFill>
                <a:highlight>
                  <a:srgbClr val="FFD966"/>
                </a:highlight>
              </a:rPr>
              <a:t>child</a:t>
            </a:r>
            <a:r>
              <a:rPr lang="en" dirty="0">
                <a:solidFill>
                  <a:srgbClr val="000000"/>
                </a:solidFill>
                <a:highlight>
                  <a:srgbClr val="FFD966"/>
                </a:highlight>
              </a:rPr>
              <a:t>”&gt;&lt;/footer&gt;</a:t>
            </a:r>
            <a:endParaRPr dirty="0">
              <a:solidFill>
                <a:srgbClr val="000000"/>
              </a:solidFill>
              <a:highlight>
                <a:srgbClr val="FFD966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&lt;/div&gt;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289852" y="1162926"/>
            <a:ext cx="4213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666666"/>
                </a:solidFill>
              </a:rPr>
              <a:t>Any element that is a direct descendant of the grid.</a:t>
            </a:r>
            <a:endParaRPr lang="en-US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Line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7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horizontal and vertical lines that make up the grid.</a:t>
            </a:r>
            <a:endParaRPr dirty="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00" y="1159781"/>
            <a:ext cx="41226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Cell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8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smallest </a:t>
            </a:r>
            <a:r>
              <a:rPr lang="en" dirty="0" smtClean="0"/>
              <a:t>space </a:t>
            </a:r>
            <a:r>
              <a:rPr lang="en" dirty="0"/>
              <a:t>between four grid lines</a:t>
            </a:r>
            <a:endParaRPr dirty="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300" y="1017725"/>
            <a:ext cx="41435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Area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area between four grid </a:t>
            </a:r>
            <a:r>
              <a:rPr lang="en" dirty="0" smtClean="0"/>
              <a:t>lines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That can contain multiple </a:t>
            </a:r>
            <a:r>
              <a:rPr lang="en-US" dirty="0" smtClean="0"/>
              <a:t>Grid Cells.</a:t>
            </a:r>
            <a:endParaRPr dirty="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00" y="712925"/>
            <a:ext cx="3982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1184</Words>
  <Application>Microsoft Office PowerPoint</Application>
  <PresentationFormat>‫הצגה על המסך (16:9)</PresentationFormat>
  <Paragraphs>283</Paragraphs>
  <Slides>44</Slides>
  <Notes>44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51" baseType="lpstr">
      <vt:lpstr>Arial</vt:lpstr>
      <vt:lpstr>Roboto</vt:lpstr>
      <vt:lpstr>Courier New</vt:lpstr>
      <vt:lpstr>Consolas</vt:lpstr>
      <vt:lpstr>Proxima Nova</vt:lpstr>
      <vt:lpstr>Alfa Slab One</vt:lpstr>
      <vt:lpstr>Gameday</vt:lpstr>
      <vt:lpstr>CSS Grid Basics</vt:lpstr>
      <vt:lpstr>Before CSS Grid </vt:lpstr>
      <vt:lpstr>Advantages of CSS Grid</vt:lpstr>
      <vt:lpstr>Grid Terminology </vt:lpstr>
      <vt:lpstr>Grid Container</vt:lpstr>
      <vt:lpstr>Grid Item</vt:lpstr>
      <vt:lpstr>Grid Line</vt:lpstr>
      <vt:lpstr>Grid Cell</vt:lpstr>
      <vt:lpstr>Grid Area</vt:lpstr>
      <vt:lpstr>Grid Gap</vt:lpstr>
      <vt:lpstr>Grid Gap</vt:lpstr>
      <vt:lpstr>Let’s Start Gridding</vt:lpstr>
      <vt:lpstr>Grid-Template</vt:lpstr>
      <vt:lpstr>Grid-Template</vt:lpstr>
      <vt:lpstr>CSS Grid Methods</vt:lpstr>
      <vt:lpstr>Base method</vt:lpstr>
      <vt:lpstr>Practice Time!</vt:lpstr>
      <vt:lpstr>Before we continue Say hello to the  repeat function</vt:lpstr>
      <vt:lpstr>List Method</vt:lpstr>
      <vt:lpstr>Practice Time!</vt:lpstr>
      <vt:lpstr>Positioning Method</vt:lpstr>
      <vt:lpstr>Positioning Method</vt:lpstr>
      <vt:lpstr>Areas Method</vt:lpstr>
      <vt:lpstr>Areas Method</vt:lpstr>
      <vt:lpstr>Overlapping Grid items</vt:lpstr>
      <vt:lpstr>Practice Time!</vt:lpstr>
      <vt:lpstr>Finished the Basics</vt:lpstr>
      <vt:lpstr>Some More Stuff</vt:lpstr>
      <vt:lpstr>grid-auto-rows/columns</vt:lpstr>
      <vt:lpstr>MinMax Function</vt:lpstr>
      <vt:lpstr>grid-auto-flow</vt:lpstr>
      <vt:lpstr>grid-auto-flow</vt:lpstr>
      <vt:lpstr>Carousel with Grid ?</vt:lpstr>
      <vt:lpstr>Galleries With CSS Grid - grid-auto-flow:dense;</vt:lpstr>
      <vt:lpstr>Galleries With CSS Grid - grid-auto-flow:dense;</vt:lpstr>
      <vt:lpstr>Auto-fill &amp; auto-fit values</vt:lpstr>
      <vt:lpstr>Auto-fill &amp; auto-fit values</vt:lpstr>
      <vt:lpstr>Naming Grid Lines</vt:lpstr>
      <vt:lpstr>Naming Grid Lines - Multiple Names</vt:lpstr>
      <vt:lpstr>Naming Grid Lines - Positioning Items by Line Names</vt:lpstr>
      <vt:lpstr>Finished?</vt:lpstr>
      <vt:lpstr>Remember flexbox aligning?</vt:lpstr>
      <vt:lpstr>Using In Real Life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 Basics</dc:title>
  <dc:creator>Dexter</dc:creator>
  <cp:lastModifiedBy>Windows User</cp:lastModifiedBy>
  <cp:revision>13</cp:revision>
  <dcterms:modified xsi:type="dcterms:W3CDTF">2021-09-28T21:02:16Z</dcterms:modified>
</cp:coreProperties>
</file>