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60" r:id="rId3"/>
    <p:sldId id="257" r:id="rId4"/>
    <p:sldId id="258" r:id="rId5"/>
    <p:sldId id="259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0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898F52-2787-4BA2-BBBC-9395E9F86D50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A1BF9B-15D5-FA35-2AE0-F2EB94DA3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" b="3509"/>
          <a:stretch/>
        </p:blipFill>
        <p:spPr>
          <a:xfrm>
            <a:off x="38" y="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37E9B-8067-4474-BFC7-58C808DB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WebSockets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07263-5B50-404E-A812-44FB9EE0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910" y="5831483"/>
            <a:ext cx="4490112" cy="553395"/>
          </a:xfrm>
        </p:spPr>
        <p:txBody>
          <a:bodyPr>
            <a:normAutofit/>
          </a:bodyPr>
          <a:lstStyle/>
          <a:p>
            <a:r>
              <a:rPr lang="en-US" dirty="0"/>
              <a:t>Presented by: Omry Arviv</a:t>
            </a:r>
          </a:p>
        </p:txBody>
      </p:sp>
    </p:spTree>
    <p:extLst>
      <p:ext uri="{BB962C8B-B14F-4D97-AF65-F5344CB8AC3E}">
        <p14:creationId xmlns:p14="http://schemas.microsoft.com/office/powerpoint/2010/main" val="29771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DB7-7BBC-4A5B-B8FC-074897B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Hardships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FABA-3068-4EE2-A57A-7DE08FB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	When navigating to a new URL, the connection of a </a:t>
            </a:r>
            <a:r>
              <a:rPr lang="en-US" dirty="0" err="1"/>
              <a:t>Websocket</a:t>
            </a:r>
            <a:r>
              <a:rPr lang="en-US" dirty="0"/>
              <a:t> is not preserved.</a:t>
            </a:r>
          </a:p>
          <a:p>
            <a:pPr marL="0" indent="0">
              <a:buNone/>
            </a:pPr>
            <a:r>
              <a:rPr lang="en-US" dirty="0"/>
              <a:t>     	We can solve this issue in 2 ways.</a:t>
            </a:r>
          </a:p>
          <a:p>
            <a:pPr marL="0" indent="0">
              <a:buNone/>
            </a:pPr>
            <a:r>
              <a:rPr lang="en-US" dirty="0"/>
              <a:t>1.	Make the application single paged, meaning all activity and changes occur and the 	same page. This allows the order for the connection to be </a:t>
            </a:r>
            <a:r>
              <a:rPr lang="en-US" dirty="0" err="1"/>
              <a:t>similiar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	Another solution would be to preserve the state of the connection using cookies and 	mapping them per logged-In user. Once navigating to a new page and a new 	connection is initiated, reload the state using of the user using cookies.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E7AB-D06E-4AC9-8387-81B8D3BD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 complication in our design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A278-685D-4870-94E2-379210FF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bi-directional connection that </a:t>
            </a:r>
            <a:r>
              <a:rPr lang="en-US" dirty="0" err="1"/>
              <a:t>Websockets</a:t>
            </a:r>
            <a:r>
              <a:rPr lang="en-US" dirty="0"/>
              <a:t> provide contradicts the hierarchy of our   	model. </a:t>
            </a:r>
          </a:p>
          <a:p>
            <a:pPr marL="0" indent="0">
              <a:buNone/>
            </a:pPr>
            <a:r>
              <a:rPr lang="en-US" dirty="0"/>
              <a:t>	In our design, The service layer “knows” the business representative, but the business layer 	is supposed to be unfamiliar with the service layer. The </a:t>
            </a:r>
            <a:r>
              <a:rPr lang="en-US" dirty="0" err="1"/>
              <a:t>Websocket’s</a:t>
            </a:r>
            <a:r>
              <a:rPr lang="en-US" dirty="0"/>
              <a:t> bi-directional 	communication essentially allows the business layer to “know” the service layer and that 	is what we would like to avoid.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E9D4-45FC-475C-93EC-1183370D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68BB-7E25-4C4C-BF2A-3645351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	To solve the issue, we can use the observer pattern.</a:t>
            </a:r>
          </a:p>
          <a:p>
            <a:pPr marL="0" indent="0">
              <a:buNone/>
            </a:pPr>
            <a:r>
              <a:rPr lang="en-US" dirty="0"/>
              <a:t>2. 	We will define the service classes that should receive notifications from the business layer 	as implementing the observer interface.</a:t>
            </a:r>
          </a:p>
          <a:p>
            <a:pPr marL="0" indent="0">
              <a:buNone/>
            </a:pPr>
            <a:r>
              <a:rPr lang="en-US" dirty="0"/>
              <a:t>3. 	Define </a:t>
            </a:r>
            <a:r>
              <a:rPr lang="en-US" dirty="0" err="1"/>
              <a:t>realtime</a:t>
            </a:r>
            <a:r>
              <a:rPr lang="en-US" dirty="0"/>
              <a:t> notification\delayed notifications as subjects and subscribe the service 	classes to the relevant notifications.</a:t>
            </a:r>
          </a:p>
          <a:p>
            <a:pPr marL="0" indent="0">
              <a:buNone/>
            </a:pPr>
            <a:r>
              <a:rPr lang="en-US" dirty="0"/>
              <a:t>4. 	The subjects are unfamiliar with the actuality of the service layer classes and due to that, 	the hierarchy of our Design is preserved.</a:t>
            </a:r>
          </a:p>
          <a:p>
            <a:pPr marL="0" indent="0">
              <a:buNone/>
            </a:pPr>
            <a:r>
              <a:rPr lang="en-US" dirty="0"/>
              <a:t>5.	In order to execute this solution, we will add a new component that is responsible for 	assigning </a:t>
            </a:r>
            <a:r>
              <a:rPr lang="en-US" dirty="0" err="1"/>
              <a:t>websockets</a:t>
            </a:r>
            <a:r>
              <a:rPr lang="en-US" dirty="0"/>
              <a:t> to the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98EF-9FB6-44E9-A401-CC6AEBE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real-time notification acceptance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5EF5-8FB8-48E0-ABB0-2B6D50E4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support real time notification tests without dependencies to the communication protocol. A way to test these, by using the solution mentioned earlier (the use of the observer pattern). We can subscribe a service class to a notification type, and invoking a method that triggers a real-time notification  of the same type (via system manager for ex..) and seeing if the message was received accordingly.</a:t>
            </a:r>
          </a:p>
        </p:txBody>
      </p:sp>
    </p:spTree>
    <p:extLst>
      <p:ext uri="{BB962C8B-B14F-4D97-AF65-F5344CB8AC3E}">
        <p14:creationId xmlns:p14="http://schemas.microsoft.com/office/powerpoint/2010/main" val="362567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66EA-1FD5-4CFE-97CE-81E344A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reminder 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16D8-5307-43D2-886C-63060BE8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2 communications standard – TCP &amp; UDP</a:t>
            </a:r>
          </a:p>
          <a:p>
            <a:r>
              <a:rPr lang="en-US" dirty="0"/>
              <a:t>  TCP –  connection based, makes sure someone is receiving the information</a:t>
            </a:r>
          </a:p>
          <a:p>
            <a:pPr marL="0" indent="0">
              <a:buNone/>
            </a:pPr>
            <a:r>
              <a:rPr lang="en-US" dirty="0"/>
              <a:t>	Very safe and makes sure the data is received and is ordered, but rather slow.</a:t>
            </a:r>
          </a:p>
          <a:p>
            <a:r>
              <a:rPr lang="en-US" dirty="0"/>
              <a:t>  UDP – connectionless, sends data without caring whether someone is accepting or what    	happened with it. </a:t>
            </a:r>
          </a:p>
          <a:p>
            <a:pPr marL="0" indent="0">
              <a:buNone/>
            </a:pPr>
            <a:r>
              <a:rPr lang="en-US" dirty="0"/>
              <a:t>	Dangerous. The data may have not been received properly or not received at all, but is 	low latency on the other hand.</a:t>
            </a:r>
          </a:p>
        </p:txBody>
      </p:sp>
    </p:spTree>
    <p:extLst>
      <p:ext uri="{BB962C8B-B14F-4D97-AF65-F5344CB8AC3E}">
        <p14:creationId xmlns:p14="http://schemas.microsoft.com/office/powerpoint/2010/main" val="3133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2C6-B92A-403A-A837-0C050D98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6" y="526436"/>
            <a:ext cx="10571998" cy="970450"/>
          </a:xfrm>
        </p:spPr>
        <p:txBody>
          <a:bodyPr/>
          <a:lstStyle/>
          <a:p>
            <a:r>
              <a:rPr lang="en-US" dirty="0"/>
              <a:t>HTTP – 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4678-C45D-4CC1-BF34-88EDB736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24" y="2188465"/>
            <a:ext cx="10554574" cy="4834670"/>
          </a:xfrm>
        </p:spPr>
        <p:txBody>
          <a:bodyPr>
            <a:normAutofit/>
          </a:bodyPr>
          <a:lstStyle/>
          <a:p>
            <a:r>
              <a:rPr lang="en-US" dirty="0"/>
              <a:t>Communication protocol</a:t>
            </a:r>
          </a:p>
          <a:p>
            <a:r>
              <a:rPr lang="en-US" dirty="0"/>
              <a:t>Mainly used for communication between a client process and a server.</a:t>
            </a:r>
          </a:p>
          <a:p>
            <a:r>
              <a:rPr lang="en-US" dirty="0"/>
              <a:t>1 way communication .</a:t>
            </a:r>
          </a:p>
          <a:p>
            <a:r>
              <a:rPr lang="en-US" dirty="0"/>
              <a:t>http://     https://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Mail photos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C2B0-149D-41DF-9F36-031B7131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40D8-47E2-4D03-AE84-7070C0A1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3-way handshake</a:t>
            </a:r>
          </a:p>
          <a:p>
            <a:r>
              <a:rPr lang="en-US" dirty="0"/>
              <a:t>Client process sends a request to a server. TCP connection is initiated between client’s process and a backend server.</a:t>
            </a:r>
          </a:p>
          <a:p>
            <a:endParaRPr lang="en-US" dirty="0"/>
          </a:p>
          <a:p>
            <a:r>
              <a:rPr lang="en-US" dirty="0"/>
              <a:t>Server sends back the response.</a:t>
            </a:r>
          </a:p>
          <a:p>
            <a:r>
              <a:rPr lang="en-US" dirty="0"/>
              <a:t>Connection closes.</a:t>
            </a:r>
          </a:p>
          <a:p>
            <a:r>
              <a:rPr lang="en-US" dirty="0"/>
              <a:t>For a new request, the whole process will be repeated</a:t>
            </a:r>
          </a:p>
        </p:txBody>
      </p:sp>
    </p:spTree>
    <p:extLst>
      <p:ext uri="{BB962C8B-B14F-4D97-AF65-F5344CB8AC3E}">
        <p14:creationId xmlns:p14="http://schemas.microsoft.com/office/powerpoint/2010/main" val="20101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85B0-4B14-429C-95BD-1DA368E3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90A2-6FDB-4F0E-9480-653273A5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protocol</a:t>
            </a:r>
          </a:p>
          <a:p>
            <a:r>
              <a:rPr lang="en-US" dirty="0"/>
              <a:t>Bi-directional – both members can communicate simultaneously.</a:t>
            </a:r>
          </a:p>
          <a:p>
            <a:r>
              <a:rPr lang="en-US" dirty="0"/>
              <a:t>Event Driven - Changes are seen quickly</a:t>
            </a:r>
          </a:p>
          <a:p>
            <a:r>
              <a:rPr lang="en-US" dirty="0"/>
              <a:t>Connection is persistent until one of the members drops off.</a:t>
            </a:r>
          </a:p>
          <a:p>
            <a:r>
              <a:rPr lang="en-US" dirty="0"/>
              <a:t>ws://      wss://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(phone 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D662-FE60-40D5-B168-D7D3A4D9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Websocket’s</a:t>
            </a:r>
            <a:r>
              <a:rPr lang="en-US" dirty="0"/>
              <a:t>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7C0C-BB3E-4815-B10B-546F39ED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72" y="1475527"/>
            <a:ext cx="10554574" cy="3636511"/>
          </a:xfrm>
        </p:spPr>
        <p:txBody>
          <a:bodyPr/>
          <a:lstStyle/>
          <a:p>
            <a:r>
              <a:rPr lang="en-US" dirty="0"/>
              <a:t>Open – when the connection is opened.</a:t>
            </a:r>
          </a:p>
          <a:p>
            <a:r>
              <a:rPr lang="en-US" dirty="0"/>
              <a:t>Message – when data is received .</a:t>
            </a:r>
          </a:p>
          <a:p>
            <a:r>
              <a:rPr lang="en-US" dirty="0"/>
              <a:t>Error – error in communication.</a:t>
            </a:r>
          </a:p>
          <a:p>
            <a:r>
              <a:rPr lang="en-US" dirty="0"/>
              <a:t>Close – when the connection is closed.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36C5-EC6C-45E0-A867-A51C8D27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857D-48D5-4514-AFBA-3590CC39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WebSocket() – returns a new WebSocket</a:t>
            </a:r>
          </a:p>
          <a:p>
            <a:r>
              <a:rPr lang="en-US" dirty="0"/>
              <a:t>WebSocket. send() – Enqueues data to be sent</a:t>
            </a:r>
          </a:p>
          <a:p>
            <a:r>
              <a:rPr lang="en-US" dirty="0" err="1"/>
              <a:t>WebSocket.close</a:t>
            </a:r>
            <a:r>
              <a:rPr lang="en-US" dirty="0"/>
              <a:t>() –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9935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7611-12A9-4CE2-AD7C-150A011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7E3A-F443-4371-8706-DA08ED43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3-way handshake over HTTP (usually)</a:t>
            </a:r>
          </a:p>
          <a:p>
            <a:r>
              <a:rPr lang="en-US" dirty="0"/>
              <a:t>HTTP request is sent from client</a:t>
            </a:r>
          </a:p>
          <a:p>
            <a:r>
              <a:rPr lang="en-US" dirty="0"/>
              <a:t>If server accepts, the HTTP connection is “upgraded” to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Bi-directional connection established.</a:t>
            </a:r>
          </a:p>
          <a:p>
            <a:r>
              <a:rPr lang="en-US" dirty="0"/>
              <a:t>Both sides can communicate simultaneously.</a:t>
            </a:r>
          </a:p>
          <a:p>
            <a:r>
              <a:rPr lang="en-US" dirty="0"/>
              <a:t>connection is left open until one of the members leaves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6048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DC6A-B8B9-4278-81F3-48F3531E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VS.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0098-0018-4E5D-A8A6-7291C2EB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Bi-directional connection vs unidirectional connection</a:t>
            </a:r>
          </a:p>
          <a:p>
            <a:r>
              <a:rPr lang="en-US" dirty="0"/>
              <a:t>Multiple requests handled on one connection vs 1 request requires 1 new connection.</a:t>
            </a:r>
          </a:p>
          <a:p>
            <a:r>
              <a:rPr lang="en-US" dirty="0"/>
              <a:t>Changes\Updates are received very quickly vs Takes longer time, requires a manual update every so often.</a:t>
            </a:r>
          </a:p>
          <a:p>
            <a:r>
              <a:rPr lang="en-US" dirty="0"/>
              <a:t>Manages to cope with many requests vs struggles handling many requests.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1294</TotalTime>
  <Words>764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WebSockets</vt:lpstr>
      <vt:lpstr>A brief reminder on basics</vt:lpstr>
      <vt:lpstr>HTTP – hypertext transfer protocol</vt:lpstr>
      <vt:lpstr>HTTP steps:</vt:lpstr>
      <vt:lpstr>WebSocket</vt:lpstr>
      <vt:lpstr>Websocket’s Events</vt:lpstr>
      <vt:lpstr>Websocket basics</vt:lpstr>
      <vt:lpstr>WebSocket Steps:</vt:lpstr>
      <vt:lpstr>Websockets VS. HTTP</vt:lpstr>
      <vt:lpstr>Websockets Hardships</vt:lpstr>
      <vt:lpstr>WS complication in our design model </vt:lpstr>
      <vt:lpstr>The Solution</vt:lpstr>
      <vt:lpstr>Supporting real-time notification acceptance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omry arviv</dc:creator>
  <cp:lastModifiedBy>omry arviv</cp:lastModifiedBy>
  <cp:revision>4</cp:revision>
  <dcterms:created xsi:type="dcterms:W3CDTF">2022-04-26T12:58:40Z</dcterms:created>
  <dcterms:modified xsi:type="dcterms:W3CDTF">2022-04-27T10:33:31Z</dcterms:modified>
</cp:coreProperties>
</file>