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D620-48E7-D12C-BBD1-7C7ED1E7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9CD0D-2A86-A554-A7C3-02D93CC9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1BFF-63F6-E2AD-366E-A3C2034A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766E8-6C15-9357-43C0-55486679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5826-01B2-1C1B-1DBD-373ABC76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1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519F-D9D9-F7A5-1CF7-1FA35377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05A58-4887-EFC3-947A-A9E94F078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32D9-9C13-A290-E8AC-23B5BD02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166B-10FF-4CD9-B69F-1D75A383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D939-5397-CAFF-3A1E-91E46079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2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0388ED-1DEB-791A-6CB8-90492A33B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FE364-A50C-1650-FC0D-4558715C8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BD25-09BC-A7DD-CEA2-21C8FF3D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D7901-73FC-5606-6259-CCCF403F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9EEB-C099-EDEC-DF58-DFDE0B4A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6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3E1D35-EA14-8364-0C77-E3D336C37285}"/>
              </a:ext>
            </a:extLst>
          </p:cNvPr>
          <p:cNvSpPr/>
          <p:nvPr userDrawn="1"/>
        </p:nvSpPr>
        <p:spPr>
          <a:xfrm>
            <a:off x="0" y="0"/>
            <a:ext cx="12192000" cy="6969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500C9-B4A9-D5C3-AF32-2DE8820D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22" y="112143"/>
            <a:ext cx="11915956" cy="584775"/>
          </a:xfrm>
        </p:spPr>
        <p:txBody>
          <a:bodyPr>
            <a:normAutofit/>
          </a:bodyPr>
          <a:lstStyle>
            <a:lvl1pPr>
              <a:defRPr sz="3200" b="1" i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76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3E77-C61B-71D3-BCEC-5E19A95A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685C-5976-3CE1-AB96-7CB29BA7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0E0E9-4E43-175B-E839-7D7EAFA7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3F46-AD20-AE53-582D-973990FE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EB0D-F2EE-88C4-6010-B3B758C3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22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E7CC-FAD6-8C23-689F-F81DAEF9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7CF9E-C51F-A781-5406-58165B4E5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9F41-1FC2-D4FF-D9AB-2784669F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CA424-FD9E-3666-710C-585A9289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2216-ADF0-35DA-A9FE-E0D6583C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89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3839-318A-34D6-58B5-3757FBED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1BB3-6C25-593C-4278-044EDF2B3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1D7C9-2C7D-CEFB-A865-21D397565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9E9F7-A11F-7AA2-BADC-19394782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78DAB-6210-D9D4-0599-ED99E63C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3E70-F6AF-EA58-3DDD-75525C71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AFFD-89F5-D925-1E27-14E0D5EE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F0DA-3418-0496-7A39-74DE719B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6D28-A4D2-AC47-FA5E-FD3BDD648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73521-86E0-443A-2801-DCBEBD232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3A371-D048-799A-A2F9-9C0F18CCE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36D41-4D07-8D5D-2256-CF3C7C8C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1367D-3059-8586-2CBE-D0C18DEE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3D739-DBDB-86AE-BA7E-E83DA120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95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99F9-75BE-E7D3-A67A-82D76392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00449-C4E4-3772-F5E5-BF6ED249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95317-CCF8-AB09-A0C4-2BB12F56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77D7-CB89-388B-9A62-EE8E5A07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59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2C8B8-BC0F-7D29-DF41-E261DFDF1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731EE-907E-01E1-C127-B94DB82E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B1E66-F756-104B-D78B-4F7AC897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5C2F-5390-60BB-672E-E90EB049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8891-3D03-34FB-C41A-BC83363E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23050-8929-65F8-7745-F3CBEE5E8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52D69-EFB1-0EA4-E83C-EA31BB74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7D9D0-54C2-42F9-D83A-702BCD76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82850-C17D-FFF7-E8C2-565BFE1E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51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A4F0-3E62-7FD3-2587-6E6AC200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E37FD-6B7D-C776-A555-613D8C231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1E0BA-244B-1D0D-A0BE-D0EDA7EBC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BCF3B-2CC5-80E4-4C27-DFEF6414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A0C60-3215-375A-5F7E-D253D388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1CA97-FF8E-0034-DDD6-5E8E096F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44632-1461-D86F-253F-57CD7A2C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0F8A-781F-D071-6B4A-69FC1CBC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CCB4-8370-B85E-32F7-1834F6F64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ED85-5C9C-4A8B-A0CD-0F89017EC9C9}" type="datetimeFigureOut">
              <a:rPr lang="en-GB" smtClean="0"/>
              <a:t>25/05/2023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E0A6C-3E67-4950-049F-51806C18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E8528-A670-F700-A634-56838E2FB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022F-74A0-49F0-9ACE-1E4EF8858F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8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swhiteboard.com/MWB/LWB.php?question1=pythagorasproblems&amp;level1=3&amp;question2=pythagorasproblems&amp;level2=4&amp;question3=trigonometryproblems&amp;level3=2&amp;question4=trigonometryproblems&amp;level4=5&amp;title1=lasttopic&amp;title2=lasttopic&amp;title3=lastweek&amp;title4=lastwee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4AD4D3-E0E0-2CDD-5946-A272BA5E4232}"/>
              </a:ext>
            </a:extLst>
          </p:cNvPr>
          <p:cNvSpPr txBox="1"/>
          <p:nvPr/>
        </p:nvSpPr>
        <p:spPr>
          <a:xfrm>
            <a:off x="0" y="2488461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/>
              <a:t>3D Trigonometry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CC8FB-262A-044D-DFF2-A3068142E778}"/>
              </a:ext>
            </a:extLst>
          </p:cNvPr>
          <p:cNvSpPr txBox="1"/>
          <p:nvPr/>
        </p:nvSpPr>
        <p:spPr>
          <a:xfrm>
            <a:off x="0" y="323854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50000"/>
                  </a:schemeClr>
                </a:solidFill>
              </a:rPr>
              <a:t>LO: To apply knowledge of trigonometry in solving 3D problems.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0" y="65194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600" b="1" i="1" u="sng" dirty="0">
                <a:solidFill>
                  <a:srgbClr val="C00000"/>
                </a:solidFill>
                <a:hlinkClick r:id="rId2"/>
              </a:rPr>
              <a:t>Starter</a:t>
            </a:r>
            <a:endParaRPr lang="en-GB" sz="1600" b="1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42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1C2F-9AE0-F3B4-3BF1-7460D0B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</a:t>
            </a:r>
          </a:p>
        </p:txBody>
      </p:sp>
      <p:pic>
        <p:nvPicPr>
          <p:cNvPr id="4" name="Picture 3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A4DC9AD8-B817-3730-5FE8-BFF7BCC87D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1" b="17369"/>
          <a:stretch/>
        </p:blipFill>
        <p:spPr>
          <a:xfrm>
            <a:off x="1040758" y="696918"/>
            <a:ext cx="10110484" cy="593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93C2-FC56-61F9-FAD1-B79010B8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Plenary</a:t>
            </a:r>
          </a:p>
        </p:txBody>
      </p:sp>
      <p:pic>
        <p:nvPicPr>
          <p:cNvPr id="4" name="Picture 3" descr="A picture containing cube, design&#10;&#10;Description automatically generated with low confidence">
            <a:extLst>
              <a:ext uri="{FF2B5EF4-FFF2-40B4-BE49-F238E27FC236}">
                <a16:creationId xmlns:a16="http://schemas.microsoft.com/office/drawing/2014/main" id="{0B9B3C0B-71DE-EE14-A9AE-D758347D31F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09" y="725864"/>
            <a:ext cx="8176181" cy="613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BBFFE8-16D4-B630-2AD9-3B0F0589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Pythagoras Recap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A1EF61-DA3F-63ED-70EA-BF04193A5AE4}"/>
              </a:ext>
            </a:extLst>
          </p:cNvPr>
          <p:cNvSpPr/>
          <p:nvPr/>
        </p:nvSpPr>
        <p:spPr>
          <a:xfrm rot="2273839">
            <a:off x="3574386" y="1378120"/>
            <a:ext cx="2644473" cy="2644473"/>
          </a:xfrm>
          <a:prstGeom prst="rect">
            <a:avLst/>
          </a:prstGeom>
          <a:solidFill>
            <a:srgbClr val="7FC1DB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0942F5-0BA7-501B-D956-E58B3F5A0D24}"/>
              </a:ext>
            </a:extLst>
          </p:cNvPr>
          <p:cNvSpPr/>
          <p:nvPr/>
        </p:nvSpPr>
        <p:spPr>
          <a:xfrm>
            <a:off x="3051675" y="4549444"/>
            <a:ext cx="2077102" cy="2077102"/>
          </a:xfrm>
          <a:prstGeom prst="rect">
            <a:avLst/>
          </a:prstGeom>
          <a:solidFill>
            <a:srgbClr val="F7ABE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6F101-97D5-1E52-C995-C8FC3C3ABDC6}"/>
              </a:ext>
            </a:extLst>
          </p:cNvPr>
          <p:cNvSpPr/>
          <p:nvPr/>
        </p:nvSpPr>
        <p:spPr>
          <a:xfrm>
            <a:off x="1419309" y="2932256"/>
            <a:ext cx="1620043" cy="1620043"/>
          </a:xfrm>
          <a:prstGeom prst="rect">
            <a:avLst/>
          </a:prstGeom>
          <a:solidFill>
            <a:srgbClr val="F7ABE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Google Shape;144;p26">
            <a:extLst>
              <a:ext uri="{FF2B5EF4-FFF2-40B4-BE49-F238E27FC236}">
                <a16:creationId xmlns:a16="http://schemas.microsoft.com/office/drawing/2014/main" id="{23D20DBE-AF91-EB6E-1636-140F8504EEDB}"/>
              </a:ext>
            </a:extLst>
          </p:cNvPr>
          <p:cNvSpPr/>
          <p:nvPr/>
        </p:nvSpPr>
        <p:spPr>
          <a:xfrm>
            <a:off x="3039352" y="2932256"/>
            <a:ext cx="2089425" cy="1617200"/>
          </a:xfrm>
          <a:prstGeom prst="rtTriangle">
            <a:avLst/>
          </a:prstGeom>
          <a:solidFill>
            <a:srgbClr val="F9CB9C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endParaRPr sz="19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Google Shape;149;p26">
                <a:extLst>
                  <a:ext uri="{FF2B5EF4-FFF2-40B4-BE49-F238E27FC236}">
                    <a16:creationId xmlns:a16="http://schemas.microsoft.com/office/drawing/2014/main" id="{B7D3CF6B-8E7D-0503-C327-71031666131E}"/>
                  </a:ext>
                </a:extLst>
              </p:cNvPr>
              <p:cNvSpPr txBox="1"/>
              <p:nvPr/>
            </p:nvSpPr>
            <p:spPr>
              <a:xfrm>
                <a:off x="4333403" y="2463500"/>
                <a:ext cx="1050725" cy="550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044" tIns="99044" rIns="99044" bIns="99044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75" b="0" i="1" dirty="0" smtClean="0">
                              <a:latin typeface="Cambria Math" panose="02040503050406030204" pitchFamily="18" charset="0"/>
                              <a:ea typeface="Comfortaa"/>
                              <a:cs typeface="Comfortaa"/>
                              <a:sym typeface="Comfortaa"/>
                            </a:rPr>
                          </m:ctrlPr>
                        </m:sSupPr>
                        <m:e>
                          <m:r>
                            <a:rPr lang="en-GB" sz="2275" i="1" dirty="0" smtClean="0">
                              <a:latin typeface="Cambria Math" panose="02040503050406030204" pitchFamily="18" charset="0"/>
                              <a:ea typeface="Comfortaa"/>
                              <a:cs typeface="Comfortaa"/>
                              <a:sym typeface="Comfortaa"/>
                            </a:rPr>
                            <m:t>𝑐</m:t>
                          </m:r>
                        </m:e>
                        <m:sup>
                          <m:r>
                            <a:rPr lang="en-GB" sz="2275" b="0" i="1" dirty="0" smtClean="0">
                              <a:latin typeface="Cambria Math" panose="02040503050406030204" pitchFamily="18" charset="0"/>
                              <a:ea typeface="Comfortaa"/>
                              <a:cs typeface="Comfortaa"/>
                              <a:sym typeface="Comforta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75" dirty="0"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>
          <p:sp>
            <p:nvSpPr>
              <p:cNvPr id="14" name="Google Shape;149;p26">
                <a:extLst>
                  <a:ext uri="{FF2B5EF4-FFF2-40B4-BE49-F238E27FC236}">
                    <a16:creationId xmlns:a16="http://schemas.microsoft.com/office/drawing/2014/main" id="{B7D3CF6B-8E7D-0503-C327-710316661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03" y="2463500"/>
                <a:ext cx="1050725" cy="550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Google Shape;150;p26">
                <a:extLst>
                  <a:ext uri="{FF2B5EF4-FFF2-40B4-BE49-F238E27FC236}">
                    <a16:creationId xmlns:a16="http://schemas.microsoft.com/office/drawing/2014/main" id="{FB1C06FA-5194-6E38-5B1D-028D2E77C8DA}"/>
                  </a:ext>
                </a:extLst>
              </p:cNvPr>
              <p:cNvSpPr txBox="1"/>
              <p:nvPr/>
            </p:nvSpPr>
            <p:spPr>
              <a:xfrm>
                <a:off x="3564863" y="5312942"/>
                <a:ext cx="1050725" cy="550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044" tIns="99044" rIns="99044" bIns="99044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75" b="0" i="1" dirty="0" smtClean="0">
                              <a:latin typeface="Cambria Math" panose="02040503050406030204" pitchFamily="18" charset="0"/>
                              <a:ea typeface="Comfortaa"/>
                              <a:cs typeface="Comfortaa"/>
                              <a:sym typeface="Comfortaa"/>
                            </a:rPr>
                          </m:ctrlPr>
                        </m:sSupPr>
                        <m:e>
                          <m:r>
                            <a:rPr lang="en-GB" sz="2275" i="1" dirty="0" smtClean="0">
                              <a:latin typeface="Cambria Math" panose="02040503050406030204" pitchFamily="18" charset="0"/>
                              <a:ea typeface="Comfortaa"/>
                              <a:cs typeface="Comfortaa"/>
                              <a:sym typeface="Comfortaa"/>
                            </a:rPr>
                            <m:t>𝑎</m:t>
                          </m:r>
                        </m:e>
                        <m:sup>
                          <m:r>
                            <a:rPr lang="en-GB" sz="2275" b="0" i="1" dirty="0" smtClean="0">
                              <a:latin typeface="Cambria Math" panose="02040503050406030204" pitchFamily="18" charset="0"/>
                              <a:ea typeface="Comfortaa"/>
                              <a:cs typeface="Comfortaa"/>
                              <a:sym typeface="Comforta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75" dirty="0"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>
          <p:sp>
            <p:nvSpPr>
              <p:cNvPr id="15" name="Google Shape;150;p26">
                <a:extLst>
                  <a:ext uri="{FF2B5EF4-FFF2-40B4-BE49-F238E27FC236}">
                    <a16:creationId xmlns:a16="http://schemas.microsoft.com/office/drawing/2014/main" id="{FB1C06FA-5194-6E38-5B1D-028D2E77C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863" y="5312942"/>
                <a:ext cx="1050725" cy="550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Google Shape;151;p26">
                <a:extLst>
                  <a:ext uri="{FF2B5EF4-FFF2-40B4-BE49-F238E27FC236}">
                    <a16:creationId xmlns:a16="http://schemas.microsoft.com/office/drawing/2014/main" id="{4A656F07-6628-BD9C-47D8-A619F480F60B}"/>
                  </a:ext>
                </a:extLst>
              </p:cNvPr>
              <p:cNvSpPr txBox="1"/>
              <p:nvPr/>
            </p:nvSpPr>
            <p:spPr>
              <a:xfrm>
                <a:off x="1702242" y="3510479"/>
                <a:ext cx="1050725" cy="5501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9044" tIns="99044" rIns="99044" bIns="99044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275" b="0" i="1" dirty="0" smtClean="0">
                              <a:latin typeface="Cambria Math" panose="02040503050406030204" pitchFamily="18" charset="0"/>
                              <a:ea typeface="Comfortaa"/>
                              <a:cs typeface="Comfortaa"/>
                              <a:sym typeface="Comfortaa"/>
                            </a:rPr>
                          </m:ctrlPr>
                        </m:sSupPr>
                        <m:e>
                          <m:r>
                            <a:rPr lang="en-GB" sz="2275" i="1" dirty="0" smtClean="0">
                              <a:latin typeface="Cambria Math" panose="02040503050406030204" pitchFamily="18" charset="0"/>
                              <a:ea typeface="Comfortaa"/>
                              <a:cs typeface="Comfortaa"/>
                              <a:sym typeface="Comfortaa"/>
                            </a:rPr>
                            <m:t>𝑏</m:t>
                          </m:r>
                        </m:e>
                        <m:sup>
                          <m:r>
                            <a:rPr lang="en-GB" sz="2275" b="0" i="1" dirty="0" smtClean="0">
                              <a:latin typeface="Cambria Math" panose="02040503050406030204" pitchFamily="18" charset="0"/>
                              <a:ea typeface="Comfortaa"/>
                              <a:cs typeface="Comfortaa"/>
                              <a:sym typeface="Comfortaa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2275" dirty="0"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</mc:Choice>
        <mc:Fallback>
          <p:sp>
            <p:nvSpPr>
              <p:cNvPr id="16" name="Google Shape;151;p26">
                <a:extLst>
                  <a:ext uri="{FF2B5EF4-FFF2-40B4-BE49-F238E27FC236}">
                    <a16:creationId xmlns:a16="http://schemas.microsoft.com/office/drawing/2014/main" id="{4A656F07-6628-BD9C-47D8-A619F480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242" y="3510479"/>
                <a:ext cx="1050725" cy="550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6553F3E-DC7A-5155-A98A-604734AF7DC5}"/>
              </a:ext>
            </a:extLst>
          </p:cNvPr>
          <p:cNvSpPr/>
          <p:nvPr/>
        </p:nvSpPr>
        <p:spPr>
          <a:xfrm>
            <a:off x="3039352" y="4323750"/>
            <a:ext cx="225694" cy="2256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89E9CD-C439-7ADE-0674-A045818A331E}"/>
                  </a:ext>
                </a:extLst>
              </p:cNvPr>
              <p:cNvSpPr txBox="1"/>
              <p:nvPr/>
            </p:nvSpPr>
            <p:spPr>
              <a:xfrm>
                <a:off x="6887047" y="893840"/>
                <a:ext cx="385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In a right angle triangle, </a:t>
                </a:r>
              </a:p>
              <a:p>
                <a:endParaRPr lang="en-GB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89E9CD-C439-7ADE-0674-A045818A3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047" y="893840"/>
                <a:ext cx="3853544" cy="1200329"/>
              </a:xfrm>
              <a:prstGeom prst="rect">
                <a:avLst/>
              </a:prstGeom>
              <a:blipFill>
                <a:blip r:embed="rId5"/>
                <a:stretch>
                  <a:fillRect l="-2532" t="-4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8C91873-46CA-24C2-7966-055CFD5BE031}"/>
              </a:ext>
            </a:extLst>
          </p:cNvPr>
          <p:cNvSpPr txBox="1"/>
          <p:nvPr/>
        </p:nvSpPr>
        <p:spPr>
          <a:xfrm>
            <a:off x="6289890" y="3084820"/>
            <a:ext cx="4562668" cy="22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b="1" i="1" dirty="0"/>
              <a:t>Steps: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Square the side lengths you’re given.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Are you finding the hypotenuse or one of the shorter sides?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1DFB4-4AEA-8966-9797-25C76D021C6F}"/>
              </a:ext>
            </a:extLst>
          </p:cNvPr>
          <p:cNvSpPr txBox="1"/>
          <p:nvPr/>
        </p:nvSpPr>
        <p:spPr>
          <a:xfrm>
            <a:off x="6289890" y="5435787"/>
            <a:ext cx="249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dirty="0"/>
              <a:t>For the hypotenuse, add them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2EB531-4881-3B27-B701-49DD54E10418}"/>
              </a:ext>
            </a:extLst>
          </p:cNvPr>
          <p:cNvSpPr txBox="1"/>
          <p:nvPr/>
        </p:nvSpPr>
        <p:spPr>
          <a:xfrm>
            <a:off x="8781161" y="5447827"/>
            <a:ext cx="195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dirty="0"/>
              <a:t>For a shorter side, add them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D5FF2A-F0C6-E2F0-3293-BA6DA9EA87D4}"/>
              </a:ext>
            </a:extLst>
          </p:cNvPr>
          <p:cNvSpPr txBox="1"/>
          <p:nvPr/>
        </p:nvSpPr>
        <p:spPr>
          <a:xfrm>
            <a:off x="6289890" y="6066456"/>
            <a:ext cx="4562668" cy="560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4"/>
            </a:pPr>
            <a:r>
              <a:rPr lang="en-GB" dirty="0"/>
              <a:t>Square root</a:t>
            </a:r>
          </a:p>
        </p:txBody>
      </p:sp>
    </p:spTree>
    <p:extLst>
      <p:ext uri="{BB962C8B-B14F-4D97-AF65-F5344CB8AC3E}">
        <p14:creationId xmlns:p14="http://schemas.microsoft.com/office/powerpoint/2010/main" val="257003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CD3A-5AD2-E8DD-0FD9-2F3DF139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Multi-Step Pythagoras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4FF0A-80A9-9760-9146-A2485A37A5C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279" y="805658"/>
            <a:ext cx="5155721" cy="5909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5A1ED-D957-CE55-F7AA-DAFA799A4974}"/>
                  </a:ext>
                </a:extLst>
              </p:cNvPr>
              <p:cNvSpPr txBox="1"/>
              <p:nvPr/>
            </p:nvSpPr>
            <p:spPr>
              <a:xfrm>
                <a:off x="6448245" y="1281023"/>
                <a:ext cx="5243893" cy="537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19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−13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5A1ED-D957-CE55-F7AA-DAFA799A4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45" y="1281023"/>
                <a:ext cx="5243893" cy="537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2C49C-14B1-834A-F6D1-B0099C9FEC45}"/>
                  </a:ext>
                </a:extLst>
              </p:cNvPr>
              <p:cNvSpPr txBox="1"/>
              <p:nvPr/>
            </p:nvSpPr>
            <p:spPr>
              <a:xfrm rot="1800000">
                <a:off x="2876672" y="4652706"/>
                <a:ext cx="1282932" cy="481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ad>
                      <m:radPr>
                        <m:degHide m:val="on"/>
                        <m:ctrlP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sz="2800" dirty="0">
                    <a:solidFill>
                      <a:srgbClr val="C00000"/>
                    </a:solidFill>
                  </a:rPr>
                  <a:t> cm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82C49C-14B1-834A-F6D1-B0099C9FE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00">
                <a:off x="2876672" y="4652706"/>
                <a:ext cx="1282932" cy="481607"/>
              </a:xfrm>
              <a:prstGeom prst="rect">
                <a:avLst/>
              </a:prstGeom>
              <a:blipFill>
                <a:blip r:embed="rId4"/>
                <a:stretch>
                  <a:fillRect r="-6278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DFEC2C-4633-934D-15CC-EE1BF3F33025}"/>
                  </a:ext>
                </a:extLst>
              </p:cNvPr>
              <p:cNvSpPr txBox="1"/>
              <p:nvPr/>
            </p:nvSpPr>
            <p:spPr>
              <a:xfrm>
                <a:off x="6448245" y="2891673"/>
                <a:ext cx="5243893" cy="1307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  <m:r>
                                    <a:rPr lang="en-GB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−5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167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≈12.92</m:t>
                      </m:r>
                    </m:oMath>
                  </m:oMathPara>
                </a14:m>
                <a:endParaRPr lang="en-GB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DFEC2C-4633-934D-15CC-EE1BF3F33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45" y="2891673"/>
                <a:ext cx="5243893" cy="13077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19A969-D2B6-C985-1D4D-24B08D9CF3C9}"/>
                  </a:ext>
                </a:extLst>
              </p:cNvPr>
              <p:cNvSpPr txBox="1"/>
              <p:nvPr/>
            </p:nvSpPr>
            <p:spPr>
              <a:xfrm>
                <a:off x="6448245" y="5754516"/>
                <a:ext cx="52438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=12.92</m:t>
                      </m:r>
                    </m:oMath>
                  </m:oMathPara>
                </a14:m>
                <a:endParaRPr lang="en-GB" sz="4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19A969-D2B6-C985-1D4D-24B08D9C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45" y="5754516"/>
                <a:ext cx="524389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9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DB27-FBAB-DAA7-FE05-66BDCC62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Pythagoras – Example #1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081257-729A-3B61-E827-0B6FA7134C1B}"/>
              </a:ext>
            </a:extLst>
          </p:cNvPr>
          <p:cNvSpPr txBox="1"/>
          <p:nvPr/>
        </p:nvSpPr>
        <p:spPr>
          <a:xfrm>
            <a:off x="6096001" y="1009290"/>
            <a:ext cx="5775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length of BC.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length of CD.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length of BF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06E092-258B-8EF5-7BE2-D5FB91EB6C8F}"/>
                  </a:ext>
                </a:extLst>
              </p:cNvPr>
              <p:cNvSpPr txBox="1"/>
              <p:nvPr/>
            </p:nvSpPr>
            <p:spPr>
              <a:xfrm>
                <a:off x="6096001" y="1834312"/>
                <a:ext cx="5775382" cy="63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06E092-258B-8EF5-7BE2-D5FB91EB6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834312"/>
                <a:ext cx="5775382" cy="631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482FEA-F2D4-E172-66DD-4F8ACFBBCC08}"/>
                  </a:ext>
                </a:extLst>
              </p:cNvPr>
              <p:cNvSpPr txBox="1"/>
              <p:nvPr/>
            </p:nvSpPr>
            <p:spPr>
              <a:xfrm>
                <a:off x="6096001" y="3429000"/>
                <a:ext cx="5775382" cy="63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𝟒𝟐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482FEA-F2D4-E172-66DD-4F8ACFBBC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429000"/>
                <a:ext cx="5775382" cy="631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A7D25C24-C4BB-BE2A-0BBF-85538CF939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22" y="1262083"/>
            <a:ext cx="5645506" cy="43338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7B2AED-50A3-FAB8-D937-3569F16E9BBE}"/>
                  </a:ext>
                </a:extLst>
              </p:cNvPr>
              <p:cNvSpPr txBox="1"/>
              <p:nvPr/>
            </p:nvSpPr>
            <p:spPr>
              <a:xfrm>
                <a:off x="6096001" y="5280125"/>
                <a:ext cx="5775382" cy="63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𝟔𝟐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7B2AED-50A3-FAB8-D937-3569F16E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280125"/>
                <a:ext cx="5775382" cy="631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88F7D-7935-FAB6-66E2-109F8F0FD5A0}"/>
              </a:ext>
            </a:extLst>
          </p:cNvPr>
          <p:cNvCxnSpPr>
            <a:cxnSpLocks/>
          </p:cNvCxnSpPr>
          <p:nvPr/>
        </p:nvCxnSpPr>
        <p:spPr>
          <a:xfrm>
            <a:off x="1157990" y="3235569"/>
            <a:ext cx="2315386" cy="17881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67EA965-331E-8A8E-4401-3A4245EE12ED}"/>
              </a:ext>
            </a:extLst>
          </p:cNvPr>
          <p:cNvSpPr txBox="1"/>
          <p:nvPr/>
        </p:nvSpPr>
        <p:spPr>
          <a:xfrm rot="2337004">
            <a:off x="2324372" y="389879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10cm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DB73AA-2D17-B7A9-033F-788192CEF4CD}"/>
              </a:ext>
            </a:extLst>
          </p:cNvPr>
          <p:cNvCxnSpPr>
            <a:cxnSpLocks/>
          </p:cNvCxnSpPr>
          <p:nvPr/>
        </p:nvCxnSpPr>
        <p:spPr>
          <a:xfrm>
            <a:off x="1157990" y="3235569"/>
            <a:ext cx="1550041" cy="3429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42D87F-96B5-357F-A446-DF89F00622BC}"/>
              </a:ext>
            </a:extLst>
          </p:cNvPr>
          <p:cNvSpPr txBox="1"/>
          <p:nvPr/>
        </p:nvSpPr>
        <p:spPr>
          <a:xfrm rot="722378">
            <a:off x="1426223" y="3035513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13.42cm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B25DB7-4593-220B-CD2F-6C5C7594A2E1}"/>
              </a:ext>
            </a:extLst>
          </p:cNvPr>
          <p:cNvCxnSpPr>
            <a:cxnSpLocks/>
          </p:cNvCxnSpPr>
          <p:nvPr/>
        </p:nvCxnSpPr>
        <p:spPr>
          <a:xfrm flipH="1">
            <a:off x="3473376" y="3604846"/>
            <a:ext cx="1564616" cy="14188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A5F2BE-B4EA-BB5C-9777-1E54CDCFF4D8}"/>
              </a:ext>
            </a:extLst>
          </p:cNvPr>
          <p:cNvCxnSpPr>
            <a:cxnSpLocks/>
          </p:cNvCxnSpPr>
          <p:nvPr/>
        </p:nvCxnSpPr>
        <p:spPr>
          <a:xfrm flipH="1" flipV="1">
            <a:off x="1157990" y="3235568"/>
            <a:ext cx="3880002" cy="369278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46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1" grpId="0"/>
      <p:bldP spid="27" grpId="0"/>
      <p:bldP spid="27" grpId="1"/>
      <p:bldP spid="27" grpId="2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DB27-FBAB-DAA7-FE05-66BDCC62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Pythagoras – Example #2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3AD80-CD9A-2457-2A0F-346DFB1FF7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618" y="1009290"/>
            <a:ext cx="5537957" cy="5579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081257-729A-3B61-E827-0B6FA7134C1B}"/>
              </a:ext>
            </a:extLst>
          </p:cNvPr>
          <p:cNvSpPr txBox="1"/>
          <p:nvPr/>
        </p:nvSpPr>
        <p:spPr>
          <a:xfrm>
            <a:off x="6096001" y="1009290"/>
            <a:ext cx="5775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length of AC.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length of AG.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06E092-258B-8EF5-7BE2-D5FB91EB6C8F}"/>
                  </a:ext>
                </a:extLst>
              </p:cNvPr>
              <p:cNvSpPr txBox="1"/>
              <p:nvPr/>
            </p:nvSpPr>
            <p:spPr>
              <a:xfrm>
                <a:off x="6096001" y="1009290"/>
                <a:ext cx="5775382" cy="1496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800" b="1" dirty="0"/>
              </a:p>
              <a:p>
                <a:endParaRPr lang="en-GB" sz="2800" b="1" dirty="0">
                  <a:solidFill>
                    <a:srgbClr val="C00000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𝟎𝟕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06E092-258B-8EF5-7BE2-D5FB91EB6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009290"/>
                <a:ext cx="5775382" cy="1496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482FEA-F2D4-E172-66DD-4F8ACFBBCC08}"/>
                  </a:ext>
                </a:extLst>
              </p:cNvPr>
              <p:cNvSpPr txBox="1"/>
              <p:nvPr/>
            </p:nvSpPr>
            <p:spPr>
              <a:xfrm>
                <a:off x="6096001" y="3603289"/>
                <a:ext cx="5775382" cy="1493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800" b="1" dirty="0"/>
              </a:p>
              <a:p>
                <a:endParaRPr lang="en-GB" sz="2800" b="1" dirty="0">
                  <a:solidFill>
                    <a:srgbClr val="C00000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𝟎𝟕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𝟔𝟔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482FEA-F2D4-E172-66DD-4F8ACFBBC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603289"/>
                <a:ext cx="5775382" cy="1493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57F423-063C-0FD6-AC50-ACE368410DD6}"/>
              </a:ext>
            </a:extLst>
          </p:cNvPr>
          <p:cNvCxnSpPr/>
          <p:nvPr/>
        </p:nvCxnSpPr>
        <p:spPr>
          <a:xfrm flipV="1">
            <a:off x="1319842" y="4572000"/>
            <a:ext cx="3450566" cy="983411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DAB79D-FC77-2AA8-6764-2A4E716BACFB}"/>
              </a:ext>
            </a:extLst>
          </p:cNvPr>
          <p:cNvSpPr txBox="1"/>
          <p:nvPr/>
        </p:nvSpPr>
        <p:spPr>
          <a:xfrm rot="20632507">
            <a:off x="2406168" y="454818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7.07cm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0B640F-084B-FC3A-6639-B175C184DBA7}"/>
              </a:ext>
            </a:extLst>
          </p:cNvPr>
          <p:cNvCxnSpPr/>
          <p:nvPr/>
        </p:nvCxnSpPr>
        <p:spPr>
          <a:xfrm flipV="1">
            <a:off x="4770408" y="1630392"/>
            <a:ext cx="0" cy="294160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CB64E9-6F17-CFD3-311D-6DE1392A24A9}"/>
              </a:ext>
            </a:extLst>
          </p:cNvPr>
          <p:cNvCxnSpPr>
            <a:cxnSpLocks/>
          </p:cNvCxnSpPr>
          <p:nvPr/>
        </p:nvCxnSpPr>
        <p:spPr>
          <a:xfrm flipV="1">
            <a:off x="1319842" y="1630392"/>
            <a:ext cx="3450566" cy="3925019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CBF68-AB23-6BED-03C7-C0C32646893A}"/>
              </a:ext>
            </a:extLst>
          </p:cNvPr>
          <p:cNvSpPr txBox="1"/>
          <p:nvPr/>
        </p:nvSpPr>
        <p:spPr>
          <a:xfrm>
            <a:off x="4770408" y="2967335"/>
            <a:ext cx="769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  <a:latin typeface="Comic Sans MS" panose="030F0702030302020204" pitchFamily="66" charset="0"/>
              </a:rPr>
              <a:t>5cm</a:t>
            </a:r>
          </a:p>
        </p:txBody>
      </p:sp>
    </p:spTree>
    <p:extLst>
      <p:ext uri="{BB962C8B-B14F-4D97-AF65-F5344CB8AC3E}">
        <p14:creationId xmlns:p14="http://schemas.microsoft.com/office/powerpoint/2010/main" val="379071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0FC5CE-0A15-C725-E8CA-31F160B65E9D}"/>
              </a:ext>
            </a:extLst>
          </p:cNvPr>
          <p:cNvCxnSpPr>
            <a:cxnSpLocks/>
          </p:cNvCxnSpPr>
          <p:nvPr/>
        </p:nvCxnSpPr>
        <p:spPr>
          <a:xfrm>
            <a:off x="7913077" y="3859823"/>
            <a:ext cx="2162908" cy="53644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82F73-BDCA-8E89-8847-D09199343829}"/>
              </a:ext>
            </a:extLst>
          </p:cNvPr>
          <p:cNvCxnSpPr>
            <a:cxnSpLocks/>
          </p:cNvCxnSpPr>
          <p:nvPr/>
        </p:nvCxnSpPr>
        <p:spPr>
          <a:xfrm>
            <a:off x="7890124" y="2274119"/>
            <a:ext cx="2660645" cy="1585704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E5D15A-3ADD-E8A0-E6E2-4E8EC21BF857}"/>
              </a:ext>
            </a:extLst>
          </p:cNvPr>
          <p:cNvCxnSpPr>
            <a:cxnSpLocks/>
          </p:cNvCxnSpPr>
          <p:nvPr/>
        </p:nvCxnSpPr>
        <p:spPr>
          <a:xfrm flipH="1">
            <a:off x="7913077" y="2274119"/>
            <a:ext cx="2637692" cy="1585704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6AF6F2-BEAD-24F3-C1FE-46775DDA5219}"/>
              </a:ext>
            </a:extLst>
          </p:cNvPr>
          <p:cNvCxnSpPr>
            <a:cxnSpLocks/>
          </p:cNvCxnSpPr>
          <p:nvPr/>
        </p:nvCxnSpPr>
        <p:spPr>
          <a:xfrm flipH="1">
            <a:off x="7415340" y="2282622"/>
            <a:ext cx="3135429" cy="213813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A9DB27-FBAB-DAA7-FE05-66BDCC62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Pythagoras – Example #3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BC6A1-3CC8-F72C-3D85-56F3D74458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099"/>
          <a:stretch/>
        </p:blipFill>
        <p:spPr>
          <a:xfrm>
            <a:off x="276520" y="1326537"/>
            <a:ext cx="11638960" cy="42049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51FE95-8BC8-06BA-26AF-16494DC886A7}"/>
                  </a:ext>
                </a:extLst>
              </p:cNvPr>
              <p:cNvSpPr txBox="1"/>
              <p:nvPr/>
            </p:nvSpPr>
            <p:spPr>
              <a:xfrm>
                <a:off x="4681544" y="2435469"/>
                <a:ext cx="2355645" cy="457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51FE95-8BC8-06BA-26AF-16494DC8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544" y="2435469"/>
                <a:ext cx="2355645" cy="457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FDE2D7-1460-52D8-4ACC-62B119ED49A6}"/>
                  </a:ext>
                </a:extLst>
              </p:cNvPr>
              <p:cNvSpPr txBox="1"/>
              <p:nvPr/>
            </p:nvSpPr>
            <p:spPr>
              <a:xfrm>
                <a:off x="4681544" y="3200283"/>
                <a:ext cx="2355645" cy="457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FDE2D7-1460-52D8-4ACC-62B119ED4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544" y="3200283"/>
                <a:ext cx="2355645" cy="457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1F60B7-F0A6-8AED-C3C5-C64EE531A3A5}"/>
                  </a:ext>
                </a:extLst>
              </p:cNvPr>
              <p:cNvSpPr txBox="1"/>
              <p:nvPr/>
            </p:nvSpPr>
            <p:spPr>
              <a:xfrm>
                <a:off x="4681544" y="3991590"/>
                <a:ext cx="2355645" cy="457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1F60B7-F0A6-8AED-C3C5-C64EE531A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544" y="3991590"/>
                <a:ext cx="2355645" cy="4574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29D613-BF56-BFC4-96BB-CF0F060A9590}"/>
                  </a:ext>
                </a:extLst>
              </p:cNvPr>
              <p:cNvSpPr txBox="1"/>
              <p:nvPr/>
            </p:nvSpPr>
            <p:spPr>
              <a:xfrm>
                <a:off x="4681544" y="4761526"/>
                <a:ext cx="2783647" cy="457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6.71</m:t>
                              </m:r>
                            </m:e>
                            <m:sup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29D613-BF56-BFC4-96BB-CF0F060A9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544" y="4761526"/>
                <a:ext cx="2783647" cy="4574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40E383-B32F-5B12-A775-C5C9E8D5B712}"/>
              </a:ext>
            </a:extLst>
          </p:cNvPr>
          <p:cNvCxnSpPr>
            <a:cxnSpLocks/>
          </p:cNvCxnSpPr>
          <p:nvPr/>
        </p:nvCxnSpPr>
        <p:spPr>
          <a:xfrm flipH="1">
            <a:off x="10075985" y="2277208"/>
            <a:ext cx="474784" cy="211906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6286DAC-987E-6967-13A5-15F12FF04C9D}"/>
              </a:ext>
            </a:extLst>
          </p:cNvPr>
          <p:cNvSpPr txBox="1"/>
          <p:nvPr/>
        </p:nvSpPr>
        <p:spPr>
          <a:xfrm>
            <a:off x="10263237" y="3370806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</a:rPr>
              <a:t>3.61cm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5444B-B543-5E82-4346-A38CED960169}"/>
              </a:ext>
            </a:extLst>
          </p:cNvPr>
          <p:cNvSpPr txBox="1"/>
          <p:nvPr/>
        </p:nvSpPr>
        <p:spPr>
          <a:xfrm rot="841814">
            <a:off x="8161756" y="4035640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6.32cm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6956B2-63A0-4AA0-9FD0-3A38EA8A3825}"/>
              </a:ext>
            </a:extLst>
          </p:cNvPr>
          <p:cNvSpPr txBox="1"/>
          <p:nvPr/>
        </p:nvSpPr>
        <p:spPr>
          <a:xfrm rot="1824139">
            <a:off x="8650578" y="3101371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mic Sans MS" panose="030F0702030302020204" pitchFamily="66" charset="0"/>
              </a:rPr>
              <a:t>6.71cm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2FD0B0-FAC0-DAFB-6C90-00A9E7BECB23}"/>
              </a:ext>
            </a:extLst>
          </p:cNvPr>
          <p:cNvSpPr txBox="1"/>
          <p:nvPr/>
        </p:nvSpPr>
        <p:spPr>
          <a:xfrm rot="19705942">
            <a:off x="8739651" y="3121396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mic Sans MS" panose="030F0702030302020204" pitchFamily="66" charset="0"/>
              </a:rPr>
              <a:t>6.71cm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082A1A-B982-190E-09EB-D1C9772AFCC0}"/>
              </a:ext>
            </a:extLst>
          </p:cNvPr>
          <p:cNvCxnSpPr>
            <a:cxnSpLocks/>
          </p:cNvCxnSpPr>
          <p:nvPr/>
        </p:nvCxnSpPr>
        <p:spPr>
          <a:xfrm flipH="1">
            <a:off x="7415340" y="3859823"/>
            <a:ext cx="499662" cy="567597"/>
          </a:xfrm>
          <a:prstGeom prst="line">
            <a:avLst/>
          </a:prstGeom>
          <a:ln w="381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30C5D7-0044-11F1-7B6B-02ACD1A204C2}"/>
              </a:ext>
            </a:extLst>
          </p:cNvPr>
          <p:cNvSpPr txBox="1"/>
          <p:nvPr/>
        </p:nvSpPr>
        <p:spPr>
          <a:xfrm>
            <a:off x="7126166" y="3783902"/>
            <a:ext cx="1099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Comic Sans MS" panose="030F0702030302020204" pitchFamily="66" charset="0"/>
              </a:rPr>
              <a:t>2cm</a:t>
            </a:r>
          </a:p>
        </p:txBody>
      </p:sp>
    </p:spTree>
    <p:extLst>
      <p:ext uri="{BB962C8B-B14F-4D97-AF65-F5344CB8AC3E}">
        <p14:creationId xmlns:p14="http://schemas.microsoft.com/office/powerpoint/2010/main" val="84659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8" grpId="0"/>
      <p:bldP spid="19" grpId="0"/>
      <p:bldP spid="23" grpId="0"/>
      <p:bldP spid="23" grpId="1"/>
      <p:bldP spid="27" grpId="0"/>
      <p:bldP spid="27" grpId="1"/>
      <p:bldP spid="29" grpId="0"/>
      <p:bldP spid="29" grpId="1"/>
      <p:bldP spid="34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5629-41BC-9C26-B42E-B9529BD6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Trigonometry – Example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60581-A26B-8225-6B2A-1A1D4923684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22" y="1530478"/>
            <a:ext cx="5452943" cy="37970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0E45BE-3BD8-8E25-E1C2-5AE68F3E11E9}"/>
              </a:ext>
            </a:extLst>
          </p:cNvPr>
          <p:cNvSpPr txBox="1"/>
          <p:nvPr/>
        </p:nvSpPr>
        <p:spPr>
          <a:xfrm>
            <a:off x="6096001" y="1009290"/>
            <a:ext cx="5775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length of BF.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length of BH.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angle FBH.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F2333-B663-1E85-347F-104B6C93E106}"/>
                  </a:ext>
                </a:extLst>
              </p:cNvPr>
              <p:cNvSpPr txBox="1"/>
              <p:nvPr/>
            </p:nvSpPr>
            <p:spPr>
              <a:xfrm>
                <a:off x="6096001" y="1834312"/>
                <a:ext cx="5775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𝒕𝒂𝒏</m:t>
                      </m:r>
                      <m:d>
                        <m:dPr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𝟒𝟎</m:t>
                          </m:r>
                        </m:e>
                      </m: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𝟑𝟗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F2333-B663-1E85-347F-104B6C93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834312"/>
                <a:ext cx="57753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DA3C36-39BF-4929-2724-D0D708D51BF8}"/>
                  </a:ext>
                </a:extLst>
              </p:cNvPr>
              <p:cNvSpPr txBox="1"/>
              <p:nvPr/>
            </p:nvSpPr>
            <p:spPr>
              <a:xfrm>
                <a:off x="6096001" y="3429000"/>
                <a:ext cx="5775382" cy="63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𝟑𝟗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DA3C36-39BF-4929-2724-D0D708D5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429000"/>
                <a:ext cx="5775382" cy="6315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7AD329-0532-42D6-359F-438035DC057F}"/>
                  </a:ext>
                </a:extLst>
              </p:cNvPr>
              <p:cNvSpPr txBox="1"/>
              <p:nvPr/>
            </p:nvSpPr>
            <p:spPr>
              <a:xfrm>
                <a:off x="6096001" y="5280125"/>
                <a:ext cx="5775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7AD329-0532-42D6-359F-438035DC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280125"/>
                <a:ext cx="57753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2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454DF9-1933-3AD9-E25F-AD2C5C390BAC}"/>
              </a:ext>
            </a:extLst>
          </p:cNvPr>
          <p:cNvCxnSpPr/>
          <p:nvPr/>
        </p:nvCxnSpPr>
        <p:spPr>
          <a:xfrm flipV="1">
            <a:off x="668215" y="3903785"/>
            <a:ext cx="3736731" cy="66821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69F38-89BF-01A9-6180-741ABE2BC68F}"/>
              </a:ext>
            </a:extLst>
          </p:cNvPr>
          <p:cNvSpPr/>
          <p:nvPr/>
        </p:nvSpPr>
        <p:spPr>
          <a:xfrm>
            <a:off x="668215" y="3903785"/>
            <a:ext cx="3745523" cy="668215"/>
          </a:xfrm>
          <a:custGeom>
            <a:avLst/>
            <a:gdLst>
              <a:gd name="connsiteX0" fmla="*/ 3745523 w 3745523"/>
              <a:gd name="connsiteY0" fmla="*/ 0 h 668215"/>
              <a:gd name="connsiteX1" fmla="*/ 3147647 w 3745523"/>
              <a:gd name="connsiteY1" fmla="*/ 659423 h 668215"/>
              <a:gd name="connsiteX2" fmla="*/ 0 w 3745523"/>
              <a:gd name="connsiteY2" fmla="*/ 668215 h 668215"/>
              <a:gd name="connsiteX3" fmla="*/ 3745523 w 3745523"/>
              <a:gd name="connsiteY3" fmla="*/ 0 h 66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5523" h="668215">
                <a:moveTo>
                  <a:pt x="3745523" y="0"/>
                </a:moveTo>
                <a:lnTo>
                  <a:pt x="3147647" y="659423"/>
                </a:lnTo>
                <a:lnTo>
                  <a:pt x="0" y="668215"/>
                </a:lnTo>
                <a:lnTo>
                  <a:pt x="3745523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35629-41BC-9C26-B42E-B9529BD6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Trigonometry – Example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E45BE-3BD8-8E25-E1C2-5AE68F3E11E9}"/>
              </a:ext>
            </a:extLst>
          </p:cNvPr>
          <p:cNvSpPr txBox="1"/>
          <p:nvPr/>
        </p:nvSpPr>
        <p:spPr>
          <a:xfrm>
            <a:off x="6096001" y="1009290"/>
            <a:ext cx="5775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angle GEH.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angle CHG.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length of EG.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F2333-B663-1E85-347F-104B6C93E106}"/>
                  </a:ext>
                </a:extLst>
              </p:cNvPr>
              <p:cNvSpPr txBox="1"/>
              <p:nvPr/>
            </p:nvSpPr>
            <p:spPr>
              <a:xfrm>
                <a:off x="6096001" y="1539981"/>
                <a:ext cx="5775382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𝒕𝒂</m:t>
                      </m:r>
                      <m:sSup>
                        <m:sSupPr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den>
                          </m:f>
                        </m:e>
                      </m: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F2333-B663-1E85-347F-104B6C93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539981"/>
                <a:ext cx="5775382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DA3C36-39BF-4929-2724-D0D708D51BF8}"/>
                  </a:ext>
                </a:extLst>
              </p:cNvPr>
              <p:cNvSpPr txBox="1"/>
              <p:nvPr/>
            </p:nvSpPr>
            <p:spPr>
              <a:xfrm>
                <a:off x="6096001" y="3259794"/>
                <a:ext cx="5775382" cy="909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𝒕𝒂</m:t>
                      </m:r>
                      <m:sSup>
                        <m:sSupPr>
                          <m:ctrlP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GB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num>
                            <m:den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GB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DA3C36-39BF-4929-2724-D0D708D5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3259794"/>
                <a:ext cx="5775382" cy="909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7AD329-0532-42D6-359F-438035DC057F}"/>
                  </a:ext>
                </a:extLst>
              </p:cNvPr>
              <p:cNvSpPr txBox="1"/>
              <p:nvPr/>
            </p:nvSpPr>
            <p:spPr>
              <a:xfrm>
                <a:off x="6096001" y="5280125"/>
                <a:ext cx="5775382" cy="63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𝟔𝟐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7AD329-0532-42D6-359F-438035DC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280125"/>
                <a:ext cx="5775382" cy="636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99D22D8-D9C4-A7B2-557D-48B8E9087C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22" y="1539981"/>
            <a:ext cx="5793517" cy="3778037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1418262-A5B5-3ABC-06FD-2BB749B8EC9D}"/>
              </a:ext>
            </a:extLst>
          </p:cNvPr>
          <p:cNvSpPr/>
          <p:nvPr/>
        </p:nvSpPr>
        <p:spPr>
          <a:xfrm>
            <a:off x="3833446" y="2031023"/>
            <a:ext cx="562708" cy="2505808"/>
          </a:xfrm>
          <a:custGeom>
            <a:avLst/>
            <a:gdLst>
              <a:gd name="connsiteX0" fmla="*/ 562708 w 562708"/>
              <a:gd name="connsiteY0" fmla="*/ 0 h 2505808"/>
              <a:gd name="connsiteX1" fmla="*/ 0 w 562708"/>
              <a:gd name="connsiteY1" fmla="*/ 2505808 h 2505808"/>
              <a:gd name="connsiteX2" fmla="*/ 562708 w 562708"/>
              <a:gd name="connsiteY2" fmla="*/ 1872762 h 2505808"/>
              <a:gd name="connsiteX3" fmla="*/ 562708 w 562708"/>
              <a:gd name="connsiteY3" fmla="*/ 0 h 250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708" h="2505808">
                <a:moveTo>
                  <a:pt x="562708" y="0"/>
                </a:moveTo>
                <a:lnTo>
                  <a:pt x="0" y="2505808"/>
                </a:lnTo>
                <a:lnTo>
                  <a:pt x="562708" y="1872762"/>
                </a:lnTo>
                <a:cubicBezTo>
                  <a:pt x="559777" y="1260231"/>
                  <a:pt x="556847" y="647700"/>
                  <a:pt x="562708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6" grpId="0"/>
      <p:bldP spid="7" grpId="0"/>
      <p:bldP spid="8" grpId="0"/>
      <p:bldP spid="11" grpId="0" animBg="1"/>
      <p:bldP spid="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5629-41BC-9C26-B42E-B9529BD6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3D Trigonometry – Example #2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E45BE-3BD8-8E25-E1C2-5AE68F3E11E9}"/>
              </a:ext>
            </a:extLst>
          </p:cNvPr>
          <p:cNvSpPr txBox="1"/>
          <p:nvPr/>
        </p:nvSpPr>
        <p:spPr>
          <a:xfrm>
            <a:off x="6096001" y="1009290"/>
            <a:ext cx="57753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the length of FH.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pPr marL="342900" indent="-342900">
              <a:buFont typeface="+mj-lt"/>
              <a:buAutoNum type="arabicPeriod"/>
            </a:pPr>
            <a:r>
              <a:rPr lang="en-GB" sz="2800" b="1" dirty="0"/>
              <a:t>Find angle DFH.</a:t>
            </a:r>
          </a:p>
          <a:p>
            <a:pPr marL="342900" indent="-342900">
              <a:buFont typeface="+mj-lt"/>
              <a:buAutoNum type="arabicPeriod"/>
            </a:pPr>
            <a:endParaRPr lang="en-GB" sz="2800" b="1" dirty="0"/>
          </a:p>
          <a:p>
            <a:endParaRPr lang="en-GB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F2333-B663-1E85-347F-104B6C93E106}"/>
                  </a:ext>
                </a:extLst>
              </p:cNvPr>
              <p:cNvSpPr txBox="1"/>
              <p:nvPr/>
            </p:nvSpPr>
            <p:spPr>
              <a:xfrm>
                <a:off x="6096001" y="1933966"/>
                <a:ext cx="5775382" cy="635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sSup>
                            <m:sSup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𝒄𝒎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BF2333-B663-1E85-347F-104B6C93E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933966"/>
                <a:ext cx="5775382" cy="635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7AD329-0532-42D6-359F-438035DC057F}"/>
                  </a:ext>
                </a:extLst>
              </p:cNvPr>
              <p:cNvSpPr txBox="1"/>
              <p:nvPr/>
            </p:nvSpPr>
            <p:spPr>
              <a:xfrm>
                <a:off x="6096001" y="4655652"/>
                <a:ext cx="5775382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𝒕𝒂</m:t>
                      </m:r>
                      <m:sSup>
                        <m:sSupPr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GB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num>
                            <m:den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</m:e>
                      </m:d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GB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7AD329-0532-42D6-359F-438035DC0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4655652"/>
                <a:ext cx="5775382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AB00620-74AA-EDEC-5008-A94724AC37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22" y="1255488"/>
            <a:ext cx="5317638" cy="4347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4EA369-3CF7-900A-81EA-2E0DF90022C3}"/>
              </a:ext>
            </a:extLst>
          </p:cNvPr>
          <p:cNvSpPr txBox="1"/>
          <p:nvPr/>
        </p:nvSpPr>
        <p:spPr>
          <a:xfrm>
            <a:off x="3464169" y="5899472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(Cube)</a:t>
            </a:r>
          </a:p>
        </p:txBody>
      </p:sp>
    </p:spTree>
    <p:extLst>
      <p:ext uri="{BB962C8B-B14F-4D97-AF65-F5344CB8AC3E}">
        <p14:creationId xmlns:p14="http://schemas.microsoft.com/office/powerpoint/2010/main" val="190288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310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Comfortaa</vt:lpstr>
      <vt:lpstr>Comic Sans MS</vt:lpstr>
      <vt:lpstr>Office Theme</vt:lpstr>
      <vt:lpstr>PowerPoint Presentation</vt:lpstr>
      <vt:lpstr>Pythagoras Recap</vt:lpstr>
      <vt:lpstr>Multi-Step Pythagoras Problems</vt:lpstr>
      <vt:lpstr>3D Pythagoras – Example #1 </vt:lpstr>
      <vt:lpstr>3D Pythagoras – Example #2 </vt:lpstr>
      <vt:lpstr>3D Pythagoras – Example #3 </vt:lpstr>
      <vt:lpstr>3D Trigonometry – Example #1</vt:lpstr>
      <vt:lpstr>3D Trigonometry – Example #2</vt:lpstr>
      <vt:lpstr>3D Trigonometry – Example #2</vt:lpstr>
      <vt:lpstr>Extension</vt:lpstr>
      <vt:lpstr>Plenary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Jordan (EDU - Student)</dc:creator>
  <cp:lastModifiedBy>Shay Jordan (EDU - Student)</cp:lastModifiedBy>
  <cp:revision>12</cp:revision>
  <dcterms:created xsi:type="dcterms:W3CDTF">2023-05-24T17:45:49Z</dcterms:created>
  <dcterms:modified xsi:type="dcterms:W3CDTF">2023-05-25T20:58:26Z</dcterms:modified>
</cp:coreProperties>
</file>