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312" r:id="rId12"/>
    <p:sldId id="296" r:id="rId13"/>
    <p:sldId id="283" r:id="rId14"/>
    <p:sldId id="293" r:id="rId15"/>
    <p:sldId id="308" r:id="rId16"/>
    <p:sldId id="299" r:id="rId17"/>
    <p:sldId id="306" r:id="rId18"/>
    <p:sldId id="275" r:id="rId19"/>
    <p:sldId id="290" r:id="rId20"/>
    <p:sldId id="276" r:id="rId21"/>
    <p:sldId id="280" r:id="rId22"/>
    <p:sldId id="31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18E5F-8118-4DDF-9255-70842C875666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F7C431-6659-4BCA-B720-C54D6B9ED00C}">
      <dgm:prSet/>
      <dgm:spPr/>
      <dgm:t>
        <a:bodyPr/>
        <a:lstStyle/>
        <a:p>
          <a:r>
            <a:rPr lang="en-US" b="1"/>
            <a:t>Marketing Strategy Formulation</a:t>
          </a:r>
          <a:r>
            <a:rPr lang="en-US"/>
            <a:t>: set overall, long-term goals, basic approach to marketplace, choose what customer groups to serve, what wants to address, best way to create value</a:t>
          </a:r>
        </a:p>
      </dgm:t>
    </dgm:pt>
    <dgm:pt modelId="{8300BDFE-4788-4C1A-AA8F-0EE4BA0BCA19}" type="parTrans" cxnId="{FB4C10DA-AE7B-4F70-99F7-71AFAC2E9506}">
      <dgm:prSet/>
      <dgm:spPr/>
      <dgm:t>
        <a:bodyPr/>
        <a:lstStyle/>
        <a:p>
          <a:endParaRPr lang="en-US"/>
        </a:p>
      </dgm:t>
    </dgm:pt>
    <dgm:pt modelId="{C3BFED7D-52BD-42EE-B05E-F0879B8F9656}" type="sibTrans" cxnId="{FB4C10DA-AE7B-4F70-99F7-71AFAC2E9506}">
      <dgm:prSet/>
      <dgm:spPr/>
      <dgm:t>
        <a:bodyPr/>
        <a:lstStyle/>
        <a:p>
          <a:endParaRPr lang="en-US"/>
        </a:p>
      </dgm:t>
    </dgm:pt>
    <dgm:pt modelId="{C4083992-35CE-4312-9148-FD48EB0E5292}">
      <dgm:prSet/>
      <dgm:spPr/>
      <dgm:t>
        <a:bodyPr/>
        <a:lstStyle/>
        <a:p>
          <a:r>
            <a:rPr lang="en-US" b="1"/>
            <a:t>Market Planning</a:t>
          </a:r>
          <a:r>
            <a:rPr lang="en-US"/>
            <a:t>: depending on industry, some are constantly changing while others are more stable</a:t>
          </a:r>
        </a:p>
      </dgm:t>
    </dgm:pt>
    <dgm:pt modelId="{4D5A4949-247E-4000-B322-0E49DC4B26BD}" type="parTrans" cxnId="{BDD2E7D8-9B0E-4773-AC9D-674BFF50856A}">
      <dgm:prSet/>
      <dgm:spPr/>
      <dgm:t>
        <a:bodyPr/>
        <a:lstStyle/>
        <a:p>
          <a:endParaRPr lang="en-US"/>
        </a:p>
      </dgm:t>
    </dgm:pt>
    <dgm:pt modelId="{984E725F-F198-4C79-87E6-59238A8C09F4}" type="sibTrans" cxnId="{BDD2E7D8-9B0E-4773-AC9D-674BFF50856A}">
      <dgm:prSet/>
      <dgm:spPr/>
      <dgm:t>
        <a:bodyPr/>
        <a:lstStyle/>
        <a:p>
          <a:endParaRPr lang="en-US"/>
        </a:p>
      </dgm:t>
    </dgm:pt>
    <dgm:pt modelId="{6A516AA3-7AED-46D0-9985-1CF8E8BFD958}">
      <dgm:prSet/>
      <dgm:spPr/>
      <dgm:t>
        <a:bodyPr/>
        <a:lstStyle/>
        <a:p>
          <a:r>
            <a:rPr lang="en-US" b="1"/>
            <a:t>Programming, Allocating, and Budgeting</a:t>
          </a:r>
          <a:r>
            <a:rPr lang="en-US"/>
            <a:t>: set near term/long term plans and how to use resources</a:t>
          </a:r>
        </a:p>
      </dgm:t>
    </dgm:pt>
    <dgm:pt modelId="{13E9DDF1-5D95-463A-AE3F-5E6DD5E2FDB6}" type="parTrans" cxnId="{1367D3C2-AB71-46BC-89D3-853ABA0FD054}">
      <dgm:prSet/>
      <dgm:spPr/>
      <dgm:t>
        <a:bodyPr/>
        <a:lstStyle/>
        <a:p>
          <a:endParaRPr lang="en-US"/>
        </a:p>
      </dgm:t>
    </dgm:pt>
    <dgm:pt modelId="{E11D418E-6955-4531-BDDE-FE1A6B5E7CB5}" type="sibTrans" cxnId="{1367D3C2-AB71-46BC-89D3-853ABA0FD054}">
      <dgm:prSet/>
      <dgm:spPr/>
      <dgm:t>
        <a:bodyPr/>
        <a:lstStyle/>
        <a:p>
          <a:endParaRPr lang="en-US"/>
        </a:p>
      </dgm:t>
    </dgm:pt>
    <dgm:pt modelId="{B67C1EAF-4233-47DC-8532-E07D69B53B9E}">
      <dgm:prSet/>
      <dgm:spPr/>
      <dgm:t>
        <a:bodyPr/>
        <a:lstStyle/>
        <a:p>
          <a:r>
            <a:rPr lang="en-US" b="1"/>
            <a:t>Implementation</a:t>
          </a:r>
          <a:r>
            <a:rPr lang="en-US"/>
            <a:t> – execute</a:t>
          </a:r>
        </a:p>
      </dgm:t>
    </dgm:pt>
    <dgm:pt modelId="{C04386B2-957E-482C-958B-8BDE9E4D9D3E}" type="parTrans" cxnId="{B398FD56-E892-4FA7-B9B5-DB57378DD539}">
      <dgm:prSet/>
      <dgm:spPr/>
      <dgm:t>
        <a:bodyPr/>
        <a:lstStyle/>
        <a:p>
          <a:endParaRPr lang="en-US"/>
        </a:p>
      </dgm:t>
    </dgm:pt>
    <dgm:pt modelId="{1B4C951F-D960-4484-8970-6C51526AC703}" type="sibTrans" cxnId="{B398FD56-E892-4FA7-B9B5-DB57378DD539}">
      <dgm:prSet/>
      <dgm:spPr/>
      <dgm:t>
        <a:bodyPr/>
        <a:lstStyle/>
        <a:p>
          <a:endParaRPr lang="en-US"/>
        </a:p>
      </dgm:t>
    </dgm:pt>
    <dgm:pt modelId="{B3B910E3-D5B9-4A04-9936-E90ECC0DAB66}">
      <dgm:prSet/>
      <dgm:spPr/>
      <dgm:t>
        <a:bodyPr/>
        <a:lstStyle/>
        <a:p>
          <a:r>
            <a:rPr lang="en-US" b="1"/>
            <a:t>Monitor/Audit </a:t>
          </a:r>
          <a:r>
            <a:rPr lang="en-US"/>
            <a:t>– results against goals, develop corrective actions</a:t>
          </a:r>
        </a:p>
      </dgm:t>
    </dgm:pt>
    <dgm:pt modelId="{B5138360-9597-49FD-9463-C408020E4862}" type="parTrans" cxnId="{BF3BAC34-6C12-4388-A566-A13986986B0F}">
      <dgm:prSet/>
      <dgm:spPr/>
      <dgm:t>
        <a:bodyPr/>
        <a:lstStyle/>
        <a:p>
          <a:endParaRPr lang="en-US"/>
        </a:p>
      </dgm:t>
    </dgm:pt>
    <dgm:pt modelId="{2286D544-E888-4984-8EB5-34464C0F95E7}" type="sibTrans" cxnId="{BF3BAC34-6C12-4388-A566-A13986986B0F}">
      <dgm:prSet/>
      <dgm:spPr/>
      <dgm:t>
        <a:bodyPr/>
        <a:lstStyle/>
        <a:p>
          <a:endParaRPr lang="en-US"/>
        </a:p>
      </dgm:t>
    </dgm:pt>
    <dgm:pt modelId="{DD3457B2-6F8A-4C7D-9E62-9C61C2283526}" type="pres">
      <dgm:prSet presAssocID="{25B18E5F-8118-4DDF-9255-70842C875666}" presName="vert0" presStyleCnt="0">
        <dgm:presLayoutVars>
          <dgm:dir/>
          <dgm:animOne val="branch"/>
          <dgm:animLvl val="lvl"/>
        </dgm:presLayoutVars>
      </dgm:prSet>
      <dgm:spPr/>
    </dgm:pt>
    <dgm:pt modelId="{0FAA159F-E9F6-4A4A-8813-F06F8950EFD2}" type="pres">
      <dgm:prSet presAssocID="{FDF7C431-6659-4BCA-B720-C54D6B9ED00C}" presName="thickLine" presStyleLbl="alignNode1" presStyleIdx="0" presStyleCnt="5"/>
      <dgm:spPr/>
    </dgm:pt>
    <dgm:pt modelId="{08F70340-AF0C-4879-A8C9-9D23B4D5EB53}" type="pres">
      <dgm:prSet presAssocID="{FDF7C431-6659-4BCA-B720-C54D6B9ED00C}" presName="horz1" presStyleCnt="0"/>
      <dgm:spPr/>
    </dgm:pt>
    <dgm:pt modelId="{F72FB1AA-A59C-44AD-A2B8-F79E5C93335F}" type="pres">
      <dgm:prSet presAssocID="{FDF7C431-6659-4BCA-B720-C54D6B9ED00C}" presName="tx1" presStyleLbl="revTx" presStyleIdx="0" presStyleCnt="5"/>
      <dgm:spPr/>
    </dgm:pt>
    <dgm:pt modelId="{120B3E34-B43B-4751-83ED-4F211021D621}" type="pres">
      <dgm:prSet presAssocID="{FDF7C431-6659-4BCA-B720-C54D6B9ED00C}" presName="vert1" presStyleCnt="0"/>
      <dgm:spPr/>
    </dgm:pt>
    <dgm:pt modelId="{93DF8729-8FA6-4B08-970B-D51E69115526}" type="pres">
      <dgm:prSet presAssocID="{C4083992-35CE-4312-9148-FD48EB0E5292}" presName="thickLine" presStyleLbl="alignNode1" presStyleIdx="1" presStyleCnt="5"/>
      <dgm:spPr/>
    </dgm:pt>
    <dgm:pt modelId="{B231EEC7-FC5F-4BD0-B171-3AB8962F9AD0}" type="pres">
      <dgm:prSet presAssocID="{C4083992-35CE-4312-9148-FD48EB0E5292}" presName="horz1" presStyleCnt="0"/>
      <dgm:spPr/>
    </dgm:pt>
    <dgm:pt modelId="{B5CEAFD9-747F-45A6-90F9-49C0CA2CEC29}" type="pres">
      <dgm:prSet presAssocID="{C4083992-35CE-4312-9148-FD48EB0E5292}" presName="tx1" presStyleLbl="revTx" presStyleIdx="1" presStyleCnt="5"/>
      <dgm:spPr/>
    </dgm:pt>
    <dgm:pt modelId="{B4EC1C06-E4FE-4DE7-9CBD-6863262BE3A9}" type="pres">
      <dgm:prSet presAssocID="{C4083992-35CE-4312-9148-FD48EB0E5292}" presName="vert1" presStyleCnt="0"/>
      <dgm:spPr/>
    </dgm:pt>
    <dgm:pt modelId="{716E1645-C3F7-44CE-BC2E-0BD31B671DE0}" type="pres">
      <dgm:prSet presAssocID="{6A516AA3-7AED-46D0-9985-1CF8E8BFD958}" presName="thickLine" presStyleLbl="alignNode1" presStyleIdx="2" presStyleCnt="5"/>
      <dgm:spPr/>
    </dgm:pt>
    <dgm:pt modelId="{15B624F4-3C0A-40F9-8DA5-D0F82F2DE654}" type="pres">
      <dgm:prSet presAssocID="{6A516AA3-7AED-46D0-9985-1CF8E8BFD958}" presName="horz1" presStyleCnt="0"/>
      <dgm:spPr/>
    </dgm:pt>
    <dgm:pt modelId="{CC141B13-32B6-480A-BAC9-0C8BE09041E8}" type="pres">
      <dgm:prSet presAssocID="{6A516AA3-7AED-46D0-9985-1CF8E8BFD958}" presName="tx1" presStyleLbl="revTx" presStyleIdx="2" presStyleCnt="5"/>
      <dgm:spPr/>
    </dgm:pt>
    <dgm:pt modelId="{06D9DE2B-6305-49DC-AA33-3D930C07D064}" type="pres">
      <dgm:prSet presAssocID="{6A516AA3-7AED-46D0-9985-1CF8E8BFD958}" presName="vert1" presStyleCnt="0"/>
      <dgm:spPr/>
    </dgm:pt>
    <dgm:pt modelId="{5C1827C6-A833-4B54-904B-EE00F5E26659}" type="pres">
      <dgm:prSet presAssocID="{B67C1EAF-4233-47DC-8532-E07D69B53B9E}" presName="thickLine" presStyleLbl="alignNode1" presStyleIdx="3" presStyleCnt="5"/>
      <dgm:spPr/>
    </dgm:pt>
    <dgm:pt modelId="{934BF4BC-CE15-4910-88FB-BBF821AC5A75}" type="pres">
      <dgm:prSet presAssocID="{B67C1EAF-4233-47DC-8532-E07D69B53B9E}" presName="horz1" presStyleCnt="0"/>
      <dgm:spPr/>
    </dgm:pt>
    <dgm:pt modelId="{E92DD32A-E6AD-48A3-826F-34073323162E}" type="pres">
      <dgm:prSet presAssocID="{B67C1EAF-4233-47DC-8532-E07D69B53B9E}" presName="tx1" presStyleLbl="revTx" presStyleIdx="3" presStyleCnt="5"/>
      <dgm:spPr/>
    </dgm:pt>
    <dgm:pt modelId="{F164FDF3-5A0B-4E3F-8F2B-0E8310D96834}" type="pres">
      <dgm:prSet presAssocID="{B67C1EAF-4233-47DC-8532-E07D69B53B9E}" presName="vert1" presStyleCnt="0"/>
      <dgm:spPr/>
    </dgm:pt>
    <dgm:pt modelId="{F262261C-F8E5-4674-8F7D-7F8CBD44869D}" type="pres">
      <dgm:prSet presAssocID="{B3B910E3-D5B9-4A04-9936-E90ECC0DAB66}" presName="thickLine" presStyleLbl="alignNode1" presStyleIdx="4" presStyleCnt="5"/>
      <dgm:spPr/>
    </dgm:pt>
    <dgm:pt modelId="{236ADE80-0B3C-4D4A-88F9-C88A87E02142}" type="pres">
      <dgm:prSet presAssocID="{B3B910E3-D5B9-4A04-9936-E90ECC0DAB66}" presName="horz1" presStyleCnt="0"/>
      <dgm:spPr/>
    </dgm:pt>
    <dgm:pt modelId="{709F1258-13EE-48F4-B542-FCD3955BDA0D}" type="pres">
      <dgm:prSet presAssocID="{B3B910E3-D5B9-4A04-9936-E90ECC0DAB66}" presName="tx1" presStyleLbl="revTx" presStyleIdx="4" presStyleCnt="5"/>
      <dgm:spPr/>
    </dgm:pt>
    <dgm:pt modelId="{CF5A79C8-6840-4E3F-9F9E-381C3592CDD6}" type="pres">
      <dgm:prSet presAssocID="{B3B910E3-D5B9-4A04-9936-E90ECC0DAB66}" presName="vert1" presStyleCnt="0"/>
      <dgm:spPr/>
    </dgm:pt>
  </dgm:ptLst>
  <dgm:cxnLst>
    <dgm:cxn modelId="{94371912-DD0A-4A85-8B63-9EF5B2B06F0F}" type="presOf" srcId="{C4083992-35CE-4312-9148-FD48EB0E5292}" destId="{B5CEAFD9-747F-45A6-90F9-49C0CA2CEC29}" srcOrd="0" destOrd="0" presId="urn:microsoft.com/office/officeart/2008/layout/LinedList"/>
    <dgm:cxn modelId="{9EB1CE23-4EE4-4B77-A2A0-A819D2E8B752}" type="presOf" srcId="{6A516AA3-7AED-46D0-9985-1CF8E8BFD958}" destId="{CC141B13-32B6-480A-BAC9-0C8BE09041E8}" srcOrd="0" destOrd="0" presId="urn:microsoft.com/office/officeart/2008/layout/LinedList"/>
    <dgm:cxn modelId="{BF3BAC34-6C12-4388-A566-A13986986B0F}" srcId="{25B18E5F-8118-4DDF-9255-70842C875666}" destId="{B3B910E3-D5B9-4A04-9936-E90ECC0DAB66}" srcOrd="4" destOrd="0" parTransId="{B5138360-9597-49FD-9463-C408020E4862}" sibTransId="{2286D544-E888-4984-8EB5-34464C0F95E7}"/>
    <dgm:cxn modelId="{190BE341-3893-4DC3-A729-5A914488A98F}" type="presOf" srcId="{B67C1EAF-4233-47DC-8532-E07D69B53B9E}" destId="{E92DD32A-E6AD-48A3-826F-34073323162E}" srcOrd="0" destOrd="0" presId="urn:microsoft.com/office/officeart/2008/layout/LinedList"/>
    <dgm:cxn modelId="{B398FD56-E892-4FA7-B9B5-DB57378DD539}" srcId="{25B18E5F-8118-4DDF-9255-70842C875666}" destId="{B67C1EAF-4233-47DC-8532-E07D69B53B9E}" srcOrd="3" destOrd="0" parTransId="{C04386B2-957E-482C-958B-8BDE9E4D9D3E}" sibTransId="{1B4C951F-D960-4484-8970-6C51526AC703}"/>
    <dgm:cxn modelId="{746B86A5-F79C-40A4-8286-A77FAA90F9BC}" type="presOf" srcId="{25B18E5F-8118-4DDF-9255-70842C875666}" destId="{DD3457B2-6F8A-4C7D-9E62-9C61C2283526}" srcOrd="0" destOrd="0" presId="urn:microsoft.com/office/officeart/2008/layout/LinedList"/>
    <dgm:cxn modelId="{983B72B6-87EE-4D63-BAD1-3644FFC4B6F7}" type="presOf" srcId="{B3B910E3-D5B9-4A04-9936-E90ECC0DAB66}" destId="{709F1258-13EE-48F4-B542-FCD3955BDA0D}" srcOrd="0" destOrd="0" presId="urn:microsoft.com/office/officeart/2008/layout/LinedList"/>
    <dgm:cxn modelId="{1367D3C2-AB71-46BC-89D3-853ABA0FD054}" srcId="{25B18E5F-8118-4DDF-9255-70842C875666}" destId="{6A516AA3-7AED-46D0-9985-1CF8E8BFD958}" srcOrd="2" destOrd="0" parTransId="{13E9DDF1-5D95-463A-AE3F-5E6DD5E2FDB6}" sibTransId="{E11D418E-6955-4531-BDDE-FE1A6B5E7CB5}"/>
    <dgm:cxn modelId="{02BE61CC-636E-4AA0-B9F5-8E5A53A74F50}" type="presOf" srcId="{FDF7C431-6659-4BCA-B720-C54D6B9ED00C}" destId="{F72FB1AA-A59C-44AD-A2B8-F79E5C93335F}" srcOrd="0" destOrd="0" presId="urn:microsoft.com/office/officeart/2008/layout/LinedList"/>
    <dgm:cxn modelId="{BDD2E7D8-9B0E-4773-AC9D-674BFF50856A}" srcId="{25B18E5F-8118-4DDF-9255-70842C875666}" destId="{C4083992-35CE-4312-9148-FD48EB0E5292}" srcOrd="1" destOrd="0" parTransId="{4D5A4949-247E-4000-B322-0E49DC4B26BD}" sibTransId="{984E725F-F198-4C79-87E6-59238A8C09F4}"/>
    <dgm:cxn modelId="{FB4C10DA-AE7B-4F70-99F7-71AFAC2E9506}" srcId="{25B18E5F-8118-4DDF-9255-70842C875666}" destId="{FDF7C431-6659-4BCA-B720-C54D6B9ED00C}" srcOrd="0" destOrd="0" parTransId="{8300BDFE-4788-4C1A-AA8F-0EE4BA0BCA19}" sibTransId="{C3BFED7D-52BD-42EE-B05E-F0879B8F9656}"/>
    <dgm:cxn modelId="{05610B9D-2AD5-4E16-8874-AC2CDF60B9B5}" type="presParOf" srcId="{DD3457B2-6F8A-4C7D-9E62-9C61C2283526}" destId="{0FAA159F-E9F6-4A4A-8813-F06F8950EFD2}" srcOrd="0" destOrd="0" presId="urn:microsoft.com/office/officeart/2008/layout/LinedList"/>
    <dgm:cxn modelId="{10963D16-0F31-4DC4-9AAF-057AEE8EE24E}" type="presParOf" srcId="{DD3457B2-6F8A-4C7D-9E62-9C61C2283526}" destId="{08F70340-AF0C-4879-A8C9-9D23B4D5EB53}" srcOrd="1" destOrd="0" presId="urn:microsoft.com/office/officeart/2008/layout/LinedList"/>
    <dgm:cxn modelId="{05F4A1B9-1D23-4C5E-9C86-67B2DE5A739A}" type="presParOf" srcId="{08F70340-AF0C-4879-A8C9-9D23B4D5EB53}" destId="{F72FB1AA-A59C-44AD-A2B8-F79E5C93335F}" srcOrd="0" destOrd="0" presId="urn:microsoft.com/office/officeart/2008/layout/LinedList"/>
    <dgm:cxn modelId="{22D74C05-4BD9-4ED4-948B-BF33F8217B33}" type="presParOf" srcId="{08F70340-AF0C-4879-A8C9-9D23B4D5EB53}" destId="{120B3E34-B43B-4751-83ED-4F211021D621}" srcOrd="1" destOrd="0" presId="urn:microsoft.com/office/officeart/2008/layout/LinedList"/>
    <dgm:cxn modelId="{6CBB2B1E-894F-439B-8393-D01C9866A17E}" type="presParOf" srcId="{DD3457B2-6F8A-4C7D-9E62-9C61C2283526}" destId="{93DF8729-8FA6-4B08-970B-D51E69115526}" srcOrd="2" destOrd="0" presId="urn:microsoft.com/office/officeart/2008/layout/LinedList"/>
    <dgm:cxn modelId="{F2C40611-FEAE-47C2-87FF-B5914BB2A1BF}" type="presParOf" srcId="{DD3457B2-6F8A-4C7D-9E62-9C61C2283526}" destId="{B231EEC7-FC5F-4BD0-B171-3AB8962F9AD0}" srcOrd="3" destOrd="0" presId="urn:microsoft.com/office/officeart/2008/layout/LinedList"/>
    <dgm:cxn modelId="{32641FC5-A21C-4B05-922D-5B010D33F8ED}" type="presParOf" srcId="{B231EEC7-FC5F-4BD0-B171-3AB8962F9AD0}" destId="{B5CEAFD9-747F-45A6-90F9-49C0CA2CEC29}" srcOrd="0" destOrd="0" presId="urn:microsoft.com/office/officeart/2008/layout/LinedList"/>
    <dgm:cxn modelId="{84238E16-55BC-4857-B3AD-140CA0BAD531}" type="presParOf" srcId="{B231EEC7-FC5F-4BD0-B171-3AB8962F9AD0}" destId="{B4EC1C06-E4FE-4DE7-9CBD-6863262BE3A9}" srcOrd="1" destOrd="0" presId="urn:microsoft.com/office/officeart/2008/layout/LinedList"/>
    <dgm:cxn modelId="{AE3A23A9-6479-4144-AC8B-070D880812CD}" type="presParOf" srcId="{DD3457B2-6F8A-4C7D-9E62-9C61C2283526}" destId="{716E1645-C3F7-44CE-BC2E-0BD31B671DE0}" srcOrd="4" destOrd="0" presId="urn:microsoft.com/office/officeart/2008/layout/LinedList"/>
    <dgm:cxn modelId="{4F20B8C2-5EAE-42C8-8A80-31F37F1FFAFC}" type="presParOf" srcId="{DD3457B2-6F8A-4C7D-9E62-9C61C2283526}" destId="{15B624F4-3C0A-40F9-8DA5-D0F82F2DE654}" srcOrd="5" destOrd="0" presId="urn:microsoft.com/office/officeart/2008/layout/LinedList"/>
    <dgm:cxn modelId="{3CB884A9-43B3-4E24-A029-F6D560EED037}" type="presParOf" srcId="{15B624F4-3C0A-40F9-8DA5-D0F82F2DE654}" destId="{CC141B13-32B6-480A-BAC9-0C8BE09041E8}" srcOrd="0" destOrd="0" presId="urn:microsoft.com/office/officeart/2008/layout/LinedList"/>
    <dgm:cxn modelId="{A31DC9AA-3B29-415F-B269-D228236BC369}" type="presParOf" srcId="{15B624F4-3C0A-40F9-8DA5-D0F82F2DE654}" destId="{06D9DE2B-6305-49DC-AA33-3D930C07D064}" srcOrd="1" destOrd="0" presId="urn:microsoft.com/office/officeart/2008/layout/LinedList"/>
    <dgm:cxn modelId="{4531390A-ECFE-412E-9837-07BBB5BC1C6F}" type="presParOf" srcId="{DD3457B2-6F8A-4C7D-9E62-9C61C2283526}" destId="{5C1827C6-A833-4B54-904B-EE00F5E26659}" srcOrd="6" destOrd="0" presId="urn:microsoft.com/office/officeart/2008/layout/LinedList"/>
    <dgm:cxn modelId="{FA941CCB-2CC8-4EE9-8126-49E1183F1935}" type="presParOf" srcId="{DD3457B2-6F8A-4C7D-9E62-9C61C2283526}" destId="{934BF4BC-CE15-4910-88FB-BBF821AC5A75}" srcOrd="7" destOrd="0" presId="urn:microsoft.com/office/officeart/2008/layout/LinedList"/>
    <dgm:cxn modelId="{EB5C7743-68E9-4E27-9B8B-7DBAC4DCB923}" type="presParOf" srcId="{934BF4BC-CE15-4910-88FB-BBF821AC5A75}" destId="{E92DD32A-E6AD-48A3-826F-34073323162E}" srcOrd="0" destOrd="0" presId="urn:microsoft.com/office/officeart/2008/layout/LinedList"/>
    <dgm:cxn modelId="{ADE4E8F5-65CB-47BD-A681-491BB6A6EFD9}" type="presParOf" srcId="{934BF4BC-CE15-4910-88FB-BBF821AC5A75}" destId="{F164FDF3-5A0B-4E3F-8F2B-0E8310D96834}" srcOrd="1" destOrd="0" presId="urn:microsoft.com/office/officeart/2008/layout/LinedList"/>
    <dgm:cxn modelId="{798EBEFD-61D1-49FA-A272-9A32EAFF54B0}" type="presParOf" srcId="{DD3457B2-6F8A-4C7D-9E62-9C61C2283526}" destId="{F262261C-F8E5-4674-8F7D-7F8CBD44869D}" srcOrd="8" destOrd="0" presId="urn:microsoft.com/office/officeart/2008/layout/LinedList"/>
    <dgm:cxn modelId="{37E31B19-C049-49FE-9A87-7BE7DBCE0C76}" type="presParOf" srcId="{DD3457B2-6F8A-4C7D-9E62-9C61C2283526}" destId="{236ADE80-0B3C-4D4A-88F9-C88A87E02142}" srcOrd="9" destOrd="0" presId="urn:microsoft.com/office/officeart/2008/layout/LinedList"/>
    <dgm:cxn modelId="{57EB71F0-285E-467C-A782-86571123E22B}" type="presParOf" srcId="{236ADE80-0B3C-4D4A-88F9-C88A87E02142}" destId="{709F1258-13EE-48F4-B542-FCD3955BDA0D}" srcOrd="0" destOrd="0" presId="urn:microsoft.com/office/officeart/2008/layout/LinedList"/>
    <dgm:cxn modelId="{343F574F-43D7-4764-BA4E-56D5A0FDE85D}" type="presParOf" srcId="{236ADE80-0B3C-4D4A-88F9-C88A87E02142}" destId="{CF5A79C8-6840-4E3F-9F9E-381C3592CD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03F02-4CFD-4502-9715-4253FEA38900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8202A92-CA76-4C39-B3E2-C49E84A17C1E}">
      <dgm:prSet/>
      <dgm:spPr/>
      <dgm:t>
        <a:bodyPr/>
        <a:lstStyle/>
        <a:p>
          <a:r>
            <a:rPr lang="en-US" dirty="0"/>
            <a:t>Defining products with this broad conception is the key to seeing possible valuable points of differentiation from competitors</a:t>
          </a:r>
        </a:p>
      </dgm:t>
    </dgm:pt>
    <dgm:pt modelId="{6997C046-AC48-4D6D-B51E-A4A686EB928D}" type="parTrans" cxnId="{C859BB57-9915-42DE-865B-BA94BDB3A606}">
      <dgm:prSet/>
      <dgm:spPr/>
      <dgm:t>
        <a:bodyPr/>
        <a:lstStyle/>
        <a:p>
          <a:endParaRPr lang="en-US"/>
        </a:p>
      </dgm:t>
    </dgm:pt>
    <dgm:pt modelId="{0C8F29D4-DB22-4ADB-8CB3-78D7090F969F}" type="sibTrans" cxnId="{C859BB57-9915-42DE-865B-BA94BDB3A606}">
      <dgm:prSet/>
      <dgm:spPr/>
      <dgm:t>
        <a:bodyPr/>
        <a:lstStyle/>
        <a:p>
          <a:endParaRPr lang="en-US"/>
        </a:p>
      </dgm:t>
    </dgm:pt>
    <dgm:pt modelId="{A218E331-9A59-449C-AE57-8A710E4B8FCC}">
      <dgm:prSet/>
      <dgm:spPr/>
      <dgm:t>
        <a:bodyPr/>
        <a:lstStyle/>
        <a:p>
          <a:r>
            <a:rPr lang="en-US" dirty="0"/>
            <a:t>In his 1986 book “The Marketing Imagination</a:t>
          </a:r>
        </a:p>
        <a:p>
          <a:r>
            <a:rPr lang="en-US" dirty="0"/>
            <a:t>Ted Levitt advocated” for the “Total Product View” approach which considers the product as “the full set of ways in which an offering can solve a customer’s problem”</a:t>
          </a:r>
        </a:p>
      </dgm:t>
    </dgm:pt>
    <dgm:pt modelId="{E73F767A-F169-4A3C-BBD2-C6CE41394836}" type="parTrans" cxnId="{E833AD5F-B059-439A-A541-98B4BC70C2BC}">
      <dgm:prSet/>
      <dgm:spPr/>
      <dgm:t>
        <a:bodyPr/>
        <a:lstStyle/>
        <a:p>
          <a:endParaRPr lang="en-US"/>
        </a:p>
      </dgm:t>
    </dgm:pt>
    <dgm:pt modelId="{01EA3FEB-9D7D-45E3-968E-7B65AFD1A835}" type="sibTrans" cxnId="{E833AD5F-B059-439A-A541-98B4BC70C2BC}">
      <dgm:prSet/>
      <dgm:spPr/>
      <dgm:t>
        <a:bodyPr/>
        <a:lstStyle/>
        <a:p>
          <a:endParaRPr lang="en-US"/>
        </a:p>
      </dgm:t>
    </dgm:pt>
    <dgm:pt modelId="{043A20A3-ABB4-44A3-9BD4-7B295E95F9C3}" type="pres">
      <dgm:prSet presAssocID="{5AF03F02-4CFD-4502-9715-4253FEA38900}" presName="Name0" presStyleCnt="0">
        <dgm:presLayoutVars>
          <dgm:dir/>
          <dgm:animLvl val="lvl"/>
          <dgm:resizeHandles val="exact"/>
        </dgm:presLayoutVars>
      </dgm:prSet>
      <dgm:spPr/>
    </dgm:pt>
    <dgm:pt modelId="{E1554E86-31AA-4C09-9C17-BBEFEA37726B}" type="pres">
      <dgm:prSet presAssocID="{A218E331-9A59-449C-AE57-8A710E4B8FCC}" presName="boxAndChildren" presStyleCnt="0"/>
      <dgm:spPr/>
    </dgm:pt>
    <dgm:pt modelId="{F135FEF1-D78A-4D36-8F17-1EB8A10F7C70}" type="pres">
      <dgm:prSet presAssocID="{A218E331-9A59-449C-AE57-8A710E4B8FCC}" presName="parentTextBox" presStyleLbl="node1" presStyleIdx="0" presStyleCnt="2"/>
      <dgm:spPr/>
    </dgm:pt>
    <dgm:pt modelId="{E7FFA67B-9C3A-4B6F-B158-BFE438995219}" type="pres">
      <dgm:prSet presAssocID="{0C8F29D4-DB22-4ADB-8CB3-78D7090F969F}" presName="sp" presStyleCnt="0"/>
      <dgm:spPr/>
    </dgm:pt>
    <dgm:pt modelId="{DBD76A14-F99D-4B21-AE28-3CED30E702FE}" type="pres">
      <dgm:prSet presAssocID="{E8202A92-CA76-4C39-B3E2-C49E84A17C1E}" presName="arrowAndChildren" presStyleCnt="0"/>
      <dgm:spPr/>
    </dgm:pt>
    <dgm:pt modelId="{65210809-0513-4D21-84CE-333A92EAE26B}" type="pres">
      <dgm:prSet presAssocID="{E8202A92-CA76-4C39-B3E2-C49E84A17C1E}" presName="parentTextArrow" presStyleLbl="node1" presStyleIdx="1" presStyleCnt="2"/>
      <dgm:spPr/>
    </dgm:pt>
  </dgm:ptLst>
  <dgm:cxnLst>
    <dgm:cxn modelId="{FC22752A-2E67-4B10-9379-D48FBAC2D257}" type="presOf" srcId="{E8202A92-CA76-4C39-B3E2-C49E84A17C1E}" destId="{65210809-0513-4D21-84CE-333A92EAE26B}" srcOrd="0" destOrd="0" presId="urn:microsoft.com/office/officeart/2005/8/layout/process4"/>
    <dgm:cxn modelId="{E833AD5F-B059-439A-A541-98B4BC70C2BC}" srcId="{5AF03F02-4CFD-4502-9715-4253FEA38900}" destId="{A218E331-9A59-449C-AE57-8A710E4B8FCC}" srcOrd="1" destOrd="0" parTransId="{E73F767A-F169-4A3C-BBD2-C6CE41394836}" sibTransId="{01EA3FEB-9D7D-45E3-968E-7B65AFD1A835}"/>
    <dgm:cxn modelId="{C859BB57-9915-42DE-865B-BA94BDB3A606}" srcId="{5AF03F02-4CFD-4502-9715-4253FEA38900}" destId="{E8202A92-CA76-4C39-B3E2-C49E84A17C1E}" srcOrd="0" destOrd="0" parTransId="{6997C046-AC48-4D6D-B51E-A4A686EB928D}" sibTransId="{0C8F29D4-DB22-4ADB-8CB3-78D7090F969F}"/>
    <dgm:cxn modelId="{7C5E45A5-9F5D-4D62-81CA-A4DF019B2AD2}" type="presOf" srcId="{A218E331-9A59-449C-AE57-8A710E4B8FCC}" destId="{F135FEF1-D78A-4D36-8F17-1EB8A10F7C70}" srcOrd="0" destOrd="0" presId="urn:microsoft.com/office/officeart/2005/8/layout/process4"/>
    <dgm:cxn modelId="{E5A1EAE9-4E9E-451D-8240-43AEEFA91F4A}" type="presOf" srcId="{5AF03F02-4CFD-4502-9715-4253FEA38900}" destId="{043A20A3-ABB4-44A3-9BD4-7B295E95F9C3}" srcOrd="0" destOrd="0" presId="urn:microsoft.com/office/officeart/2005/8/layout/process4"/>
    <dgm:cxn modelId="{D7A96268-4D4C-4BB6-8600-50427F0750C9}" type="presParOf" srcId="{043A20A3-ABB4-44A3-9BD4-7B295E95F9C3}" destId="{E1554E86-31AA-4C09-9C17-BBEFEA37726B}" srcOrd="0" destOrd="0" presId="urn:microsoft.com/office/officeart/2005/8/layout/process4"/>
    <dgm:cxn modelId="{08C00977-0114-472F-A425-7B943E2BC563}" type="presParOf" srcId="{E1554E86-31AA-4C09-9C17-BBEFEA37726B}" destId="{F135FEF1-D78A-4D36-8F17-1EB8A10F7C70}" srcOrd="0" destOrd="0" presId="urn:microsoft.com/office/officeart/2005/8/layout/process4"/>
    <dgm:cxn modelId="{C38E8E43-6570-4D7F-B440-6F29088F457D}" type="presParOf" srcId="{043A20A3-ABB4-44A3-9BD4-7B295E95F9C3}" destId="{E7FFA67B-9C3A-4B6F-B158-BFE438995219}" srcOrd="1" destOrd="0" presId="urn:microsoft.com/office/officeart/2005/8/layout/process4"/>
    <dgm:cxn modelId="{4F0F24C4-77A1-4FDD-8B5D-C35E1D668034}" type="presParOf" srcId="{043A20A3-ABB4-44A3-9BD4-7B295E95F9C3}" destId="{DBD76A14-F99D-4B21-AE28-3CED30E702FE}" srcOrd="2" destOrd="0" presId="urn:microsoft.com/office/officeart/2005/8/layout/process4"/>
    <dgm:cxn modelId="{49D1A670-6773-44ED-A780-074062268A14}" type="presParOf" srcId="{DBD76A14-F99D-4B21-AE28-3CED30E702FE}" destId="{65210809-0513-4D21-84CE-333A92EAE2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A159F-E9F6-4A4A-8813-F06F8950EFD2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2FB1AA-A59C-44AD-A2B8-F79E5C93335F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Marketing Strategy Formulation</a:t>
          </a:r>
          <a:r>
            <a:rPr lang="en-US" sz="1900" kern="1200"/>
            <a:t>: set overall, long-term goals, basic approach to marketplace, choose what customer groups to serve, what wants to address, best way to create value</a:t>
          </a:r>
        </a:p>
      </dsp:txBody>
      <dsp:txXfrm>
        <a:off x="0" y="680"/>
        <a:ext cx="6269038" cy="1114152"/>
      </dsp:txXfrm>
    </dsp:sp>
    <dsp:sp modelId="{93DF8729-8FA6-4B08-970B-D51E69115526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CEAFD9-747F-45A6-90F9-49C0CA2CEC29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Market Planning</a:t>
          </a:r>
          <a:r>
            <a:rPr lang="en-US" sz="1900" kern="1200"/>
            <a:t>: depending on industry, some are constantly changing while others are more stable</a:t>
          </a:r>
        </a:p>
      </dsp:txBody>
      <dsp:txXfrm>
        <a:off x="0" y="1114833"/>
        <a:ext cx="6269038" cy="1114152"/>
      </dsp:txXfrm>
    </dsp:sp>
    <dsp:sp modelId="{716E1645-C3F7-44CE-BC2E-0BD31B671DE0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141B13-32B6-480A-BAC9-0C8BE09041E8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Programming, Allocating, and Budgeting</a:t>
          </a:r>
          <a:r>
            <a:rPr lang="en-US" sz="1900" kern="1200"/>
            <a:t>: set near term/long term plans and how to use resources</a:t>
          </a:r>
        </a:p>
      </dsp:txBody>
      <dsp:txXfrm>
        <a:off x="0" y="2228986"/>
        <a:ext cx="6269038" cy="1114152"/>
      </dsp:txXfrm>
    </dsp:sp>
    <dsp:sp modelId="{5C1827C6-A833-4B54-904B-EE00F5E26659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2DD32A-E6AD-48A3-826F-34073323162E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Implementation</a:t>
          </a:r>
          <a:r>
            <a:rPr lang="en-US" sz="1900" kern="1200"/>
            <a:t> – execute</a:t>
          </a:r>
        </a:p>
      </dsp:txBody>
      <dsp:txXfrm>
        <a:off x="0" y="3343138"/>
        <a:ext cx="6269038" cy="1114152"/>
      </dsp:txXfrm>
    </dsp:sp>
    <dsp:sp modelId="{F262261C-F8E5-4674-8F7D-7F8CBD44869D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9F1258-13EE-48F4-B542-FCD3955BDA0D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Monitor/Audit </a:t>
          </a:r>
          <a:r>
            <a:rPr lang="en-US" sz="1900" kern="1200"/>
            <a:t>– results against goals, develop corrective actions</a:t>
          </a:r>
        </a:p>
      </dsp:txBody>
      <dsp:txXfrm>
        <a:off x="0" y="4457291"/>
        <a:ext cx="6269038" cy="1114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5FEF1-D78A-4D36-8F17-1EB8A10F7C70}">
      <dsp:nvSpPr>
        <dsp:cNvPr id="0" name=""/>
        <dsp:cNvSpPr/>
      </dsp:nvSpPr>
      <dsp:spPr>
        <a:xfrm>
          <a:off x="0" y="2970235"/>
          <a:ext cx="5641974" cy="19487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 his 1986 book “The Marketing Imagination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Ted Levitt advocated” for the “Total Product View” approach which considers the product as “the full set of ways in which an offering can solve a customer’s problem”</a:t>
          </a:r>
        </a:p>
      </dsp:txBody>
      <dsp:txXfrm>
        <a:off x="0" y="2970235"/>
        <a:ext cx="5641974" cy="1948795"/>
      </dsp:txXfrm>
    </dsp:sp>
    <dsp:sp modelId="{65210809-0513-4D21-84CE-333A92EAE26B}">
      <dsp:nvSpPr>
        <dsp:cNvPr id="0" name=""/>
        <dsp:cNvSpPr/>
      </dsp:nvSpPr>
      <dsp:spPr>
        <a:xfrm rot="10800000">
          <a:off x="0" y="2219"/>
          <a:ext cx="5641974" cy="2997247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Defining products with this broad conception is the key to seeing possible valuable points of differentiation from competitors</a:t>
          </a:r>
        </a:p>
      </dsp:txBody>
      <dsp:txXfrm rot="10800000">
        <a:off x="0" y="2219"/>
        <a:ext cx="5641974" cy="1947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1319-954D-4F89-86FC-804834CC5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616D3-2C05-43C4-B0C0-60A445EF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27C3-757D-4187-8204-91528F16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581E-AAE5-4094-9D21-85B8B002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159F-5E5C-460B-9AC7-512A2567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9743-8D37-4758-85EF-8A534E04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99D1-C27B-435B-92AD-CA13284E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BC35-2C0B-48AE-8935-E116D5A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C437-41EB-45A2-BFB8-9EAA3334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1F55-68D3-4955-A817-7A1408C1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F0B-5CD9-4936-A67C-06D1FB88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B53ED-0953-49F6-AE9E-64ECD313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9DD6-1F80-4EDE-BC88-7EED220F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D698-67BF-43DF-AD05-9745DDA0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7EA4-BC4F-4275-A74C-79D633C8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FF68-1491-4483-8F1C-67AEACD2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08B4-ACDB-46D2-9BAF-FCA0CC8D6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C6D6-D6C3-470F-80BD-8BDC5AD9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164BB-F219-484C-B069-57CE0A29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90AA-9E36-4BD3-89F4-5BC09758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53E88-33FC-4514-A478-23626F21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5F8-DEFF-460E-92A2-17283472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B9D5-FA6C-41FB-A4E7-E524BA6F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D46C9-B854-4205-AE17-335D18CC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D6C75-BA48-4A65-B53E-0983786FA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7BA01-7844-4B5F-B624-46FF4E5C2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208A9-3418-4F1C-8940-70F89058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4F441-F3F1-4B0F-BF42-1A50748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1FE0E-7076-4F60-882E-3987E6A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A5ED-9064-4F1A-BEDA-792C0C98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3EBD5-929D-42D0-8679-DBC8F210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D434-52B6-4DC2-9ADD-3AC26FCF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AC52E-9D3D-4587-961F-00B4109B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0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115DB-58D4-47C0-B600-D194E7AD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897C-5427-49EB-89DC-AB534AB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3D9E-4D8A-4D6F-9273-F9EA6F26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7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4266-9F13-48ED-8ACF-8D69E211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A183-A9D3-42D7-B401-CA453C91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DF70-871B-4FC3-89AA-52D912CA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6757-9C56-4521-A694-F1B3CFE4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5B992-A2D7-4F4C-9E4D-C7FD0F96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9F6D-133B-44BD-93E0-8B07171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0E99-99AA-4855-A0FC-27D9D1E6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7F130-CD1F-4894-AB4F-2D68039B1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4B90B-F762-49F4-8755-0140AFEC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D736-F216-415D-84D0-B311AD2A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62A85-7594-43B6-B3D1-B1C0DB69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B35C-A7E4-458E-B129-10DA0DC4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6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7D15-3A3C-4D09-897B-4BB24D33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CB346-0742-4FEC-BA28-D04DF732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20C0-505C-4ACF-94CD-15A1A05B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D541-1E0B-489F-990B-B332B4D9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0511-126F-4EFF-AD53-19E8C6D0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1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E16BB-EA10-4D47-8326-8E8AC962C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94B1-5EB8-4FC0-9EEA-2E85048E9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153F-2A45-44C3-A393-5C16569B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9F35-F607-41F7-8BC3-C273DF3A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488D-76B0-4509-8DD9-6F411E2F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F391C-D6B1-4A8D-BBDC-523AC5A0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DF42-7FE1-4C57-A742-712713BB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B627-FBC7-4D3B-9971-62040D241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5374-CF09-405A-8B8F-1A1D68342D3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85AD-735F-4DC9-9EBF-E14FAC1B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324C-3216-4042-96DA-010C6786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1EF9-8287-4D78-970F-45148CC9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5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A9F-DCCB-4615-A88D-EA517BB66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Always-on-time delivery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4166-B6AD-4C50-B557-1F17EF66F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MKT-250</a:t>
            </a:r>
          </a:p>
        </p:txBody>
      </p:sp>
    </p:spTree>
    <p:extLst>
      <p:ext uri="{BB962C8B-B14F-4D97-AF65-F5344CB8AC3E}">
        <p14:creationId xmlns:p14="http://schemas.microsoft.com/office/powerpoint/2010/main" val="190335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C5993-5233-42C0-8FA5-DA0D6C2D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Marketing Strategy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B843-E291-458F-BBEA-D3D60236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‘Marketing Strategy is the blueprint by which the firm plans to compete”    Robert Davis</a:t>
            </a:r>
          </a:p>
          <a:p>
            <a:r>
              <a:rPr lang="en-US" dirty="0"/>
              <a:t>  							</a:t>
            </a:r>
          </a:p>
          <a:p>
            <a:endParaRPr lang="en-US" dirty="0"/>
          </a:p>
          <a:p>
            <a:r>
              <a:rPr lang="en-US" dirty="0"/>
              <a:t>Tactics are the actions and means we will take to reach the goals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5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C685D-DC4F-4149-A41A-C18FBE18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There are  Many Ways To Market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F187-414B-468C-A11A-811B5B65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Organizations adopt different strategies for different offerings</a:t>
            </a:r>
          </a:p>
          <a:p>
            <a:r>
              <a:rPr lang="en-US" sz="1900" dirty="0"/>
              <a:t>General Electric’s approach to selling microwaves to millions of households differs from how it sells aircraft engines to the few firms that buy airplane engines</a:t>
            </a:r>
          </a:p>
          <a:p>
            <a:r>
              <a:rPr lang="en-US" sz="1900" b="1" dirty="0"/>
              <a:t>Different firms will take different approaches in the same market</a:t>
            </a:r>
          </a:p>
          <a:p>
            <a:r>
              <a:rPr lang="en-US" sz="1900" dirty="0"/>
              <a:t>Steinway “Making the world’s finest pianos” (and nothing else)</a:t>
            </a:r>
          </a:p>
          <a:p>
            <a:r>
              <a:rPr lang="en-US" sz="1900" dirty="0"/>
              <a:t>Yamaha offers everything from Baby Grand to digital to portable keyboards</a:t>
            </a:r>
          </a:p>
          <a:p>
            <a:r>
              <a:rPr lang="en-US" sz="1900" dirty="0"/>
              <a:t>L'Oréal of Paris found in department stores, grocery stores, drug stores, mass merchants</a:t>
            </a:r>
          </a:p>
          <a:p>
            <a:r>
              <a:rPr lang="en-US" sz="1900" dirty="0"/>
              <a:t>Mary Kay available only from a certified Mary Kay beauty consultant</a:t>
            </a:r>
          </a:p>
        </p:txBody>
      </p:sp>
    </p:spTree>
    <p:extLst>
      <p:ext uri="{BB962C8B-B14F-4D97-AF65-F5344CB8AC3E}">
        <p14:creationId xmlns:p14="http://schemas.microsoft.com/office/powerpoint/2010/main" val="128265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B203B-B790-4282-A165-33388666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Relationships Among the Six Parts of the Marketing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DEA48-D50A-47A8-AF21-B710CCBBB8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79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362B7-9B6A-430C-8135-BAD89922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Marketing Strategy Formation Schematic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000AFD-19A4-473C-B8F4-9A76AC86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</a:p>
          <a:p>
            <a:r>
              <a:rPr lang="en-US" dirty="0">
                <a:solidFill>
                  <a:srgbClr val="FFFFFF"/>
                </a:solidFill>
              </a:rPr>
              <a:t>Decisions</a:t>
            </a:r>
          </a:p>
          <a:p>
            <a:r>
              <a:rPr lang="en-US" dirty="0">
                <a:solidFill>
                  <a:srgbClr val="FFFFFF"/>
                </a:solidFill>
              </a:rPr>
              <a:t>Outcomes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CF8388B-9F11-4F0E-93E3-2C0D94F3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44" y="1568564"/>
            <a:ext cx="6212256" cy="39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AB769-7E91-408D-92C0-2A9168FB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for Marketing Strategy 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77D36-8464-4F39-95E2-7E0CE639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2F746-8D30-429A-B7A0-95C6891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AD16-616B-4686-A895-E3A0B118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The 5 C’s:</a:t>
            </a:r>
          </a:p>
          <a:p>
            <a:r>
              <a:rPr lang="en-US" b="1" dirty="0"/>
              <a:t>Customer</a:t>
            </a:r>
            <a:r>
              <a:rPr lang="en-US" dirty="0"/>
              <a:t> Behavior which is supported by</a:t>
            </a:r>
          </a:p>
          <a:p>
            <a:r>
              <a:rPr lang="en-US" b="1" dirty="0"/>
              <a:t>Company</a:t>
            </a:r>
            <a:r>
              <a:rPr lang="en-US" dirty="0"/>
              <a:t> (e.g. what special skills, competencies and assets does the organization bring to create and keep customers) </a:t>
            </a:r>
          </a:p>
          <a:p>
            <a:r>
              <a:rPr lang="en-US" b="1" dirty="0"/>
              <a:t>Collaborators</a:t>
            </a:r>
            <a:r>
              <a:rPr lang="en-US" dirty="0"/>
              <a:t> – what suppliers can partner with the firm in its effort to attract and keep customers</a:t>
            </a:r>
          </a:p>
          <a:p>
            <a:r>
              <a:rPr lang="en-US" b="1" dirty="0"/>
              <a:t>Competition </a:t>
            </a:r>
            <a:r>
              <a:rPr lang="en-US" dirty="0"/>
              <a:t>- who else is seeking to create and keep the same customers?</a:t>
            </a:r>
            <a:endParaRPr lang="en-US" b="1" dirty="0"/>
          </a:p>
          <a:p>
            <a:r>
              <a:rPr lang="en-US" b="1" dirty="0"/>
              <a:t>Context </a:t>
            </a:r>
            <a:r>
              <a:rPr lang="en-US" dirty="0"/>
              <a:t>-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184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14421-3226-4015-8549-3C80471B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Aspiration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14FD-F033-4E94-AB6A-1AE931EE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The aspiration decision is what the firm hopes to achieve in the market</a:t>
            </a:r>
          </a:p>
          <a:p>
            <a:endParaRPr lang="en-US" dirty="0"/>
          </a:p>
          <a:p>
            <a:r>
              <a:rPr lang="en-US" dirty="0"/>
              <a:t>There are three steps:</a:t>
            </a:r>
          </a:p>
          <a:p>
            <a:endParaRPr lang="en-US" b="1" dirty="0"/>
          </a:p>
          <a:p>
            <a:r>
              <a:rPr lang="en-US" b="1" dirty="0"/>
              <a:t>SEGMENT </a:t>
            </a:r>
            <a:r>
              <a:rPr lang="en-US" dirty="0"/>
              <a:t>– the market</a:t>
            </a:r>
          </a:p>
          <a:p>
            <a:r>
              <a:rPr lang="en-US" b="1" dirty="0"/>
              <a:t>TARGET </a:t>
            </a:r>
            <a:r>
              <a:rPr lang="en-US" dirty="0"/>
              <a:t>– the specific customer group or groups to address</a:t>
            </a:r>
          </a:p>
          <a:p>
            <a:r>
              <a:rPr lang="en-US" dirty="0"/>
              <a:t>Determine the desired product or service </a:t>
            </a:r>
            <a:r>
              <a:rPr lang="en-US" b="1" dirty="0"/>
              <a:t>POSITIONING</a:t>
            </a:r>
          </a:p>
          <a:p>
            <a:endParaRPr lang="en-US" b="1" dirty="0"/>
          </a:p>
          <a:p>
            <a:r>
              <a:rPr lang="en-US" b="1" dirty="0"/>
              <a:t>Abbreviated as STP</a:t>
            </a:r>
          </a:p>
        </p:txBody>
      </p:sp>
    </p:spTree>
    <p:extLst>
      <p:ext uri="{BB962C8B-B14F-4D97-AF65-F5344CB8AC3E}">
        <p14:creationId xmlns:p14="http://schemas.microsoft.com/office/powerpoint/2010/main" val="94860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62347-C9FC-41AE-9477-98CBF3D1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309B-80C9-4657-A9CD-1A1DFE22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b="1" dirty="0"/>
              <a:t>How will we approach this market and what do we want segment members to see in us?</a:t>
            </a:r>
          </a:p>
          <a:p>
            <a:r>
              <a:rPr lang="en-US" dirty="0"/>
              <a:t>These are the essential elements:</a:t>
            </a:r>
          </a:p>
          <a:p>
            <a:r>
              <a:rPr lang="en-US" dirty="0"/>
              <a:t>The </a:t>
            </a:r>
            <a:r>
              <a:rPr lang="en-US" b="1" dirty="0"/>
              <a:t>target customer </a:t>
            </a:r>
            <a:r>
              <a:rPr lang="en-US" dirty="0"/>
              <a:t>as defined by the segmentation variables</a:t>
            </a:r>
          </a:p>
          <a:p>
            <a:r>
              <a:rPr lang="en-US" dirty="0"/>
              <a:t>The </a:t>
            </a:r>
            <a:r>
              <a:rPr lang="en-US" b="1" dirty="0"/>
              <a:t>wants</a:t>
            </a:r>
            <a:r>
              <a:rPr lang="en-US" dirty="0"/>
              <a:t> of that customer</a:t>
            </a:r>
          </a:p>
          <a:p>
            <a:r>
              <a:rPr lang="en-US" dirty="0"/>
              <a:t>The </a:t>
            </a:r>
            <a:r>
              <a:rPr lang="en-US" b="1" dirty="0"/>
              <a:t>product type and category</a:t>
            </a:r>
            <a:r>
              <a:rPr lang="en-US" dirty="0"/>
              <a:t>, as seen by the customer</a:t>
            </a:r>
          </a:p>
          <a:p>
            <a:r>
              <a:rPr lang="en-US" dirty="0"/>
              <a:t>The </a:t>
            </a:r>
            <a:r>
              <a:rPr lang="en-US" b="1" dirty="0"/>
              <a:t>key benefit to be provided </a:t>
            </a:r>
            <a:r>
              <a:rPr lang="en-US" dirty="0"/>
              <a:t>to the target customer</a:t>
            </a:r>
          </a:p>
        </p:txBody>
      </p:sp>
    </p:spTree>
    <p:extLst>
      <p:ext uri="{BB962C8B-B14F-4D97-AF65-F5344CB8AC3E}">
        <p14:creationId xmlns:p14="http://schemas.microsoft.com/office/powerpoint/2010/main" val="5376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04A5C-F241-40B6-82C3-30324726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Philip kotler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459C-0C85-47B1-9D03-558D22A0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/>
              <a:t>“The advantage of solving the positioning problem is that it enables the company to solve the marketing mix problem.”</a:t>
            </a:r>
          </a:p>
        </p:txBody>
      </p:sp>
    </p:spTree>
    <p:extLst>
      <p:ext uri="{BB962C8B-B14F-4D97-AF65-F5344CB8AC3E}">
        <p14:creationId xmlns:p14="http://schemas.microsoft.com/office/powerpoint/2010/main" val="27619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30643-B604-4D60-8411-8E8DE065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Action Plan: The Four 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14F1-D143-46A3-B2C6-5C4E84EB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Neil Borden originated the term “marketing mix” to describe the set of activities comprising of a firm’s marketing program</a:t>
            </a:r>
          </a:p>
          <a:p>
            <a:pPr marL="0" indent="0">
              <a:buNone/>
            </a:pPr>
            <a:r>
              <a:rPr lang="en-US" dirty="0"/>
              <a:t>Ben Shapiro identified </a:t>
            </a:r>
            <a:r>
              <a:rPr lang="en-US" b="1" dirty="0"/>
              <a:t>three areas of interaction </a:t>
            </a:r>
            <a:r>
              <a:rPr lang="en-US" dirty="0"/>
              <a:t>in his HBR classic “The Marketing Mix” note written for class discussion in 1992 :</a:t>
            </a:r>
          </a:p>
          <a:p>
            <a:r>
              <a:rPr lang="en-US" b="1" dirty="0"/>
              <a:t>Consistency of mix elements </a:t>
            </a:r>
            <a:r>
              <a:rPr lang="en-US" dirty="0"/>
              <a:t>– the minimum standard, implying a good fit</a:t>
            </a:r>
          </a:p>
          <a:p>
            <a:r>
              <a:rPr lang="en-US" b="1" dirty="0"/>
              <a:t>Integration</a:t>
            </a:r>
            <a:r>
              <a:rPr lang="en-US" dirty="0"/>
              <a:t> – existence of positive, harmonious interaction</a:t>
            </a:r>
          </a:p>
          <a:p>
            <a:r>
              <a:rPr lang="en-US" b="1" dirty="0"/>
              <a:t>Leverage</a:t>
            </a:r>
            <a:r>
              <a:rPr lang="en-US" dirty="0"/>
              <a:t> – where each element is used to its best advantage to support the value creation/capture of the overall mix</a:t>
            </a:r>
          </a:p>
        </p:txBody>
      </p:sp>
    </p:spTree>
    <p:extLst>
      <p:ext uri="{BB962C8B-B14F-4D97-AF65-F5344CB8AC3E}">
        <p14:creationId xmlns:p14="http://schemas.microsoft.com/office/powerpoint/2010/main" val="83884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849E-6177-435D-85E7-DD5BF490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always-on-time delivery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43B0-E042-4B79-90C8-03026797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“Do you want to make a small fortune in the overnight delivery business? Start with a very LARGE fortune.”</a:t>
            </a:r>
          </a:p>
          <a:p>
            <a:pPr marL="0" indent="0">
              <a:buNone/>
            </a:pPr>
            <a:r>
              <a:rPr lang="en-US" dirty="0"/>
              <a:t> WHAT is going in this case?</a:t>
            </a:r>
          </a:p>
          <a:p>
            <a:r>
              <a:rPr lang="en-US" dirty="0"/>
              <a:t>WHAT are the key issues this company faces?</a:t>
            </a:r>
          </a:p>
          <a:p>
            <a:r>
              <a:rPr lang="en-US" dirty="0"/>
              <a:t>Of the issues identified, which is most important and WHY?</a:t>
            </a:r>
          </a:p>
          <a:p>
            <a:r>
              <a:rPr lang="en-US" dirty="0"/>
              <a:t>How critical is it the company take action? WHAT happens if they don’t?</a:t>
            </a:r>
          </a:p>
          <a:p>
            <a:r>
              <a:rPr lang="en-US" dirty="0"/>
              <a:t>Describe the market – who are their direct competitors? Indirect competitors?</a:t>
            </a:r>
          </a:p>
          <a:p>
            <a:r>
              <a:rPr lang="en-US" dirty="0"/>
              <a:t>What do you think of the management of this company?</a:t>
            </a:r>
          </a:p>
          <a:p>
            <a:r>
              <a:rPr lang="en-US" dirty="0"/>
              <a:t>If you were management, what are the key decisions you would make and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4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20248-E616-4342-914D-C00F5D1C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Decisions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F45800-A29E-4FE6-B4B6-F103DCCE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400" i="1" dirty="0">
                <a:solidFill>
                  <a:schemeClr val="bg1"/>
                </a:solidFill>
              </a:rPr>
              <a:t>The core function of a product is not what makes the sale in most situations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i="1" dirty="0">
                <a:solidFill>
                  <a:srgbClr val="FFFFFF"/>
                </a:solidFill>
              </a:rPr>
              <a:t>Marketers must think of the full sets of ways in which value can be created for customers: such as brand name, company reputation, ease of installation, ease of use, post-sale assistance, warranty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41F14F2-6874-46DB-BF19-6D667361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6" y="725864"/>
            <a:ext cx="5821245" cy="47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3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91928-900A-4D8A-A281-74FFEB29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Product Decisions - Introduction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17A72-E17B-4C42-993E-BB282174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13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4015-9159-426B-B5B7-549B96D7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Yoda Says…</a:t>
            </a:r>
            <a:endParaRPr lang="en-US" dirty="0"/>
          </a:p>
        </p:txBody>
      </p:sp>
      <p:pic>
        <p:nvPicPr>
          <p:cNvPr id="5" name="Content Placeholder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A2A819C1-EE7C-4143-A97D-7BEE34449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45" y="2286000"/>
            <a:ext cx="8628247" cy="4022725"/>
          </a:xfrm>
        </p:spPr>
      </p:pic>
    </p:spTree>
    <p:extLst>
      <p:ext uri="{BB962C8B-B14F-4D97-AF65-F5344CB8AC3E}">
        <p14:creationId xmlns:p14="http://schemas.microsoft.com/office/powerpoint/2010/main" val="304600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6ABB-4F16-41CE-AD7A-3516009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always-on-time delivery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5986-7FED-47DE-823B-323B7B0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Marketer’s Toolkit - Target Market</a:t>
            </a:r>
          </a:p>
          <a:p>
            <a:r>
              <a:rPr lang="en-US" dirty="0"/>
              <a:t>Segmenting – may NOT be major users of overnight shipping</a:t>
            </a:r>
          </a:p>
          <a:p>
            <a:r>
              <a:rPr lang="en-US" dirty="0"/>
              <a:t>Targeting Current Customers makes sense but further expansion is necessary to get necessary volume</a:t>
            </a:r>
          </a:p>
          <a:p>
            <a:r>
              <a:rPr lang="en-US" dirty="0"/>
              <a:t>Assumption that AOT’s competitors are interested in being big and not good at building relationships is questionable</a:t>
            </a:r>
          </a:p>
          <a:p>
            <a:r>
              <a:rPr lang="en-US" dirty="0"/>
              <a:t>Can argue that in order to grow the consumer market might need to be targeted</a:t>
            </a:r>
          </a:p>
          <a:p>
            <a:r>
              <a:rPr lang="en-US" dirty="0"/>
              <a:t>Market demand for overnight shipping is questionable as research does not suggest overnight shipping is increasing, just that overall shipping has by 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CF24-E3EF-4C62-A26C-505268E0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always-on-time delivery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63B0-E2A2-4B77-B521-3056A621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Marketer’s Toolkit - Product</a:t>
            </a:r>
          </a:p>
          <a:p>
            <a:r>
              <a:rPr lang="en-US" dirty="0"/>
              <a:t>While AOT has been in business for 10 years, they lack overnight shipping experience. Can they transition to new work approach built around 2-day shipping?</a:t>
            </a:r>
          </a:p>
          <a:p>
            <a:r>
              <a:rPr lang="en-US" dirty="0"/>
              <a:t>What packages are being sent overnight? If small packages, how will they make money to justify service? Also AOT overnight shipping might be limited if only regional. If a larger percentage of customers need overnight outside their market, AOT is not an option</a:t>
            </a:r>
          </a:p>
          <a:p>
            <a:r>
              <a:rPr lang="en-US" dirty="0"/>
              <a:t>Overnight Shipping would take away 2-day delivery volume – growing one type of service over other types</a:t>
            </a:r>
          </a:p>
          <a:p>
            <a:r>
              <a:rPr lang="en-US" dirty="0"/>
              <a:t>The comment that “the overwhelming majority” of packages will be delivered the next day might not be enough</a:t>
            </a:r>
          </a:p>
          <a:p>
            <a:r>
              <a:rPr lang="en-US" dirty="0"/>
              <a:t>The noon deadline for pickup is limiting – in essence -  AOT offers one day delivery, not overnight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301E-2779-408F-A850-7549C987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always-on-time delivery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8CAD-7690-426F-AD52-222DA6F1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Marketer’s Toolkit - Promotion</a:t>
            </a:r>
          </a:p>
          <a:p>
            <a:r>
              <a:rPr lang="en-US" dirty="0"/>
              <a:t>Carson’s attitude toward minimal promotional spending could hinder the introduction of the service as it may not be widely known</a:t>
            </a:r>
          </a:p>
          <a:p>
            <a:r>
              <a:rPr lang="en-US" dirty="0"/>
              <a:t>Its unclear if postcard/email blasts will be effective in reaching customers. There are other ways to promote: promotional messages with delivered package, social media, online ads</a:t>
            </a:r>
          </a:p>
          <a:p>
            <a:r>
              <a:rPr lang="en-US" dirty="0"/>
              <a:t>AOT may need more salespeople to build relationships and win contracts to build volume quickly – and spend more than one day per week calling on customers/prospects</a:t>
            </a:r>
          </a:p>
          <a:p>
            <a:r>
              <a:rPr lang="en-US" dirty="0"/>
              <a:t>The slogan is limiting, especially if they want to pursue larger firms that operate globally (We Don’t Want The Worlds Business, We Only Want Your Business”)</a:t>
            </a:r>
          </a:p>
        </p:txBody>
      </p:sp>
    </p:spTree>
    <p:extLst>
      <p:ext uri="{BB962C8B-B14F-4D97-AF65-F5344CB8AC3E}">
        <p14:creationId xmlns:p14="http://schemas.microsoft.com/office/powerpoint/2010/main" val="167637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67BF-4CCF-4F26-9489-2AE864E9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always-on-time delivery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9E73-2EAF-493B-B0D2-F90AE1DE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Marketer’s Toolkit -Distribution</a:t>
            </a:r>
          </a:p>
          <a:p>
            <a:r>
              <a:rPr lang="en-US" dirty="0"/>
              <a:t>AOT may be underestimating how many employees are needed to effectively distribute</a:t>
            </a:r>
          </a:p>
          <a:p>
            <a:pPr lvl="0">
              <a:buClr>
                <a:srgbClr val="1CADE4"/>
              </a:buClr>
            </a:pPr>
            <a:r>
              <a:rPr lang="en-US" dirty="0">
                <a:solidFill>
                  <a:prstClr val="black"/>
                </a:solidFill>
              </a:rPr>
              <a:t>The company may need to add distribution center employees, not just drivers</a:t>
            </a:r>
          </a:p>
          <a:p>
            <a:pPr marL="0" indent="0">
              <a:buNone/>
            </a:pPr>
            <a:r>
              <a:rPr lang="en-US" dirty="0"/>
              <a:t>  For customers who only ship occasionally/aren’t locked in – add drop box locations?</a:t>
            </a:r>
            <a:r>
              <a:rPr lang="en-US" dirty="0">
                <a:solidFill>
                  <a:prstClr val="black"/>
                </a:solidFill>
              </a:rPr>
              <a:t> increases distribution expenses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Distribution Centers seem to be located far way from major cities – not ideal for overnight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US Federal laws limit driver’s time on the road</a:t>
            </a: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062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688-0409-4C6F-A2A0-F7021AA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always-on-time delivery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E23-1B9B-43CD-9777-D805CDA2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Marketer’s Toolkit - Pricing</a:t>
            </a:r>
          </a:p>
          <a:p>
            <a:r>
              <a:rPr lang="en-US" dirty="0"/>
              <a:t>The belief that price alone will draw customers may be too narrow-minded as price might not be the key reason people want to use overnight delivery</a:t>
            </a:r>
          </a:p>
          <a:p>
            <a:r>
              <a:rPr lang="en-US" dirty="0"/>
              <a:t>Setting a price only slightly below competitors may not be viewed as significant enough to get customers to switch</a:t>
            </a:r>
          </a:p>
          <a:p>
            <a:r>
              <a:rPr lang="en-US" dirty="0"/>
              <a:t>Locked in pricing strategy would appear to offer benefits to both AOT and its customers though lax enforcement of the Inconvenience Fee makes it less effective</a:t>
            </a:r>
          </a:p>
          <a:p>
            <a:r>
              <a:rPr lang="en-US" dirty="0"/>
              <a:t>While larger firms might not respond to AOT’s lower pricing, smaller competitors could react and respond with lower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3D6E-B802-41FF-991D-1F4C1EE53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6438-2AE9-43B0-B57D-C943833F3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Mid-Point Exam Review</a:t>
            </a:r>
          </a:p>
        </p:txBody>
      </p:sp>
    </p:spTree>
    <p:extLst>
      <p:ext uri="{BB962C8B-B14F-4D97-AF65-F5344CB8AC3E}">
        <p14:creationId xmlns:p14="http://schemas.microsoft.com/office/powerpoint/2010/main" val="186704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ED2A-28DD-4B92-B34A-D08451B4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Mid-Point 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2509-593A-4726-AF65-96074CAE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Questions – Multiple Choice/True-False/Fill-In-The-Blank – worth 1 point each</a:t>
            </a:r>
          </a:p>
          <a:p>
            <a:r>
              <a:rPr lang="en-US" dirty="0"/>
              <a:t>10 Short Answer Essays - worth 5 points each</a:t>
            </a:r>
          </a:p>
          <a:p>
            <a:r>
              <a:rPr lang="en-US" dirty="0"/>
              <a:t>Review EVERY Chapter, EVERY Class PowerPoint</a:t>
            </a:r>
          </a:p>
          <a:p>
            <a:pPr lvl="0">
              <a:buClr>
                <a:srgbClr val="1CADE4"/>
              </a:buClr>
            </a:pPr>
            <a:r>
              <a:rPr lang="en-US" dirty="0">
                <a:solidFill>
                  <a:prstClr val="black"/>
                </a:solidFill>
              </a:rPr>
              <a:t>Test Covers Class One through Chapter 11 on Promotion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6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422</TotalTime>
  <Words>1340</Words>
  <Application>Microsoft Office PowerPoint</Application>
  <PresentationFormat>Widescreen</PresentationFormat>
  <Paragraphs>116</Paragraphs>
  <Slides>22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Tw Cen MT</vt:lpstr>
      <vt:lpstr>Tw Cen MT Condensed</vt:lpstr>
      <vt:lpstr>Wingdings 3</vt:lpstr>
      <vt:lpstr>Integral</vt:lpstr>
      <vt:lpstr>Office Theme</vt:lpstr>
      <vt:lpstr>Always-on-time delivery service</vt:lpstr>
      <vt:lpstr>The always-on-time delivery company</vt:lpstr>
      <vt:lpstr>The always-on-time delivery company</vt:lpstr>
      <vt:lpstr>The always-on-time delivery company</vt:lpstr>
      <vt:lpstr>The always-on-time delivery company</vt:lpstr>
      <vt:lpstr>The always-on-time delivery company</vt:lpstr>
      <vt:lpstr>The always-on-time delivery company</vt:lpstr>
      <vt:lpstr>Principles of marketing</vt:lpstr>
      <vt:lpstr>Mid-Point exam Review</vt:lpstr>
      <vt:lpstr>Marketing Strategy formation</vt:lpstr>
      <vt:lpstr>There are  Many Ways To Market Effectively</vt:lpstr>
      <vt:lpstr>Relationships Among the Six Parts of the Marketing Process</vt:lpstr>
      <vt:lpstr>Marketing Strategy Formation Schematic</vt:lpstr>
      <vt:lpstr>Framework for Marketing Strategy Formation</vt:lpstr>
      <vt:lpstr>Analysis</vt:lpstr>
      <vt:lpstr>Aspiration Decision</vt:lpstr>
      <vt:lpstr>Positioning</vt:lpstr>
      <vt:lpstr>Philip kotler</vt:lpstr>
      <vt:lpstr>Action Plan: The Four P’s</vt:lpstr>
      <vt:lpstr>Product Decisions</vt:lpstr>
      <vt:lpstr>Product Decisions - Introduction </vt:lpstr>
      <vt:lpstr>Yoda Says…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Always-on-time delivery service</dc:title>
  <dc:creator>Thomas Elmer</dc:creator>
  <cp:lastModifiedBy>walkershay325@gmail.com</cp:lastModifiedBy>
  <cp:revision>13</cp:revision>
  <dcterms:created xsi:type="dcterms:W3CDTF">2018-10-03T09:08:46Z</dcterms:created>
  <dcterms:modified xsi:type="dcterms:W3CDTF">2021-03-15T15:33:43Z</dcterms:modified>
</cp:coreProperties>
</file>