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Lora" panose="020B0604020202020204" charset="0"/>
      <p:regular r:id="rId21"/>
      <p:bold r:id="rId22"/>
      <p:italic r:id="rId23"/>
      <p:boldItalic r:id="rId24"/>
    </p:embeddedFont>
    <p:embeddedFont>
      <p:font typeface="Open Sans" panose="020B0604020202020204" charset="0"/>
      <p:regular r:id="rId25"/>
      <p:bold r:id="rId26"/>
      <p:italic r:id="rId27"/>
      <p:boldItalic r:id="rId28"/>
    </p:embeddedFont>
    <p:embeddedFont>
      <p:font typeface="Quattrocento Sans"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6be35f573_2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6be35f573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9db16f806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9db16f806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6be35f573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6be35f573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b="1">
                <a:solidFill>
                  <a:schemeClr val="dk1"/>
                </a:solidFill>
                <a:highlight>
                  <a:srgbClr val="FFCD00"/>
                </a:highlight>
                <a:latin typeface="Quattrocento Sans"/>
                <a:ea typeface="Quattrocento Sans"/>
                <a:cs typeface="Quattrocento Sans"/>
                <a:sym typeface="Quattrocento Sans"/>
              </a:rPr>
              <a:t>Haiti Earthquakes  2010</a:t>
            </a:r>
            <a:endParaRPr sz="1800" b="1">
              <a:solidFill>
                <a:schemeClr val="dk1"/>
              </a:solidFill>
              <a:highlight>
                <a:srgbClr val="FFCD00"/>
              </a:highlight>
              <a:latin typeface="Quattrocento Sans"/>
              <a:ea typeface="Quattrocento Sans"/>
              <a:cs typeface="Quattrocento Sans"/>
              <a:sym typeface="Quattrocento Sans"/>
            </a:endParaRPr>
          </a:p>
          <a:p>
            <a:pPr marL="0" lvl="0" indent="0" algn="l" rtl="0">
              <a:spcBef>
                <a:spcPts val="600"/>
              </a:spcBef>
              <a:spcAft>
                <a:spcPts val="0"/>
              </a:spcAft>
              <a:buNone/>
            </a:pPr>
            <a:r>
              <a:rPr lang="en" sz="1800">
                <a:solidFill>
                  <a:schemeClr val="dk1"/>
                </a:solidFill>
                <a:latin typeface="Quattrocento Sans"/>
                <a:ea typeface="Quattrocento Sans"/>
                <a:cs typeface="Quattrocento Sans"/>
                <a:sym typeface="Quattrocento Sans"/>
              </a:rPr>
              <a:t>Claims of what they had accomplished to aid found to be false and little information on how funds were distributed and used</a:t>
            </a:r>
            <a:endParaRPr sz="1800">
              <a:solidFill>
                <a:schemeClr val="dk1"/>
              </a:solidFill>
              <a:latin typeface="Quattrocento Sans"/>
              <a:ea typeface="Quattrocento Sans"/>
              <a:cs typeface="Quattrocento Sans"/>
              <a:sym typeface="Quattrocento Sans"/>
            </a:endParaRPr>
          </a:p>
          <a:p>
            <a:pPr marL="0" lvl="0" indent="0" algn="l" rtl="0">
              <a:spcBef>
                <a:spcPts val="600"/>
              </a:spcBef>
              <a:spcAft>
                <a:spcPts val="0"/>
              </a:spcAft>
              <a:buNone/>
            </a:pPr>
            <a:r>
              <a:rPr lang="en" sz="1800" b="1">
                <a:solidFill>
                  <a:schemeClr val="dk1"/>
                </a:solidFill>
                <a:highlight>
                  <a:srgbClr val="FFCD00"/>
                </a:highlight>
                <a:latin typeface="Quattrocento Sans"/>
                <a:ea typeface="Quattrocento Sans"/>
                <a:cs typeface="Quattrocento Sans"/>
                <a:sym typeface="Quattrocento Sans"/>
              </a:rPr>
              <a:t>Superstorm Sandy  2013</a:t>
            </a:r>
            <a:endParaRPr sz="1800" b="1">
              <a:solidFill>
                <a:schemeClr val="dk1"/>
              </a:solidFill>
              <a:highlight>
                <a:srgbClr val="FFCD00"/>
              </a:highlight>
              <a:latin typeface="Quattrocento Sans"/>
              <a:ea typeface="Quattrocento Sans"/>
              <a:cs typeface="Quattrocento Sans"/>
              <a:sym typeface="Quattrocento Sans"/>
            </a:endParaRPr>
          </a:p>
          <a:p>
            <a:pPr marL="0" lvl="0" indent="0" algn="l" rtl="0">
              <a:spcBef>
                <a:spcPts val="600"/>
              </a:spcBef>
              <a:spcAft>
                <a:spcPts val="0"/>
              </a:spcAft>
              <a:buNone/>
            </a:pPr>
            <a:r>
              <a:rPr lang="en" sz="1800">
                <a:solidFill>
                  <a:schemeClr val="dk1"/>
                </a:solidFill>
                <a:latin typeface="Quattrocento Sans"/>
                <a:ea typeface="Quattrocento Sans"/>
                <a:cs typeface="Quattrocento Sans"/>
                <a:sym typeface="Quattrocento Sans"/>
              </a:rPr>
              <a:t>Did not disclose that they struggled to provide for the basic needs of people in the first few weeks and spent donation funds of Public Relations</a:t>
            </a:r>
            <a:endParaRPr sz="1800">
              <a:solidFill>
                <a:schemeClr val="dk1"/>
              </a:solidFill>
              <a:latin typeface="Quattrocento Sans"/>
              <a:ea typeface="Quattrocento Sans"/>
              <a:cs typeface="Quattrocento Sans"/>
              <a:sym typeface="Quattrocento Sans"/>
            </a:endParaRPr>
          </a:p>
          <a:p>
            <a:pPr marL="0" lvl="0" indent="0" algn="l" rtl="0">
              <a:spcBef>
                <a:spcPts val="600"/>
              </a:spcBef>
              <a:spcAft>
                <a:spcPts val="0"/>
              </a:spcAft>
              <a:buNone/>
            </a:pPr>
            <a:r>
              <a:rPr lang="en" sz="1800" b="1">
                <a:solidFill>
                  <a:schemeClr val="dk1"/>
                </a:solidFill>
                <a:highlight>
                  <a:srgbClr val="FFCD00"/>
                </a:highlight>
                <a:latin typeface="Quattrocento Sans"/>
                <a:ea typeface="Quattrocento Sans"/>
                <a:cs typeface="Quattrocento Sans"/>
                <a:sym typeface="Quattrocento Sans"/>
              </a:rPr>
              <a:t>Hurricane Harvey 2017</a:t>
            </a:r>
            <a:endParaRPr sz="1800" b="1">
              <a:solidFill>
                <a:schemeClr val="dk1"/>
              </a:solidFill>
              <a:highlight>
                <a:srgbClr val="FFCD00"/>
              </a:highlight>
              <a:latin typeface="Quattrocento Sans"/>
              <a:ea typeface="Quattrocento Sans"/>
              <a:cs typeface="Quattrocento Sans"/>
              <a:sym typeface="Quattrocento Sans"/>
            </a:endParaRPr>
          </a:p>
          <a:p>
            <a:pPr marL="0" lvl="0" indent="0" algn="l" rtl="0">
              <a:spcBef>
                <a:spcPts val="600"/>
              </a:spcBef>
              <a:spcAft>
                <a:spcPts val="0"/>
              </a:spcAft>
              <a:buClr>
                <a:schemeClr val="dk1"/>
              </a:buClr>
              <a:buSzPts val="1100"/>
              <a:buFont typeface="Arial"/>
              <a:buNone/>
            </a:pPr>
            <a:r>
              <a:rPr lang="en" sz="1800">
                <a:solidFill>
                  <a:schemeClr val="dk1"/>
                </a:solidFill>
                <a:latin typeface="Quattrocento Sans"/>
                <a:ea typeface="Quattrocento Sans"/>
                <a:cs typeface="Quattrocento Sans"/>
                <a:sym typeface="Quattrocento Sans"/>
              </a:rPr>
              <a:t>Lack of knowledge shown by Executive Brad Kieserman about the use of donations to provide relief for hurricane Harvey victims </a:t>
            </a:r>
            <a:endParaRPr sz="1800">
              <a:solidFill>
                <a:schemeClr val="dk1"/>
              </a:solidFill>
              <a:latin typeface="Quattrocento Sans"/>
              <a:ea typeface="Quattrocento Sans"/>
              <a:cs typeface="Quattrocento Sans"/>
              <a:sym typeface="Quattrocento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9db16f80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9db16f80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6be35f573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56be35f573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59db16f8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59db16f8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9db16f80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9db16f80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9db16f806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9db16f806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9db16f806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9db16f806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6be35f57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6be35f57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6be35f573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6be35f573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2" name="Google Shape;22;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428850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
        <p:nvSpPr>
          <p:cNvPr id="25" name="Google Shape;25;p4"/>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1990450" y="4037375"/>
            <a:ext cx="5163000" cy="519600"/>
          </a:xfrm>
          <a:prstGeom prst="rect">
            <a:avLst/>
          </a:prstGeom>
        </p:spPr>
        <p:txBody>
          <a:bodyPr spcFirstLastPara="1" wrap="square" lIns="91425" tIns="91425" rIns="91425" bIns="91425" anchor="b" anchorCtr="0"/>
          <a:lstStyle>
            <a:lvl1pPr marL="457200" lvl="0" indent="-228600" algn="ctr">
              <a:spcBef>
                <a:spcPts val="360"/>
              </a:spcBef>
              <a:spcAft>
                <a:spcPts val="0"/>
              </a:spcAft>
              <a:buSzPts val="1400"/>
              <a:buFont typeface="Lora"/>
              <a:buNone/>
              <a:defRPr sz="1400" i="1">
                <a:latin typeface="Lora"/>
                <a:ea typeface="Lora"/>
                <a:cs typeface="Lora"/>
                <a:sym typeface="Lora"/>
              </a:defRPr>
            </a:lvl1pPr>
          </a:lstStyle>
          <a:p>
            <a:endParaRPr/>
          </a:p>
        </p:txBody>
      </p:sp>
      <p:cxnSp>
        <p:nvCxnSpPr>
          <p:cNvPr id="58" name="Google Shape;58;p9"/>
          <p:cNvCxnSpPr/>
          <p:nvPr/>
        </p:nvCxnSpPr>
        <p:spPr>
          <a:xfrm>
            <a:off x="-6025" y="4666129"/>
            <a:ext cx="9162000" cy="0"/>
          </a:xfrm>
          <a:prstGeom prst="straightConnector1">
            <a:avLst/>
          </a:prstGeom>
          <a:noFill/>
          <a:ln w="9525" cap="flat" cmpd="sng">
            <a:solidFill>
              <a:srgbClr val="CCCCCC"/>
            </a:solidFill>
            <a:prstDash val="solid"/>
            <a:round/>
            <a:headEnd type="none" w="med" len="med"/>
            <a:tailEnd type="none" w="med" len="med"/>
          </a:ln>
        </p:spPr>
      </p:cxnSp>
      <p:sp>
        <p:nvSpPr>
          <p:cNvPr id="59" name="Google Shape;59;p9"/>
          <p:cNvSpPr/>
          <p:nvPr/>
        </p:nvSpPr>
        <p:spPr>
          <a:xfrm>
            <a:off x="4457400" y="4551496"/>
            <a:ext cx="229200" cy="2292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63" name="Google Shape;63;p10"/>
          <p:cNvSpPr/>
          <p:nvPr/>
        </p:nvSpPr>
        <p:spPr>
          <a:xfrm>
            <a:off x="4293700" y="4235405"/>
            <a:ext cx="556500" cy="5565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872550" y="1991850"/>
            <a:ext cx="739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The American Red Cross</a:t>
            </a:r>
            <a:endParaRPr sz="480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2"/>
          <p:cNvSpPr txBox="1"/>
          <p:nvPr/>
        </p:nvSpPr>
        <p:spPr>
          <a:xfrm>
            <a:off x="1663775" y="4027550"/>
            <a:ext cx="5143500" cy="34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Quattrocento Sans"/>
                <a:ea typeface="Quattrocento Sans"/>
                <a:cs typeface="Quattrocento Sans"/>
                <a:sym typeface="Quattrocento Sans"/>
              </a:rPr>
              <a:t>By: Shay Walker, Morgan Mosebrook,Tasaday Pouncy</a:t>
            </a:r>
            <a:endParaRPr>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p:nvPr/>
        </p:nvSpPr>
        <p:spPr>
          <a:xfrm>
            <a:off x="5650" y="4163500"/>
            <a:ext cx="9144000" cy="979800"/>
          </a:xfrm>
          <a:prstGeom prst="rect">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a:t>Communication</a:t>
            </a:r>
            <a:r>
              <a:rPr lang="en"/>
              <a:t> </a:t>
            </a:r>
            <a:endParaRPr/>
          </a:p>
        </p:txBody>
      </p:sp>
      <p:grpSp>
        <p:nvGrpSpPr>
          <p:cNvPr id="172" name="Google Shape;172;p21"/>
          <p:cNvGrpSpPr/>
          <p:nvPr/>
        </p:nvGrpSpPr>
        <p:grpSpPr>
          <a:xfrm>
            <a:off x="916458" y="1019750"/>
            <a:ext cx="214625" cy="214625"/>
            <a:chOff x="2594050" y="1631825"/>
            <a:chExt cx="439625" cy="439625"/>
          </a:xfrm>
        </p:grpSpPr>
        <p:sp>
          <p:nvSpPr>
            <p:cNvPr id="173" name="Google Shape;173;p21"/>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1"/>
          <p:cNvSpPr txBox="1"/>
          <p:nvPr/>
        </p:nvSpPr>
        <p:spPr>
          <a:xfrm>
            <a:off x="1381250" y="1578150"/>
            <a:ext cx="32268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800" b="1">
                <a:highlight>
                  <a:srgbClr val="FFCD00"/>
                </a:highlight>
                <a:latin typeface="Quattrocento Sans"/>
                <a:ea typeface="Quattrocento Sans"/>
                <a:cs typeface="Quattrocento Sans"/>
                <a:sym typeface="Quattrocento Sans"/>
              </a:rPr>
              <a:t>Haiti Earthquake</a:t>
            </a:r>
            <a:r>
              <a:rPr lang="en" sz="1200" b="1">
                <a:highlight>
                  <a:srgbClr val="FFCD00"/>
                </a:highlight>
                <a:latin typeface="Quattrocento Sans"/>
                <a:ea typeface="Quattrocento Sans"/>
                <a:cs typeface="Quattrocento Sans"/>
                <a:sym typeface="Quattrocento Sans"/>
              </a:rPr>
              <a:t> </a:t>
            </a:r>
            <a:endParaRPr sz="1200">
              <a:highlight>
                <a:srgbClr val="FFCD00"/>
              </a:highlight>
              <a:latin typeface="Quattrocento Sans"/>
              <a:ea typeface="Quattrocento Sans"/>
              <a:cs typeface="Quattrocento Sans"/>
              <a:sym typeface="Quattrocento Sans"/>
            </a:endParaRPr>
          </a:p>
          <a:p>
            <a:pPr marL="457200" lvl="0" indent="-317500" algn="l" rtl="0">
              <a:spcBef>
                <a:spcPts val="600"/>
              </a:spcBef>
              <a:spcAft>
                <a:spcPts val="0"/>
              </a:spcAft>
              <a:buSzPts val="1400"/>
              <a:buFont typeface="Quattrocento Sans"/>
              <a:buChar char="-"/>
            </a:pPr>
            <a:r>
              <a:rPr lang="en">
                <a:solidFill>
                  <a:schemeClr val="dk1"/>
                </a:solidFill>
                <a:highlight>
                  <a:srgbClr val="FFFFFF"/>
                </a:highlight>
                <a:latin typeface="Quattrocento Sans"/>
                <a:ea typeface="Quattrocento Sans"/>
                <a:cs typeface="Quattrocento Sans"/>
                <a:sym typeface="Quattrocento Sans"/>
              </a:rPr>
              <a:t>‘constant upheaval’ of staff in Haiti, a ‘pattern’ of ‘botched delivery of aid’ </a:t>
            </a:r>
            <a:endParaRPr>
              <a:solidFill>
                <a:schemeClr val="dk1"/>
              </a:solidFill>
              <a:highlight>
                <a:srgbClr val="FFFFFF"/>
              </a:highlight>
              <a:latin typeface="Quattrocento Sans"/>
              <a:ea typeface="Quattrocento Sans"/>
              <a:cs typeface="Quattrocento Sans"/>
              <a:sym typeface="Quattrocento Sans"/>
            </a:endParaRPr>
          </a:p>
          <a:p>
            <a:pPr marL="457200" lvl="0" indent="-317500" algn="l" rtl="0">
              <a:spcBef>
                <a:spcPts val="0"/>
              </a:spcBef>
              <a:spcAft>
                <a:spcPts val="0"/>
              </a:spcAft>
              <a:buSzPts val="1400"/>
              <a:buFont typeface="Quattrocento Sans"/>
              <a:buChar char="-"/>
            </a:pPr>
            <a:r>
              <a:rPr lang="en">
                <a:solidFill>
                  <a:schemeClr val="dk1"/>
                </a:solidFill>
                <a:highlight>
                  <a:srgbClr val="FFFFFF"/>
                </a:highlight>
                <a:latin typeface="Quattrocento Sans"/>
                <a:ea typeface="Quattrocento Sans"/>
                <a:cs typeface="Quattrocento Sans"/>
                <a:sym typeface="Quattrocento Sans"/>
              </a:rPr>
              <a:t>‘an overreliance on foreigners who could not speak French or Creole</a:t>
            </a:r>
            <a:endParaRPr>
              <a:solidFill>
                <a:schemeClr val="dk1"/>
              </a:solidFill>
              <a:highlight>
                <a:srgbClr val="FFFFFF"/>
              </a:highlight>
              <a:latin typeface="Quattrocento Sans"/>
              <a:ea typeface="Quattrocento Sans"/>
              <a:cs typeface="Quattrocento Sans"/>
              <a:sym typeface="Quattrocento Sans"/>
            </a:endParaRPr>
          </a:p>
          <a:p>
            <a:pPr marL="457200" lvl="0" indent="-317500" algn="l" rtl="0">
              <a:spcBef>
                <a:spcPts val="0"/>
              </a:spcBef>
              <a:spcAft>
                <a:spcPts val="0"/>
              </a:spcAft>
              <a:buSzPts val="1400"/>
              <a:buFont typeface="Quattrocento Sans"/>
              <a:buChar char="-"/>
            </a:pPr>
            <a:r>
              <a:rPr lang="en">
                <a:solidFill>
                  <a:schemeClr val="dk1"/>
                </a:solidFill>
                <a:highlight>
                  <a:srgbClr val="FFFFFF"/>
                </a:highlight>
                <a:latin typeface="Quattrocento Sans"/>
                <a:ea typeface="Quattrocento Sans"/>
                <a:cs typeface="Quattrocento Sans"/>
                <a:sym typeface="Quattrocento Sans"/>
              </a:rPr>
              <a:t>centralized decision-making </a:t>
            </a:r>
            <a:endParaRPr>
              <a:latin typeface="Quattrocento Sans"/>
              <a:ea typeface="Quattrocento Sans"/>
              <a:cs typeface="Quattrocento Sans"/>
              <a:sym typeface="Quattrocento Sans"/>
            </a:endParaRPr>
          </a:p>
          <a:p>
            <a:pPr marL="0" lvl="0" indent="0" algn="l" rtl="0">
              <a:spcBef>
                <a:spcPts val="600"/>
              </a:spcBef>
              <a:spcAft>
                <a:spcPts val="0"/>
              </a:spcAft>
              <a:buNone/>
            </a:pPr>
            <a:endParaRPr sz="1200">
              <a:latin typeface="Quattrocento Sans"/>
              <a:ea typeface="Quattrocento Sans"/>
              <a:cs typeface="Quattrocento Sans"/>
              <a:sym typeface="Quattrocento Sans"/>
            </a:endParaRPr>
          </a:p>
        </p:txBody>
      </p:sp>
      <p:sp>
        <p:nvSpPr>
          <p:cNvPr id="178" name="Google Shape;178;p21"/>
          <p:cNvSpPr txBox="1"/>
          <p:nvPr/>
        </p:nvSpPr>
        <p:spPr>
          <a:xfrm>
            <a:off x="5044602" y="1578150"/>
            <a:ext cx="33675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800" b="1">
                <a:highlight>
                  <a:srgbClr val="FFCD00"/>
                </a:highlight>
                <a:latin typeface="Quattrocento Sans"/>
                <a:ea typeface="Quattrocento Sans"/>
                <a:cs typeface="Quattrocento Sans"/>
                <a:sym typeface="Quattrocento Sans"/>
              </a:rPr>
              <a:t>Hurricane Harvey </a:t>
            </a:r>
            <a:endParaRPr sz="1800">
              <a:highlight>
                <a:srgbClr val="FFCD00"/>
              </a:highlight>
              <a:latin typeface="Quattrocento Sans"/>
              <a:ea typeface="Quattrocento Sans"/>
              <a:cs typeface="Quattrocento Sans"/>
              <a:sym typeface="Quattrocento Sans"/>
            </a:endParaRPr>
          </a:p>
          <a:p>
            <a:pPr marL="457200" lvl="0" indent="-317500" algn="l" rtl="0">
              <a:spcBef>
                <a:spcPts val="600"/>
              </a:spcBef>
              <a:spcAft>
                <a:spcPts val="0"/>
              </a:spcAft>
              <a:buSzPts val="1400"/>
              <a:buFont typeface="Quattrocento Sans"/>
              <a:buChar char="-"/>
            </a:pPr>
            <a:r>
              <a:rPr lang="en">
                <a:latin typeface="Quattrocento Sans"/>
                <a:ea typeface="Quattrocento Sans"/>
                <a:cs typeface="Quattrocento Sans"/>
                <a:sym typeface="Quattrocento Sans"/>
              </a:rPr>
              <a:t>Volunteers unable to make decisions on their own </a:t>
            </a:r>
            <a:endParaRPr>
              <a:latin typeface="Quattrocento Sans"/>
              <a:ea typeface="Quattrocento Sans"/>
              <a:cs typeface="Quattrocento Sans"/>
              <a:sym typeface="Quattrocento Sans"/>
            </a:endParaRPr>
          </a:p>
          <a:p>
            <a:pPr marL="457200" lvl="0" indent="-317500" algn="l" rtl="0">
              <a:spcBef>
                <a:spcPts val="0"/>
              </a:spcBef>
              <a:spcAft>
                <a:spcPts val="0"/>
              </a:spcAft>
              <a:buSzPts val="1400"/>
              <a:buFont typeface="Quattrocento Sans"/>
              <a:buChar char="-"/>
            </a:pPr>
            <a:r>
              <a:rPr lang="en">
                <a:latin typeface="Quattrocento Sans"/>
                <a:ea typeface="Quattrocento Sans"/>
                <a:cs typeface="Quattrocento Sans"/>
                <a:sym typeface="Quattrocento Sans"/>
              </a:rPr>
              <a:t>Shelters were not set up properly or not at all </a:t>
            </a:r>
            <a:endParaRPr>
              <a:latin typeface="Quattrocento Sans"/>
              <a:ea typeface="Quattrocento Sans"/>
              <a:cs typeface="Quattrocento Sans"/>
              <a:sym typeface="Quattrocento Sans"/>
            </a:endParaRPr>
          </a:p>
        </p:txBody>
      </p:sp>
      <p:sp>
        <p:nvSpPr>
          <p:cNvPr id="179" name="Google Shape;179;p2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body" idx="1"/>
          </p:nvPr>
        </p:nvSpPr>
        <p:spPr>
          <a:xfrm>
            <a:off x="1307700" y="2399100"/>
            <a:ext cx="6528600" cy="8199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 sz="3000">
                <a:solidFill>
                  <a:schemeClr val="dk1"/>
                </a:solidFill>
                <a:highlight>
                  <a:srgbClr val="FFFFFF"/>
                </a:highlight>
              </a:rPr>
              <a:t>The centralized decision-making handicapped communications and restricted operations leave any efforts ineffective</a:t>
            </a:r>
            <a:endParaRPr sz="3000"/>
          </a:p>
        </p:txBody>
      </p:sp>
      <p:sp>
        <p:nvSpPr>
          <p:cNvPr id="185" name="Google Shape;185;p22"/>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Transparency &amp; Marketing </a:t>
            </a:r>
            <a:endParaRPr/>
          </a:p>
        </p:txBody>
      </p:sp>
      <p:sp>
        <p:nvSpPr>
          <p:cNvPr id="191" name="Google Shape;191;p2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23"/>
          <p:cNvSpPr txBox="1"/>
          <p:nvPr/>
        </p:nvSpPr>
        <p:spPr>
          <a:xfrm>
            <a:off x="1184700" y="22906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Lora"/>
                <a:ea typeface="Lora"/>
                <a:cs typeface="Lora"/>
                <a:sym typeface="Lora"/>
              </a:rPr>
              <a:t>3</a:t>
            </a:r>
            <a:endParaRPr sz="2400">
              <a:latin typeface="Lora"/>
              <a:ea typeface="Lora"/>
              <a:cs typeface="Lora"/>
              <a:sym typeface="Lora"/>
            </a:endParaRPr>
          </a:p>
        </p:txBody>
      </p:sp>
      <p:sp>
        <p:nvSpPr>
          <p:cNvPr id="193" name="Google Shape;193;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Transparency </a:t>
            </a:r>
            <a:endParaRPr/>
          </a:p>
        </p:txBody>
      </p:sp>
      <p:sp>
        <p:nvSpPr>
          <p:cNvPr id="199" name="Google Shape;199;p24"/>
          <p:cNvSpPr txBox="1">
            <a:spLocks noGrp="1"/>
          </p:cNvSpPr>
          <p:nvPr>
            <p:ph type="body" idx="1"/>
          </p:nvPr>
        </p:nvSpPr>
        <p:spPr>
          <a:xfrm>
            <a:off x="916450"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rgbClr val="FFCD00"/>
                </a:highlight>
              </a:rPr>
              <a:t>Haiti Earthquakes  2010</a:t>
            </a:r>
            <a:endParaRPr b="1">
              <a:highlight>
                <a:srgbClr val="FFCD00"/>
              </a:highlight>
            </a:endParaRPr>
          </a:p>
          <a:p>
            <a:pPr marL="457200" lvl="0" indent="-342900" algn="l" rtl="0">
              <a:spcBef>
                <a:spcPts val="600"/>
              </a:spcBef>
              <a:spcAft>
                <a:spcPts val="0"/>
              </a:spcAft>
              <a:buSzPts val="1800"/>
              <a:buChar char="-"/>
            </a:pPr>
            <a:r>
              <a:rPr lang="en"/>
              <a:t>False Claims</a:t>
            </a:r>
            <a:endParaRPr/>
          </a:p>
          <a:p>
            <a:pPr marL="457200" lvl="0" indent="-342900" algn="l" rtl="0">
              <a:spcBef>
                <a:spcPts val="0"/>
              </a:spcBef>
              <a:spcAft>
                <a:spcPts val="0"/>
              </a:spcAft>
              <a:buSzPts val="1800"/>
              <a:buChar char="-"/>
            </a:pPr>
            <a:r>
              <a:rPr lang="en"/>
              <a:t>Little Information</a:t>
            </a:r>
            <a:endParaRPr/>
          </a:p>
        </p:txBody>
      </p:sp>
      <p:sp>
        <p:nvSpPr>
          <p:cNvPr id="200" name="Google Shape;200;p24"/>
          <p:cNvSpPr txBox="1">
            <a:spLocks noGrp="1"/>
          </p:cNvSpPr>
          <p:nvPr>
            <p:ph type="body" idx="2"/>
          </p:nvPr>
        </p:nvSpPr>
        <p:spPr>
          <a:xfrm>
            <a:off x="3405012"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rgbClr val="FFCD00"/>
                </a:highlight>
              </a:rPr>
              <a:t>Superstorm Sandy  2013</a:t>
            </a:r>
            <a:endParaRPr b="1">
              <a:highlight>
                <a:srgbClr val="FFCD00"/>
              </a:highlight>
            </a:endParaRPr>
          </a:p>
          <a:p>
            <a:pPr marL="457200" lvl="0" indent="-342900" algn="l" rtl="0">
              <a:spcBef>
                <a:spcPts val="600"/>
              </a:spcBef>
              <a:spcAft>
                <a:spcPts val="0"/>
              </a:spcAft>
              <a:buSzPts val="1800"/>
              <a:buChar char="-"/>
            </a:pPr>
            <a:r>
              <a:rPr lang="en"/>
              <a:t>Struggled to Provide Aid </a:t>
            </a:r>
            <a:endParaRPr/>
          </a:p>
          <a:p>
            <a:pPr marL="457200" lvl="0" indent="-342900" algn="l" rtl="0">
              <a:spcBef>
                <a:spcPts val="0"/>
              </a:spcBef>
              <a:spcAft>
                <a:spcPts val="0"/>
              </a:spcAft>
              <a:buSzPts val="1800"/>
              <a:buChar char="-"/>
            </a:pPr>
            <a:r>
              <a:rPr lang="en"/>
              <a:t>Heavy Focus on Public Relations</a:t>
            </a:r>
            <a:endParaRPr/>
          </a:p>
        </p:txBody>
      </p:sp>
      <p:sp>
        <p:nvSpPr>
          <p:cNvPr id="201" name="Google Shape;201;p24"/>
          <p:cNvSpPr txBox="1">
            <a:spLocks noGrp="1"/>
          </p:cNvSpPr>
          <p:nvPr>
            <p:ph type="body" idx="3"/>
          </p:nvPr>
        </p:nvSpPr>
        <p:spPr>
          <a:xfrm>
            <a:off x="5893548"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rgbClr val="FFCD00"/>
                </a:highlight>
              </a:rPr>
              <a:t>Hurricane Harvey 2017</a:t>
            </a:r>
            <a:endParaRPr b="1">
              <a:highlight>
                <a:srgbClr val="FFCD00"/>
              </a:highlight>
            </a:endParaRPr>
          </a:p>
          <a:p>
            <a:pPr marL="457200" lvl="0" indent="-342900" algn="l" rtl="0">
              <a:spcBef>
                <a:spcPts val="600"/>
              </a:spcBef>
              <a:spcAft>
                <a:spcPts val="0"/>
              </a:spcAft>
              <a:buSzPts val="1800"/>
              <a:buChar char="-"/>
            </a:pPr>
            <a:r>
              <a:rPr lang="en"/>
              <a:t>Lack of knowledge shown by Executive Brad Kieserman </a:t>
            </a:r>
            <a:endParaRPr/>
          </a:p>
        </p:txBody>
      </p:sp>
      <p:grpSp>
        <p:nvGrpSpPr>
          <p:cNvPr id="202" name="Google Shape;202;p24"/>
          <p:cNvGrpSpPr/>
          <p:nvPr/>
        </p:nvGrpSpPr>
        <p:grpSpPr>
          <a:xfrm>
            <a:off x="916458" y="1019750"/>
            <a:ext cx="214625" cy="214625"/>
            <a:chOff x="2594050" y="1631825"/>
            <a:chExt cx="439625" cy="439625"/>
          </a:xfrm>
        </p:grpSpPr>
        <p:sp>
          <p:nvSpPr>
            <p:cNvPr id="203" name="Google Shape;203;p24"/>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
              <a:t>“No, I really don't. I wish I could answer your question, but it's not something I have visibility on in the role that I play in this organization.” - Brad Kieserman </a:t>
            </a:r>
            <a:endParaRPr/>
          </a:p>
        </p:txBody>
      </p:sp>
      <p:sp>
        <p:nvSpPr>
          <p:cNvPr id="213" name="Google Shape;213;p25"/>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Transparency</a:t>
            </a:r>
            <a:endParaRPr/>
          </a:p>
        </p:txBody>
      </p:sp>
      <p:sp>
        <p:nvSpPr>
          <p:cNvPr id="219" name="Google Shape;219;p26"/>
          <p:cNvSpPr/>
          <p:nvPr/>
        </p:nvSpPr>
        <p:spPr>
          <a:xfrm>
            <a:off x="3563223" y="1234375"/>
            <a:ext cx="2399100" cy="2399100"/>
          </a:xfrm>
          <a:prstGeom prst="ellipse">
            <a:avLst/>
          </a:prstGeom>
          <a:solidFill>
            <a:srgbClr val="FFCD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Quattrocento Sans"/>
                <a:ea typeface="Quattrocento Sans"/>
                <a:cs typeface="Quattrocento Sans"/>
                <a:sym typeface="Quattrocento Sans"/>
              </a:rPr>
              <a:t>Lack of Transparency</a:t>
            </a:r>
            <a:endParaRPr sz="1800">
              <a:latin typeface="Quattrocento Sans"/>
              <a:ea typeface="Quattrocento Sans"/>
              <a:cs typeface="Quattrocento Sans"/>
              <a:sym typeface="Quattrocento Sans"/>
            </a:endParaRPr>
          </a:p>
        </p:txBody>
      </p:sp>
      <p:sp>
        <p:nvSpPr>
          <p:cNvPr id="220" name="Google Shape;220;p26"/>
          <p:cNvSpPr/>
          <p:nvPr/>
        </p:nvSpPr>
        <p:spPr>
          <a:xfrm>
            <a:off x="2120900" y="2631900"/>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Quattrocento Sans"/>
                <a:ea typeface="Quattrocento Sans"/>
                <a:cs typeface="Quattrocento Sans"/>
                <a:sym typeface="Quattrocento Sans"/>
              </a:rPr>
              <a:t>Donor Mistrust</a:t>
            </a:r>
            <a:endParaRPr sz="1800">
              <a:latin typeface="Quattrocento Sans"/>
              <a:ea typeface="Quattrocento Sans"/>
              <a:cs typeface="Quattrocento Sans"/>
              <a:sym typeface="Quattrocento Sans"/>
            </a:endParaRPr>
          </a:p>
        </p:txBody>
      </p:sp>
      <p:sp>
        <p:nvSpPr>
          <p:cNvPr id="221" name="Google Shape;221;p26"/>
          <p:cNvSpPr/>
          <p:nvPr/>
        </p:nvSpPr>
        <p:spPr>
          <a:xfrm>
            <a:off x="4970947" y="2631900"/>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Quattrocento Sans"/>
                <a:ea typeface="Quattrocento Sans"/>
                <a:cs typeface="Quattrocento Sans"/>
                <a:sym typeface="Quattrocento Sans"/>
              </a:rPr>
              <a:t>No Accountability</a:t>
            </a:r>
            <a:endParaRPr sz="1800">
              <a:latin typeface="Quattrocento Sans"/>
              <a:ea typeface="Quattrocento Sans"/>
              <a:cs typeface="Quattrocento Sans"/>
              <a:sym typeface="Quattrocento Sans"/>
            </a:endParaRPr>
          </a:p>
        </p:txBody>
      </p:sp>
      <p:grpSp>
        <p:nvGrpSpPr>
          <p:cNvPr id="222" name="Google Shape;222;p26"/>
          <p:cNvGrpSpPr/>
          <p:nvPr/>
        </p:nvGrpSpPr>
        <p:grpSpPr>
          <a:xfrm>
            <a:off x="916458" y="1019750"/>
            <a:ext cx="214625" cy="214625"/>
            <a:chOff x="2594050" y="1631825"/>
            <a:chExt cx="439625" cy="439625"/>
          </a:xfrm>
        </p:grpSpPr>
        <p:sp>
          <p:nvSpPr>
            <p:cNvPr id="223" name="Google Shape;223;p2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2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Marketing  </a:t>
            </a:r>
            <a:endParaRPr/>
          </a:p>
        </p:txBody>
      </p:sp>
      <p:sp>
        <p:nvSpPr>
          <p:cNvPr id="233" name="Google Shape;233;p27"/>
          <p:cNvSpPr txBox="1">
            <a:spLocks noGrp="1"/>
          </p:cNvSpPr>
          <p:nvPr>
            <p:ph type="body" idx="1"/>
          </p:nvPr>
        </p:nvSpPr>
        <p:spPr>
          <a:xfrm>
            <a:off x="916450" y="1651075"/>
            <a:ext cx="33288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rgbClr val="FFCD00"/>
                </a:highlight>
              </a:rPr>
              <a:t>Increasingly Competitive Market</a:t>
            </a:r>
            <a:endParaRPr b="1">
              <a:highlight>
                <a:srgbClr val="FFCD00"/>
              </a:highlight>
            </a:endParaRPr>
          </a:p>
          <a:p>
            <a:pPr marL="457200" lvl="0" indent="-342900" algn="l" rtl="0">
              <a:spcBef>
                <a:spcPts val="600"/>
              </a:spcBef>
              <a:spcAft>
                <a:spcPts val="0"/>
              </a:spcAft>
              <a:buSzPts val="1800"/>
              <a:buChar char="-"/>
            </a:pPr>
            <a:r>
              <a:rPr lang="en"/>
              <a:t>Samaritan's Purse</a:t>
            </a:r>
            <a:endParaRPr/>
          </a:p>
          <a:p>
            <a:pPr marL="457200" lvl="0" indent="-342900" algn="l" rtl="0">
              <a:spcBef>
                <a:spcPts val="0"/>
              </a:spcBef>
              <a:spcAft>
                <a:spcPts val="0"/>
              </a:spcAft>
              <a:buSzPts val="1800"/>
              <a:buChar char="-"/>
            </a:pPr>
            <a:r>
              <a:rPr lang="en"/>
              <a:t>World Vision</a:t>
            </a:r>
            <a:endParaRPr/>
          </a:p>
          <a:p>
            <a:pPr marL="457200" lvl="0" indent="-342900" algn="l" rtl="0">
              <a:spcBef>
                <a:spcPts val="0"/>
              </a:spcBef>
              <a:spcAft>
                <a:spcPts val="0"/>
              </a:spcAft>
              <a:buSzPts val="1800"/>
              <a:buChar char="-"/>
            </a:pPr>
            <a:r>
              <a:rPr lang="en"/>
              <a:t>Feeding America</a:t>
            </a:r>
            <a:endParaRPr/>
          </a:p>
          <a:p>
            <a:pPr marL="457200" lvl="0" indent="-342900" algn="l" rtl="0">
              <a:spcBef>
                <a:spcPts val="0"/>
              </a:spcBef>
              <a:spcAft>
                <a:spcPts val="0"/>
              </a:spcAft>
              <a:buSzPts val="1800"/>
              <a:buChar char="-"/>
            </a:pPr>
            <a:r>
              <a:rPr lang="en"/>
              <a:t>Habitat for Humanity </a:t>
            </a:r>
            <a:endParaRPr/>
          </a:p>
        </p:txBody>
      </p:sp>
      <p:sp>
        <p:nvSpPr>
          <p:cNvPr id="234" name="Google Shape;234;p27"/>
          <p:cNvSpPr txBox="1">
            <a:spLocks noGrp="1"/>
          </p:cNvSpPr>
          <p:nvPr>
            <p:ph type="body" idx="2"/>
          </p:nvPr>
        </p:nvSpPr>
        <p:spPr>
          <a:xfrm>
            <a:off x="4459118" y="1651075"/>
            <a:ext cx="36966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highlight>
                  <a:srgbClr val="FFCD00"/>
                </a:highlight>
              </a:rPr>
              <a:t>Flawed Online Sites</a:t>
            </a:r>
            <a:endParaRPr b="1">
              <a:highlight>
                <a:srgbClr val="FFCD00"/>
              </a:highlight>
            </a:endParaRPr>
          </a:p>
          <a:p>
            <a:pPr marL="457200" lvl="0" indent="-342900" algn="l" rtl="0">
              <a:spcBef>
                <a:spcPts val="600"/>
              </a:spcBef>
              <a:spcAft>
                <a:spcPts val="0"/>
              </a:spcAft>
              <a:buSzPts val="1800"/>
              <a:buChar char="-"/>
            </a:pPr>
            <a:r>
              <a:rPr lang="en"/>
              <a:t>Flawed and Dysfunctional Website led to unfulfilled aid promise</a:t>
            </a:r>
            <a:endParaRPr/>
          </a:p>
        </p:txBody>
      </p:sp>
      <p:grpSp>
        <p:nvGrpSpPr>
          <p:cNvPr id="235" name="Google Shape;235;p27"/>
          <p:cNvGrpSpPr/>
          <p:nvPr/>
        </p:nvGrpSpPr>
        <p:grpSpPr>
          <a:xfrm>
            <a:off x="916458" y="1019750"/>
            <a:ext cx="214625" cy="214625"/>
            <a:chOff x="2594050" y="1631825"/>
            <a:chExt cx="439625" cy="439625"/>
          </a:xfrm>
        </p:grpSpPr>
        <p:sp>
          <p:nvSpPr>
            <p:cNvPr id="236" name="Google Shape;236;p2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8"/>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Recommendations</a:t>
            </a:r>
            <a:endParaRPr/>
          </a:p>
        </p:txBody>
      </p:sp>
      <p:sp>
        <p:nvSpPr>
          <p:cNvPr id="246" name="Google Shape;246;p28"/>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28"/>
          <p:cNvSpPr txBox="1"/>
          <p:nvPr/>
        </p:nvSpPr>
        <p:spPr>
          <a:xfrm>
            <a:off x="1184700" y="22906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Lora"/>
                <a:ea typeface="Lora"/>
                <a:cs typeface="Lora"/>
                <a:sym typeface="Lora"/>
              </a:rPr>
              <a:t>4</a:t>
            </a:r>
            <a:endParaRPr sz="2400">
              <a:latin typeface="Lora"/>
              <a:ea typeface="Lora"/>
              <a:cs typeface="Lora"/>
              <a:sym typeface="Lora"/>
            </a:endParaRPr>
          </a:p>
        </p:txBody>
      </p:sp>
      <p:sp>
        <p:nvSpPr>
          <p:cNvPr id="248" name="Google Shape;248;p2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9"/>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Recommendations</a:t>
            </a:r>
            <a:endParaRPr/>
          </a:p>
        </p:txBody>
      </p:sp>
      <p:sp>
        <p:nvSpPr>
          <p:cNvPr id="254" name="Google Shape;254;p29"/>
          <p:cNvSpPr txBox="1">
            <a:spLocks noGrp="1"/>
          </p:cNvSpPr>
          <p:nvPr>
            <p:ph type="body" idx="1"/>
          </p:nvPr>
        </p:nvSpPr>
        <p:spPr>
          <a:xfrm>
            <a:off x="916450" y="1651075"/>
            <a:ext cx="7569000" cy="31224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AutoNum type="arabicPeriod"/>
            </a:pPr>
            <a:r>
              <a:rPr lang="en"/>
              <a:t>Minimize and Maintain Fundraising and General Costs in order to Provide the Maximum Benefit to People in Need</a:t>
            </a:r>
            <a:endParaRPr/>
          </a:p>
          <a:p>
            <a:pPr marL="457200" lvl="0" indent="-342900" algn="l" rtl="0">
              <a:spcBef>
                <a:spcPts val="0"/>
              </a:spcBef>
              <a:spcAft>
                <a:spcPts val="0"/>
              </a:spcAft>
              <a:buSzPts val="1800"/>
              <a:buAutoNum type="arabicPeriod"/>
            </a:pPr>
            <a:r>
              <a:rPr lang="en"/>
              <a:t>Empower Employees to Make Decision during Emergency Situations </a:t>
            </a:r>
            <a:endParaRPr/>
          </a:p>
          <a:p>
            <a:pPr marL="457200" lvl="0" indent="-342900" algn="l" rtl="0">
              <a:spcBef>
                <a:spcPts val="0"/>
              </a:spcBef>
              <a:spcAft>
                <a:spcPts val="0"/>
              </a:spcAft>
              <a:buSzPts val="1800"/>
              <a:buAutoNum type="arabicPeriod"/>
            </a:pPr>
            <a:r>
              <a:rPr lang="en"/>
              <a:t>Seek to Work with Government Oversight and Local Charities to have a More Effective Operation. </a:t>
            </a:r>
            <a:endParaRPr/>
          </a:p>
          <a:p>
            <a:pPr marL="457200" lvl="0" indent="-342900" algn="l" rtl="0">
              <a:spcBef>
                <a:spcPts val="0"/>
              </a:spcBef>
              <a:spcAft>
                <a:spcPts val="0"/>
              </a:spcAft>
              <a:buSzPts val="1800"/>
              <a:buAutoNum type="arabicPeriod"/>
            </a:pPr>
            <a:r>
              <a:rPr lang="en"/>
              <a:t>Reconsider or create procedures to inform all executives on all relief efforts and allow for transparency internally and externally. </a:t>
            </a:r>
            <a:endParaRPr/>
          </a:p>
          <a:p>
            <a:pPr marL="457200" lvl="0" indent="-342900" algn="l" rtl="0">
              <a:spcBef>
                <a:spcPts val="0"/>
              </a:spcBef>
              <a:spcAft>
                <a:spcPts val="0"/>
              </a:spcAft>
              <a:buSzPts val="1800"/>
              <a:buAutoNum type="arabicPeriod"/>
            </a:pPr>
            <a:r>
              <a:rPr lang="en"/>
              <a:t>Focus on unique marketing campaigns to establish and keep a niche in the growing competitive market. </a:t>
            </a:r>
            <a:endParaRPr/>
          </a:p>
          <a:p>
            <a:pPr marL="457200" lvl="0" indent="-342900" algn="l" rtl="0">
              <a:spcBef>
                <a:spcPts val="0"/>
              </a:spcBef>
              <a:spcAft>
                <a:spcPts val="0"/>
              </a:spcAft>
              <a:buSzPts val="1800"/>
              <a:buAutoNum type="arabicPeriod"/>
            </a:pPr>
            <a:r>
              <a:rPr lang="en"/>
              <a:t>Review web-based platforms and ensure that all function without any flaws.</a:t>
            </a:r>
            <a:endParaRPr/>
          </a:p>
        </p:txBody>
      </p:sp>
      <p:grpSp>
        <p:nvGrpSpPr>
          <p:cNvPr id="255" name="Google Shape;255;p29"/>
          <p:cNvGrpSpPr/>
          <p:nvPr/>
        </p:nvGrpSpPr>
        <p:grpSpPr>
          <a:xfrm>
            <a:off x="916458" y="1019750"/>
            <a:ext cx="214625" cy="214625"/>
            <a:chOff x="2594050" y="1631825"/>
            <a:chExt cx="439625" cy="439625"/>
          </a:xfrm>
        </p:grpSpPr>
        <p:sp>
          <p:nvSpPr>
            <p:cNvPr id="256" name="Google Shape;256;p2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Hurricane Harvey</a:t>
            </a:r>
            <a:r>
              <a:rPr lang="en"/>
              <a:t> </a:t>
            </a:r>
            <a:endParaRPr/>
          </a:p>
        </p:txBody>
      </p:sp>
      <p:sp>
        <p:nvSpPr>
          <p:cNvPr id="87" name="Google Shape;87;p13"/>
          <p:cNvSpPr/>
          <p:nvPr/>
        </p:nvSpPr>
        <p:spPr>
          <a:xfrm>
            <a:off x="3563223" y="1234375"/>
            <a:ext cx="2399100" cy="2399100"/>
          </a:xfrm>
          <a:prstGeom prst="ellipse">
            <a:avLst/>
          </a:prstGeom>
          <a:solidFill>
            <a:srgbClr val="FFCD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Quattrocento Sans"/>
                <a:ea typeface="Quattrocento Sans"/>
                <a:cs typeface="Quattrocento Sans"/>
                <a:sym typeface="Quattrocento Sans"/>
              </a:rPr>
              <a:t>$125 billion dollars in damages</a:t>
            </a:r>
            <a:endParaRPr sz="1800">
              <a:latin typeface="Quattrocento Sans"/>
              <a:ea typeface="Quattrocento Sans"/>
              <a:cs typeface="Quattrocento Sans"/>
              <a:sym typeface="Quattrocento Sans"/>
            </a:endParaRPr>
          </a:p>
        </p:txBody>
      </p:sp>
      <p:sp>
        <p:nvSpPr>
          <p:cNvPr id="88" name="Google Shape;88;p13"/>
          <p:cNvSpPr/>
          <p:nvPr/>
        </p:nvSpPr>
        <p:spPr>
          <a:xfrm>
            <a:off x="2120900" y="2631900"/>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Quattrocento Sans"/>
                <a:ea typeface="Quattrocento Sans"/>
                <a:cs typeface="Quattrocento Sans"/>
                <a:sym typeface="Quattrocento Sans"/>
              </a:rPr>
              <a:t>39,000 people lost their homes</a:t>
            </a:r>
            <a:r>
              <a:rPr lang="en" sz="1800">
                <a:solidFill>
                  <a:schemeClr val="dk1"/>
                </a:solidFill>
                <a:latin typeface="Times New Roman"/>
                <a:ea typeface="Times New Roman"/>
                <a:cs typeface="Times New Roman"/>
                <a:sym typeface="Times New Roman"/>
              </a:rPr>
              <a:t> </a:t>
            </a:r>
            <a:endParaRPr sz="1800">
              <a:latin typeface="Quattrocento Sans"/>
              <a:ea typeface="Quattrocento Sans"/>
              <a:cs typeface="Quattrocento Sans"/>
              <a:sym typeface="Quattrocento Sans"/>
            </a:endParaRPr>
          </a:p>
        </p:txBody>
      </p:sp>
      <p:sp>
        <p:nvSpPr>
          <p:cNvPr id="89" name="Google Shape;89;p13"/>
          <p:cNvSpPr/>
          <p:nvPr/>
        </p:nvSpPr>
        <p:spPr>
          <a:xfrm>
            <a:off x="4970947" y="2631900"/>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Quattrocento Sans"/>
                <a:ea typeface="Quattrocento Sans"/>
                <a:cs typeface="Quattrocento Sans"/>
                <a:sym typeface="Quattrocento Sans"/>
              </a:rPr>
              <a:t>88 people perished</a:t>
            </a:r>
            <a:r>
              <a:rPr lang="en" sz="1800">
                <a:solidFill>
                  <a:schemeClr val="dk1"/>
                </a:solidFill>
                <a:latin typeface="Times New Roman"/>
                <a:ea typeface="Times New Roman"/>
                <a:cs typeface="Times New Roman"/>
                <a:sym typeface="Times New Roman"/>
              </a:rPr>
              <a:t> </a:t>
            </a:r>
            <a:endParaRPr sz="1800">
              <a:latin typeface="Quattrocento Sans"/>
              <a:ea typeface="Quattrocento Sans"/>
              <a:cs typeface="Quattrocento Sans"/>
              <a:sym typeface="Quattrocento Sans"/>
            </a:endParaRPr>
          </a:p>
        </p:txBody>
      </p:sp>
      <p:grpSp>
        <p:nvGrpSpPr>
          <p:cNvPr id="90" name="Google Shape;90;p13"/>
          <p:cNvGrpSpPr/>
          <p:nvPr/>
        </p:nvGrpSpPr>
        <p:grpSpPr>
          <a:xfrm>
            <a:off x="916458" y="1019750"/>
            <a:ext cx="214625" cy="214625"/>
            <a:chOff x="2594050" y="1631825"/>
            <a:chExt cx="439625" cy="439625"/>
          </a:xfrm>
        </p:grpSpPr>
        <p:sp>
          <p:nvSpPr>
            <p:cNvPr id="91" name="Google Shape;91;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101" name="Google Shape;101;p14"/>
          <p:cNvSpPr txBox="1"/>
          <p:nvPr/>
        </p:nvSpPr>
        <p:spPr>
          <a:xfrm>
            <a:off x="1501950" y="1727100"/>
            <a:ext cx="6140100" cy="168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4800" b="1">
                <a:solidFill>
                  <a:schemeClr val="dk1"/>
                </a:solidFill>
                <a:latin typeface="Lora"/>
                <a:ea typeface="Lora"/>
                <a:cs typeface="Lora"/>
                <a:sym typeface="Lora"/>
              </a:rPr>
              <a:t>Where Did The Money Go?</a:t>
            </a:r>
            <a:r>
              <a:rPr lang="en" sz="4800" b="1">
                <a:solidFill>
                  <a:schemeClr val="dk1"/>
                </a:solidFill>
                <a:latin typeface="Quattrocento Sans"/>
                <a:ea typeface="Quattrocento Sans"/>
                <a:cs typeface="Quattrocento Sans"/>
                <a:sym typeface="Quattrocento Sans"/>
              </a:rPr>
              <a:t> </a:t>
            </a:r>
            <a:endParaRPr sz="3000">
              <a:solidFill>
                <a:schemeClr val="dk1"/>
              </a:solidFill>
              <a:highlight>
                <a:srgbClr val="FFFFFF"/>
              </a:highlight>
              <a:latin typeface="Lora"/>
              <a:ea typeface="Lora"/>
              <a:cs typeface="Lora"/>
              <a:sym typeface="Lora"/>
            </a:endParaRPr>
          </a:p>
        </p:txBody>
      </p:sp>
      <p:sp>
        <p:nvSpPr>
          <p:cNvPr id="102" name="Google Shape;102;p14"/>
          <p:cNvSpPr txBox="1"/>
          <p:nvPr/>
        </p:nvSpPr>
        <p:spPr>
          <a:xfrm>
            <a:off x="1501950" y="514900"/>
            <a:ext cx="6140100" cy="115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00">
                <a:solidFill>
                  <a:schemeClr val="dk1"/>
                </a:solidFill>
                <a:highlight>
                  <a:srgbClr val="FFFFFF"/>
                </a:highlight>
                <a:latin typeface="Lora"/>
                <a:ea typeface="Lora"/>
                <a:cs typeface="Lora"/>
                <a:sym typeface="Lora"/>
              </a:rPr>
              <a:t>American Red Cross received </a:t>
            </a:r>
            <a:r>
              <a:rPr lang="en" sz="3000" b="1" u="sng">
                <a:solidFill>
                  <a:schemeClr val="dk1"/>
                </a:solidFill>
                <a:highlight>
                  <a:srgbClr val="FFFFFF"/>
                </a:highlight>
                <a:latin typeface="Lora"/>
                <a:ea typeface="Lora"/>
                <a:cs typeface="Lora"/>
                <a:sym typeface="Lora"/>
              </a:rPr>
              <a:t>$429 million</a:t>
            </a:r>
            <a:r>
              <a:rPr lang="en" sz="3000">
                <a:solidFill>
                  <a:schemeClr val="dk1"/>
                </a:solidFill>
                <a:highlight>
                  <a:srgbClr val="FFFFFF"/>
                </a:highlight>
                <a:latin typeface="Lora"/>
                <a:ea typeface="Lora"/>
                <a:cs typeface="Lora"/>
                <a:sym typeface="Lora"/>
              </a:rPr>
              <a:t> in donations. But…</a:t>
            </a:r>
            <a:endParaRPr>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Finances &amp; volunteers</a:t>
            </a:r>
            <a:endParaRPr/>
          </a:p>
        </p:txBody>
      </p:sp>
      <p:sp>
        <p:nvSpPr>
          <p:cNvPr id="108" name="Google Shape;108;p15"/>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Power of volunteers</a:t>
            </a:r>
            <a:endParaRPr/>
          </a:p>
        </p:txBody>
      </p:sp>
      <p:sp>
        <p:nvSpPr>
          <p:cNvPr id="109" name="Google Shape;109;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0" name="Google Shape;110;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
              <a:t>The Financial statements show the overall expenses and contributions of services which the American Red Cross fell down $604 milion. </a:t>
            </a:r>
            <a:endParaRPr/>
          </a:p>
        </p:txBody>
      </p:sp>
      <p:sp>
        <p:nvSpPr>
          <p:cNvPr id="116" name="Google Shape;116;p16"/>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Finances</a:t>
            </a:r>
            <a:endParaRPr>
              <a:highlight>
                <a:srgbClr val="FFCD00"/>
              </a:highlight>
            </a:endParaRPr>
          </a:p>
        </p:txBody>
      </p:sp>
      <p:sp>
        <p:nvSpPr>
          <p:cNvPr id="122" name="Google Shape;122;p17"/>
          <p:cNvSpPr txBox="1">
            <a:spLocks noGrp="1"/>
          </p:cNvSpPr>
          <p:nvPr>
            <p:ph type="body" idx="1"/>
          </p:nvPr>
        </p:nvSpPr>
        <p:spPr>
          <a:xfrm>
            <a:off x="1381250" y="1358275"/>
            <a:ext cx="6809700" cy="2983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Total expenses of </a:t>
            </a:r>
            <a:endParaRPr sz="1800"/>
          </a:p>
          <a:p>
            <a:pPr marL="457200" lvl="0" indent="-342900" algn="l" rtl="0">
              <a:spcBef>
                <a:spcPts val="600"/>
              </a:spcBef>
              <a:spcAft>
                <a:spcPts val="0"/>
              </a:spcAft>
              <a:buSzPts val="1800"/>
              <a:buChar char="◉"/>
            </a:pPr>
            <a:r>
              <a:rPr lang="en" sz="1800"/>
              <a:t>fundraising</a:t>
            </a:r>
            <a:endParaRPr sz="1800"/>
          </a:p>
          <a:p>
            <a:pPr marL="457200" lvl="0" indent="0" algn="l" rtl="0">
              <a:spcBef>
                <a:spcPts val="600"/>
              </a:spcBef>
              <a:spcAft>
                <a:spcPts val="0"/>
              </a:spcAft>
              <a:buNone/>
            </a:pPr>
            <a:r>
              <a:rPr lang="en" sz="1800"/>
              <a:t>$189,623</a:t>
            </a:r>
            <a:endParaRPr sz="1800"/>
          </a:p>
          <a:p>
            <a:pPr marL="457200" lvl="0" indent="-342900" algn="l" rtl="0">
              <a:spcBef>
                <a:spcPts val="600"/>
              </a:spcBef>
              <a:spcAft>
                <a:spcPts val="0"/>
              </a:spcAft>
              <a:buSzPts val="1800"/>
              <a:buChar char="◉"/>
            </a:pPr>
            <a:r>
              <a:rPr lang="en" sz="1800"/>
              <a:t>Management </a:t>
            </a:r>
            <a:endParaRPr sz="1800"/>
          </a:p>
          <a:p>
            <a:pPr marL="457200" lvl="0" indent="0" algn="l" rtl="0">
              <a:spcBef>
                <a:spcPts val="600"/>
              </a:spcBef>
              <a:spcAft>
                <a:spcPts val="0"/>
              </a:spcAft>
              <a:buNone/>
            </a:pPr>
            <a:r>
              <a:rPr lang="en" sz="1800"/>
              <a:t>$119,736  </a:t>
            </a:r>
            <a:endParaRPr sz="1800"/>
          </a:p>
          <a:p>
            <a:pPr marL="457200" lvl="0" indent="-342900" algn="l" rtl="0">
              <a:spcBef>
                <a:spcPts val="600"/>
              </a:spcBef>
              <a:spcAft>
                <a:spcPts val="0"/>
              </a:spcAft>
              <a:buSzPts val="1800"/>
              <a:buChar char="◉"/>
            </a:pPr>
            <a:r>
              <a:rPr lang="en" sz="1800"/>
              <a:t>Supporting services</a:t>
            </a:r>
            <a:endParaRPr sz="1800"/>
          </a:p>
          <a:p>
            <a:pPr marL="457200" lvl="0" indent="0" algn="l" rtl="0">
              <a:spcBef>
                <a:spcPts val="600"/>
              </a:spcBef>
              <a:spcAft>
                <a:spcPts val="0"/>
              </a:spcAft>
              <a:buNone/>
            </a:pPr>
            <a:r>
              <a:rPr lang="en" sz="1800"/>
              <a:t>$309,359 </a:t>
            </a:r>
            <a:endParaRPr sz="1800"/>
          </a:p>
          <a:p>
            <a:pPr marL="0" lvl="0" indent="0" algn="l" rtl="0">
              <a:spcBef>
                <a:spcPts val="600"/>
              </a:spcBef>
              <a:spcAft>
                <a:spcPts val="0"/>
              </a:spcAft>
              <a:buClr>
                <a:schemeClr val="dk1"/>
              </a:buClr>
              <a:buSzPts val="1100"/>
              <a:buFont typeface="Arial"/>
              <a:buNone/>
            </a:pPr>
            <a:endParaRPr sz="1800"/>
          </a:p>
          <a:p>
            <a:pPr marL="0" lvl="0" indent="0" algn="l" rtl="0">
              <a:spcBef>
                <a:spcPts val="600"/>
              </a:spcBef>
              <a:spcAft>
                <a:spcPts val="0"/>
              </a:spcAft>
              <a:buClr>
                <a:schemeClr val="dk1"/>
              </a:buClr>
              <a:buSzPts val="1100"/>
              <a:buFont typeface="Arial"/>
              <a:buNone/>
            </a:pPr>
            <a:r>
              <a:rPr lang="en" sz="1400"/>
              <a:t> The organization has budgeted an additional $108.5 million to assist “the hardest-hit communities rebound and prepare for future disasters”, said Bristol Minsker</a:t>
            </a:r>
            <a:endParaRPr/>
          </a:p>
          <a:p>
            <a:pPr marL="0" lvl="0" indent="0" algn="l" rtl="0">
              <a:spcBef>
                <a:spcPts val="600"/>
              </a:spcBef>
              <a:spcAft>
                <a:spcPts val="0"/>
              </a:spcAft>
              <a:buNone/>
            </a:pPr>
            <a:endParaRPr/>
          </a:p>
        </p:txBody>
      </p:sp>
      <p:grpSp>
        <p:nvGrpSpPr>
          <p:cNvPr id="123" name="Google Shape;123;p17"/>
          <p:cNvGrpSpPr/>
          <p:nvPr/>
        </p:nvGrpSpPr>
        <p:grpSpPr>
          <a:xfrm>
            <a:off x="916458" y="1019750"/>
            <a:ext cx="214625" cy="214625"/>
            <a:chOff x="2594050" y="1631825"/>
            <a:chExt cx="439625" cy="439625"/>
          </a:xfrm>
        </p:grpSpPr>
        <p:sp>
          <p:nvSpPr>
            <p:cNvPr id="124" name="Google Shape;124;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p:nvPr/>
        </p:nvSpPr>
        <p:spPr>
          <a:xfrm>
            <a:off x="5650" y="4163500"/>
            <a:ext cx="9144000" cy="979800"/>
          </a:xfrm>
          <a:prstGeom prst="rect">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Volunteers</a:t>
            </a:r>
            <a:endParaRPr/>
          </a:p>
        </p:txBody>
      </p:sp>
      <p:grpSp>
        <p:nvGrpSpPr>
          <p:cNvPr id="135" name="Google Shape;135;p18"/>
          <p:cNvGrpSpPr/>
          <p:nvPr/>
        </p:nvGrpSpPr>
        <p:grpSpPr>
          <a:xfrm>
            <a:off x="916458" y="1019750"/>
            <a:ext cx="214625" cy="214625"/>
            <a:chOff x="2594050" y="1631825"/>
            <a:chExt cx="439625" cy="439625"/>
          </a:xfrm>
        </p:grpSpPr>
        <p:sp>
          <p:nvSpPr>
            <p:cNvPr id="136" name="Google Shape;136;p1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8"/>
          <p:cNvSpPr txBox="1"/>
          <p:nvPr/>
        </p:nvSpPr>
        <p:spPr>
          <a:xfrm>
            <a:off x="1381250" y="1578150"/>
            <a:ext cx="32268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rgbClr val="FFCD00"/>
                </a:highlight>
                <a:latin typeface="Quattrocento Sans"/>
                <a:ea typeface="Quattrocento Sans"/>
                <a:cs typeface="Quattrocento Sans"/>
                <a:sym typeface="Quattrocento Sans"/>
              </a:rPr>
              <a:t>Kenya</a:t>
            </a:r>
            <a:endParaRPr sz="1200">
              <a:highlight>
                <a:srgbClr val="FFCD00"/>
              </a:highlight>
              <a:latin typeface="Quattrocento Sans"/>
              <a:ea typeface="Quattrocento Sans"/>
              <a:cs typeface="Quattrocento Sans"/>
              <a:sym typeface="Quattrocento Sans"/>
            </a:endParaRPr>
          </a:p>
          <a:p>
            <a:pPr marL="457200" lvl="0" indent="-304800" algn="l" rtl="0">
              <a:spcBef>
                <a:spcPts val="600"/>
              </a:spcBef>
              <a:spcAft>
                <a:spcPts val="0"/>
              </a:spcAft>
              <a:buSzPts val="1200"/>
              <a:buFont typeface="Quattrocento Sans"/>
              <a:buChar char="●"/>
            </a:pPr>
            <a:r>
              <a:rPr lang="en" sz="1200">
                <a:latin typeface="Quattrocento Sans"/>
                <a:ea typeface="Quattrocento Sans"/>
                <a:cs typeface="Quattrocento Sans"/>
                <a:sym typeface="Quattrocento Sans"/>
              </a:rPr>
              <a:t>In kenya measles broke out onto the volunteers that were their for the children. As well as the Kenya volunteers had went door to door to let families know about the measles campaign that cured  19 million children ages 9 months to 14 years of age.</a:t>
            </a:r>
            <a:endParaRPr sz="1200">
              <a:latin typeface="Quattrocento Sans"/>
              <a:ea typeface="Quattrocento Sans"/>
              <a:cs typeface="Quattrocento Sans"/>
              <a:sym typeface="Quattrocento Sans"/>
            </a:endParaRPr>
          </a:p>
          <a:p>
            <a:pPr marL="0" lvl="0" indent="0" algn="l" rtl="0">
              <a:spcBef>
                <a:spcPts val="600"/>
              </a:spcBef>
              <a:spcAft>
                <a:spcPts val="0"/>
              </a:spcAft>
              <a:buNone/>
            </a:pPr>
            <a:endParaRPr sz="1200">
              <a:latin typeface="Quattrocento Sans"/>
              <a:ea typeface="Quattrocento Sans"/>
              <a:cs typeface="Quattrocento Sans"/>
              <a:sym typeface="Quattrocento Sans"/>
            </a:endParaRPr>
          </a:p>
        </p:txBody>
      </p:sp>
      <p:sp>
        <p:nvSpPr>
          <p:cNvPr id="141" name="Google Shape;141;p18"/>
          <p:cNvSpPr txBox="1"/>
          <p:nvPr/>
        </p:nvSpPr>
        <p:spPr>
          <a:xfrm>
            <a:off x="5044602" y="1578150"/>
            <a:ext cx="33675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200" b="1">
                <a:highlight>
                  <a:srgbClr val="FFCD00"/>
                </a:highlight>
                <a:latin typeface="Quattrocento Sans"/>
                <a:ea typeface="Quattrocento Sans"/>
                <a:cs typeface="Quattrocento Sans"/>
                <a:sym typeface="Quattrocento Sans"/>
              </a:rPr>
              <a:t>Texas Hurricane Harvey</a:t>
            </a:r>
            <a:endParaRPr sz="1200">
              <a:highlight>
                <a:srgbClr val="FFCD00"/>
              </a:highlight>
              <a:latin typeface="Quattrocento Sans"/>
              <a:ea typeface="Quattrocento Sans"/>
              <a:cs typeface="Quattrocento Sans"/>
              <a:sym typeface="Quattrocento Sans"/>
            </a:endParaRPr>
          </a:p>
          <a:p>
            <a:pPr marL="457200" lvl="0" indent="-304800" algn="l" rtl="0">
              <a:spcBef>
                <a:spcPts val="600"/>
              </a:spcBef>
              <a:spcAft>
                <a:spcPts val="0"/>
              </a:spcAft>
              <a:buSzPts val="1200"/>
              <a:buFont typeface="Quattrocento Sans"/>
              <a:buChar char="●"/>
            </a:pPr>
            <a:r>
              <a:rPr lang="en" sz="1200">
                <a:latin typeface="Quattrocento Sans"/>
                <a:ea typeface="Quattrocento Sans"/>
                <a:cs typeface="Quattrocento Sans"/>
                <a:sym typeface="Quattrocento Sans"/>
              </a:rPr>
              <a:t>Texas leaders have estimated about $121 billion in federal money to restore public infrastructure and housing.An American Red cross volunteer would help provide food,shelter and health services for the victims.</a:t>
            </a:r>
            <a:endParaRPr sz="1200">
              <a:latin typeface="Quattrocento Sans"/>
              <a:ea typeface="Quattrocento Sans"/>
              <a:cs typeface="Quattrocento Sans"/>
              <a:sym typeface="Quattrocento Sans"/>
            </a:endParaRPr>
          </a:p>
        </p:txBody>
      </p:sp>
      <p:sp>
        <p:nvSpPr>
          <p:cNvPr id="142" name="Google Shape;142;p18"/>
          <p:cNvSpPr txBox="1"/>
          <p:nvPr/>
        </p:nvSpPr>
        <p:spPr>
          <a:xfrm>
            <a:off x="675650" y="4134525"/>
            <a:ext cx="78462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 sz="1100" b="1" i="1">
                <a:latin typeface="Lora"/>
                <a:ea typeface="Lora"/>
                <a:cs typeface="Lora"/>
                <a:sym typeface="Lora"/>
              </a:rPr>
              <a:t>Strictly only Volunteers</a:t>
            </a:r>
            <a:endParaRPr sz="1100" b="1" i="1">
              <a:latin typeface="Lora"/>
              <a:ea typeface="Lora"/>
              <a:cs typeface="Lora"/>
              <a:sym typeface="Lora"/>
            </a:endParaRPr>
          </a:p>
          <a:p>
            <a:pPr marL="0" lvl="0" indent="0" algn="l" rtl="0">
              <a:spcBef>
                <a:spcPts val="1000"/>
              </a:spcBef>
              <a:spcAft>
                <a:spcPts val="0"/>
              </a:spcAft>
              <a:buNone/>
            </a:pPr>
            <a:r>
              <a:rPr lang="en" sz="1100" i="1">
                <a:latin typeface="Lora"/>
                <a:ea typeface="Lora"/>
                <a:cs typeface="Lora"/>
                <a:sym typeface="Lora"/>
              </a:rPr>
              <a:t>Volunteers constitute about 90 percent towards the American Red Cross workforce.</a:t>
            </a:r>
            <a:endParaRPr sz="1100" i="1">
              <a:latin typeface="Lora"/>
              <a:ea typeface="Lora"/>
              <a:cs typeface="Lora"/>
              <a:sym typeface="Lora"/>
            </a:endParaRPr>
          </a:p>
          <a:p>
            <a:pPr marL="0" lvl="0" indent="0" algn="l" rtl="0">
              <a:spcBef>
                <a:spcPts val="1000"/>
              </a:spcBef>
              <a:spcAft>
                <a:spcPts val="0"/>
              </a:spcAft>
              <a:buNone/>
            </a:pPr>
            <a:endParaRPr sz="1100" i="1">
              <a:latin typeface="Lora"/>
              <a:ea typeface="Lora"/>
              <a:cs typeface="Lora"/>
              <a:sym typeface="Lora"/>
            </a:endParaRPr>
          </a:p>
          <a:p>
            <a:pPr marL="0" lvl="0" indent="0" algn="l" rtl="0">
              <a:spcBef>
                <a:spcPts val="1000"/>
              </a:spcBef>
              <a:spcAft>
                <a:spcPts val="1000"/>
              </a:spcAft>
              <a:buNone/>
            </a:pPr>
            <a:endParaRPr sz="1100" i="1">
              <a:latin typeface="Lora"/>
              <a:ea typeface="Lora"/>
              <a:cs typeface="Lora"/>
              <a:sym typeface="Lora"/>
            </a:endParaRPr>
          </a:p>
        </p:txBody>
      </p:sp>
      <p:sp>
        <p:nvSpPr>
          <p:cNvPr id="143" name="Google Shape;143;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Operations and Communications </a:t>
            </a:r>
            <a:endParaRPr/>
          </a:p>
        </p:txBody>
      </p:sp>
      <p:sp>
        <p:nvSpPr>
          <p:cNvPr id="149" name="Google Shape;149;p19"/>
          <p:cNvSpPr txBox="1">
            <a:spLocks noGrp="1"/>
          </p:cNvSpPr>
          <p:nvPr>
            <p:ph type="subTitle" idx="1"/>
          </p:nvPr>
        </p:nvSpPr>
        <p:spPr>
          <a:xfrm>
            <a:off x="2022300" y="2815925"/>
            <a:ext cx="61875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solidFill>
                  <a:srgbClr val="333333"/>
                </a:solidFill>
                <a:highlight>
                  <a:srgbClr val="FFCD00"/>
                </a:highlight>
                <a:latin typeface="Open Sans"/>
                <a:ea typeface="Open Sans"/>
                <a:cs typeface="Open Sans"/>
                <a:sym typeface="Open Sans"/>
              </a:rPr>
              <a:t>Prevents and alleviates human suffering in the face of emergencies </a:t>
            </a:r>
            <a:endParaRPr>
              <a:highlight>
                <a:srgbClr val="FFCD00"/>
              </a:highlight>
            </a:endParaRPr>
          </a:p>
        </p:txBody>
      </p:sp>
      <p:sp>
        <p:nvSpPr>
          <p:cNvPr id="150" name="Google Shape;150;p19"/>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3</a:t>
            </a:r>
            <a:endParaRPr sz="2400">
              <a:latin typeface="Lora"/>
              <a:ea typeface="Lora"/>
              <a:cs typeface="Lora"/>
              <a:sym typeface="Lora"/>
            </a:endParaRPr>
          </a:p>
        </p:txBody>
      </p:sp>
      <p:sp>
        <p:nvSpPr>
          <p:cNvPr id="151" name="Google Shape;151;p1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p:nvPr/>
        </p:nvSpPr>
        <p:spPr>
          <a:xfrm>
            <a:off x="5650" y="4163500"/>
            <a:ext cx="9144000" cy="979800"/>
          </a:xfrm>
          <a:prstGeom prst="rect">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a:t>Operations</a:t>
            </a:r>
            <a:r>
              <a:rPr lang="en"/>
              <a:t> </a:t>
            </a:r>
            <a:endParaRPr/>
          </a:p>
        </p:txBody>
      </p:sp>
      <p:grpSp>
        <p:nvGrpSpPr>
          <p:cNvPr id="158" name="Google Shape;158;p20"/>
          <p:cNvGrpSpPr/>
          <p:nvPr/>
        </p:nvGrpSpPr>
        <p:grpSpPr>
          <a:xfrm>
            <a:off x="916458" y="1019750"/>
            <a:ext cx="214625" cy="214625"/>
            <a:chOff x="2594050" y="1631825"/>
            <a:chExt cx="439625" cy="439625"/>
          </a:xfrm>
        </p:grpSpPr>
        <p:sp>
          <p:nvSpPr>
            <p:cNvPr id="159" name="Google Shape;159;p2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20"/>
          <p:cNvSpPr txBox="1"/>
          <p:nvPr/>
        </p:nvSpPr>
        <p:spPr>
          <a:xfrm>
            <a:off x="1381250" y="1578150"/>
            <a:ext cx="32268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800" b="1">
                <a:highlight>
                  <a:srgbClr val="FFCD00"/>
                </a:highlight>
                <a:latin typeface="Quattrocento Sans"/>
                <a:ea typeface="Quattrocento Sans"/>
                <a:cs typeface="Quattrocento Sans"/>
                <a:sym typeface="Quattrocento Sans"/>
              </a:rPr>
              <a:t>Haiti Earthquake </a:t>
            </a:r>
            <a:endParaRPr sz="1800">
              <a:highlight>
                <a:srgbClr val="FFCD00"/>
              </a:highlight>
              <a:latin typeface="Quattrocento Sans"/>
              <a:ea typeface="Quattrocento Sans"/>
              <a:cs typeface="Quattrocento Sans"/>
              <a:sym typeface="Quattrocento Sans"/>
            </a:endParaRPr>
          </a:p>
          <a:p>
            <a:pPr marL="457200" lvl="0" indent="-317500" algn="l" rtl="0">
              <a:spcBef>
                <a:spcPts val="600"/>
              </a:spcBef>
              <a:spcAft>
                <a:spcPts val="0"/>
              </a:spcAft>
              <a:buSzPts val="1400"/>
              <a:buFont typeface="Quattrocento Sans"/>
              <a:buChar char="-"/>
            </a:pPr>
            <a:r>
              <a:rPr lang="en">
                <a:solidFill>
                  <a:schemeClr val="dk1"/>
                </a:solidFill>
                <a:highlight>
                  <a:srgbClr val="FFFFFF"/>
                </a:highlight>
                <a:latin typeface="Quattrocento Sans"/>
                <a:ea typeface="Quattrocento Sans"/>
                <a:cs typeface="Quattrocento Sans"/>
                <a:sym typeface="Quattrocento Sans"/>
              </a:rPr>
              <a:t>no correct process for monitoring project spending</a:t>
            </a:r>
            <a:endParaRPr>
              <a:solidFill>
                <a:schemeClr val="dk1"/>
              </a:solidFill>
              <a:highlight>
                <a:srgbClr val="FFFFFF"/>
              </a:highlight>
              <a:latin typeface="Quattrocento Sans"/>
              <a:ea typeface="Quattrocento Sans"/>
              <a:cs typeface="Quattrocento Sans"/>
              <a:sym typeface="Quattrocento Sans"/>
            </a:endParaRPr>
          </a:p>
          <a:p>
            <a:pPr marL="457200" lvl="0" indent="-317500" algn="l" rtl="0">
              <a:spcBef>
                <a:spcPts val="0"/>
              </a:spcBef>
              <a:spcAft>
                <a:spcPts val="0"/>
              </a:spcAft>
              <a:buClr>
                <a:schemeClr val="dk1"/>
              </a:buClr>
              <a:buSzPts val="1400"/>
              <a:buFont typeface="Quattrocento Sans"/>
              <a:buChar char="-"/>
            </a:pPr>
            <a:r>
              <a:rPr lang="en">
                <a:solidFill>
                  <a:schemeClr val="dk1"/>
                </a:solidFill>
                <a:highlight>
                  <a:srgbClr val="FFFFFF"/>
                </a:highlight>
                <a:latin typeface="Quattrocento Sans"/>
                <a:ea typeface="Quattrocento Sans"/>
                <a:cs typeface="Quattrocento Sans"/>
                <a:sym typeface="Quattrocento Sans"/>
              </a:rPr>
              <a:t>Behind schedule due to poor communication </a:t>
            </a:r>
            <a:endParaRPr>
              <a:solidFill>
                <a:schemeClr val="dk1"/>
              </a:solidFill>
              <a:highlight>
                <a:srgbClr val="FFFFFF"/>
              </a:highlight>
              <a:latin typeface="Quattrocento Sans"/>
              <a:ea typeface="Quattrocento Sans"/>
              <a:cs typeface="Quattrocento Sans"/>
              <a:sym typeface="Quattrocento Sans"/>
            </a:endParaRPr>
          </a:p>
          <a:p>
            <a:pPr marL="457200" lvl="0" indent="0" algn="l" rtl="0">
              <a:spcBef>
                <a:spcPts val="600"/>
              </a:spcBef>
              <a:spcAft>
                <a:spcPts val="0"/>
              </a:spcAft>
              <a:buNone/>
            </a:pPr>
            <a:endParaRPr sz="1200">
              <a:solidFill>
                <a:schemeClr val="dk1"/>
              </a:solidFill>
              <a:highlight>
                <a:srgbClr val="FFFFFF"/>
              </a:highlight>
              <a:latin typeface="Quattrocento Sans"/>
              <a:ea typeface="Quattrocento Sans"/>
              <a:cs typeface="Quattrocento Sans"/>
              <a:sym typeface="Quattrocento Sans"/>
            </a:endParaRPr>
          </a:p>
          <a:p>
            <a:pPr marL="0" lvl="0" indent="0" algn="l" rtl="0">
              <a:spcBef>
                <a:spcPts val="600"/>
              </a:spcBef>
              <a:spcAft>
                <a:spcPts val="0"/>
              </a:spcAft>
              <a:buNone/>
            </a:pPr>
            <a:endParaRPr sz="1200">
              <a:latin typeface="Quattrocento Sans"/>
              <a:ea typeface="Quattrocento Sans"/>
              <a:cs typeface="Quattrocento Sans"/>
              <a:sym typeface="Quattrocento Sans"/>
            </a:endParaRPr>
          </a:p>
        </p:txBody>
      </p:sp>
      <p:sp>
        <p:nvSpPr>
          <p:cNvPr id="164" name="Google Shape;164;p20"/>
          <p:cNvSpPr txBox="1"/>
          <p:nvPr/>
        </p:nvSpPr>
        <p:spPr>
          <a:xfrm>
            <a:off x="5044602" y="1578150"/>
            <a:ext cx="3367500"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800" b="1">
                <a:highlight>
                  <a:srgbClr val="FFCD00"/>
                </a:highlight>
                <a:latin typeface="Quattrocento Sans"/>
                <a:ea typeface="Quattrocento Sans"/>
                <a:cs typeface="Quattrocento Sans"/>
                <a:sym typeface="Quattrocento Sans"/>
              </a:rPr>
              <a:t>Hurricane Harvey</a:t>
            </a:r>
            <a:r>
              <a:rPr lang="en" sz="1200" b="1">
                <a:highlight>
                  <a:srgbClr val="FFCD00"/>
                </a:highlight>
                <a:latin typeface="Quattrocento Sans"/>
                <a:ea typeface="Quattrocento Sans"/>
                <a:cs typeface="Quattrocento Sans"/>
                <a:sym typeface="Quattrocento Sans"/>
              </a:rPr>
              <a:t> </a:t>
            </a:r>
            <a:endParaRPr sz="1200">
              <a:highlight>
                <a:srgbClr val="FFCD00"/>
              </a:highlight>
              <a:latin typeface="Quattrocento Sans"/>
              <a:ea typeface="Quattrocento Sans"/>
              <a:cs typeface="Quattrocento Sans"/>
              <a:sym typeface="Quattrocento Sans"/>
            </a:endParaRPr>
          </a:p>
          <a:p>
            <a:pPr marL="457200" lvl="0" indent="-317500" algn="l" rtl="0">
              <a:spcBef>
                <a:spcPts val="600"/>
              </a:spcBef>
              <a:spcAft>
                <a:spcPts val="0"/>
              </a:spcAft>
              <a:buSzPts val="1400"/>
              <a:buFont typeface="Quattrocento Sans"/>
              <a:buChar char="-"/>
            </a:pPr>
            <a:r>
              <a:rPr lang="en">
                <a:latin typeface="Quattrocento Sans"/>
                <a:ea typeface="Quattrocento Sans"/>
                <a:cs typeface="Quattrocento Sans"/>
                <a:sym typeface="Quattrocento Sans"/>
              </a:rPr>
              <a:t>Shelters were not set up properly </a:t>
            </a:r>
            <a:endParaRPr>
              <a:latin typeface="Quattrocento Sans"/>
              <a:ea typeface="Quattrocento Sans"/>
              <a:cs typeface="Quattrocento Sans"/>
              <a:sym typeface="Quattrocento Sans"/>
            </a:endParaRPr>
          </a:p>
          <a:p>
            <a:pPr marL="457200" lvl="0" indent="-317500" algn="l" rtl="0">
              <a:spcBef>
                <a:spcPts val="0"/>
              </a:spcBef>
              <a:spcAft>
                <a:spcPts val="0"/>
              </a:spcAft>
              <a:buSzPts val="1400"/>
              <a:buFont typeface="Quattrocento Sans"/>
              <a:buChar char="-"/>
            </a:pPr>
            <a:r>
              <a:rPr lang="en">
                <a:latin typeface="Quattrocento Sans"/>
                <a:ea typeface="Quattrocento Sans"/>
                <a:cs typeface="Quattrocento Sans"/>
                <a:sym typeface="Quattrocento Sans"/>
              </a:rPr>
              <a:t>Very unorganized </a:t>
            </a:r>
            <a:endParaRPr>
              <a:latin typeface="Quattrocento Sans"/>
              <a:ea typeface="Quattrocento Sans"/>
              <a:cs typeface="Quattrocento Sans"/>
              <a:sym typeface="Quattrocento Sans"/>
            </a:endParaRPr>
          </a:p>
        </p:txBody>
      </p:sp>
      <p:sp>
        <p:nvSpPr>
          <p:cNvPr id="165" name="Google Shape;165;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622</Words>
  <Application>Microsoft Office PowerPoint</Application>
  <PresentationFormat>On-screen Show (16:9)</PresentationFormat>
  <Paragraphs>104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Lora</vt:lpstr>
      <vt:lpstr>Open Sans</vt:lpstr>
      <vt:lpstr>Quattrocento Sans</vt:lpstr>
      <vt:lpstr>Arial</vt:lpstr>
      <vt:lpstr>Times New Roman</vt:lpstr>
      <vt:lpstr>Viola template</vt:lpstr>
      <vt:lpstr>The American Red Cross</vt:lpstr>
      <vt:lpstr>Hurricane Harvey </vt:lpstr>
      <vt:lpstr>PowerPoint Presentation</vt:lpstr>
      <vt:lpstr>Finances &amp; volunteers</vt:lpstr>
      <vt:lpstr>PowerPoint Presentation</vt:lpstr>
      <vt:lpstr>Finances</vt:lpstr>
      <vt:lpstr>Volunteers</vt:lpstr>
      <vt:lpstr>Operations and Communications </vt:lpstr>
      <vt:lpstr>Operations </vt:lpstr>
      <vt:lpstr>Communication </vt:lpstr>
      <vt:lpstr>PowerPoint Presentation</vt:lpstr>
      <vt:lpstr>Transparency &amp; Marketing </vt:lpstr>
      <vt:lpstr>Transparency </vt:lpstr>
      <vt:lpstr>PowerPoint Presentation</vt:lpstr>
      <vt:lpstr>Transparency</vt:lpstr>
      <vt:lpstr>Marketing  </vt:lpstr>
      <vt:lpstr>Recommendations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American Red Cross</dc:title>
  <dc:creator>walke</dc:creator>
  <cp:lastModifiedBy>walkershay325@gmail.com</cp:lastModifiedBy>
  <cp:revision>1</cp:revision>
  <dcterms:modified xsi:type="dcterms:W3CDTF">2019-05-09T12:35:39Z</dcterms:modified>
</cp:coreProperties>
</file>