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71" r:id="rId5"/>
    <p:sldId id="272"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Maven Pro" panose="020B0604020202020204" charset="0"/>
      <p:regular r:id="rId20"/>
      <p:bold r:id="rId21"/>
    </p:embeddedFont>
    <p:embeddedFont>
      <p:font typeface="Nuni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2cda79fc7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2cda79fc7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2cda79fc7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2cda79fc7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42cda79fc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42cda79fc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c6f9199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c6f9199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c6f9199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6f9199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9199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2cda79fc7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42cda79fc7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6f9199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2cda79fc7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2cda79fc7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2cda79fc7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2cda79fc7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2cda79fc7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2cda79fc7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2cda79fc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2cda79fc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Seeds’N’More:</a:t>
            </a:r>
            <a:endParaRPr/>
          </a:p>
          <a:p>
            <a:pPr marL="0" lvl="0" indent="0" algn="l" rtl="0">
              <a:spcBef>
                <a:spcPts val="0"/>
              </a:spcBef>
              <a:spcAft>
                <a:spcPts val="0"/>
              </a:spcAft>
              <a:buNone/>
            </a:pPr>
            <a:r>
              <a:rPr lang="en"/>
              <a:t>ERP Proposal</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20"/>
        <p:cNvGrpSpPr/>
        <p:nvPr/>
      </p:nvGrpSpPr>
      <p:grpSpPr>
        <a:xfrm>
          <a:off x="0" y="0"/>
          <a:ext cx="0" cy="0"/>
          <a:chOff x="0" y="0"/>
          <a:chExt cx="0" cy="0"/>
        </a:xfrm>
      </p:grpSpPr>
      <p:pic>
        <p:nvPicPr>
          <p:cNvPr id="321" name="Google Shape;321;p20"/>
          <p:cNvPicPr preferRelativeResize="0"/>
          <p:nvPr/>
        </p:nvPicPr>
        <p:blipFill>
          <a:blip r:embed="rId3">
            <a:alphaModFix/>
          </a:blip>
          <a:stretch>
            <a:fillRect/>
          </a:stretch>
        </p:blipFill>
        <p:spPr>
          <a:xfrm>
            <a:off x="292891" y="4144200"/>
            <a:ext cx="8558207" cy="999300"/>
          </a:xfrm>
          <a:prstGeom prst="rect">
            <a:avLst/>
          </a:prstGeom>
          <a:noFill/>
          <a:ln>
            <a:noFill/>
          </a:ln>
        </p:spPr>
      </p:pic>
      <p:sp>
        <p:nvSpPr>
          <p:cNvPr id="322" name="Google Shape;322;p20"/>
          <p:cNvSpPr txBox="1">
            <a:spLocks noGrp="1"/>
          </p:cNvSpPr>
          <p:nvPr>
            <p:ph type="title"/>
          </p:nvPr>
        </p:nvSpPr>
        <p:spPr>
          <a:xfrm>
            <a:off x="1303800" y="138375"/>
            <a:ext cx="7030500" cy="999300"/>
          </a:xfrm>
          <a:prstGeom prst="rect">
            <a:avLst/>
          </a:prstGeom>
          <a:ln w="2857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SAP S/4HANA Cloud ERP</a:t>
            </a:r>
            <a:endParaRPr>
              <a:solidFill>
                <a:srgbClr val="FFFFFF"/>
              </a:solidFill>
            </a:endParaRPr>
          </a:p>
        </p:txBody>
      </p:sp>
      <p:sp>
        <p:nvSpPr>
          <p:cNvPr id="323" name="Google Shape;323;p20"/>
          <p:cNvSpPr txBox="1">
            <a:spLocks noGrp="1"/>
          </p:cNvSpPr>
          <p:nvPr>
            <p:ph type="body" idx="1"/>
          </p:nvPr>
        </p:nvSpPr>
        <p:spPr>
          <a:xfrm>
            <a:off x="1303800" y="1137675"/>
            <a:ext cx="3430500" cy="32337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Pros:</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Cloud-based</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Internet of Things compatible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Software Solutions specifically for Agriculture (Vistex)</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Microsoft Office Compatible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Built in Business Intelligence</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Multi-currency support</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Documentation</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Inventory tracking</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Scheduling and Planning features</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Contract Management</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Chemical Application &amp; Irrigation Tracking</a:t>
            </a:r>
            <a:endParaRPr sz="1200">
              <a:solidFill>
                <a:srgbClr val="FFFFFF"/>
              </a:solidFill>
            </a:endParaRPr>
          </a:p>
        </p:txBody>
      </p:sp>
      <p:sp>
        <p:nvSpPr>
          <p:cNvPr id="324" name="Google Shape;324;p20"/>
          <p:cNvSpPr txBox="1">
            <a:spLocks noGrp="1"/>
          </p:cNvSpPr>
          <p:nvPr>
            <p:ph type="body" idx="2"/>
          </p:nvPr>
        </p:nvSpPr>
        <p:spPr>
          <a:xfrm>
            <a:off x="4903800" y="1137675"/>
            <a:ext cx="3430500" cy="32337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Cons:</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Cost ($220 per user/month)</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Possible lengthy Implementation</a:t>
            </a:r>
            <a:endParaRPr sz="1200">
              <a:solidFill>
                <a:srgbClr val="FFFFFF"/>
              </a:solidFill>
            </a:endParaRPr>
          </a:p>
          <a:p>
            <a:pPr marL="457200" lvl="0" indent="0" algn="l" rtl="0">
              <a:spcBef>
                <a:spcPts val="1600"/>
              </a:spcBef>
              <a:spcAft>
                <a:spcPts val="1600"/>
              </a:spcAft>
              <a:buNone/>
            </a:pP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487900" y="200150"/>
            <a:ext cx="5857800" cy="9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SAP?</a:t>
            </a:r>
            <a:endParaRPr/>
          </a:p>
        </p:txBody>
      </p:sp>
      <p:sp>
        <p:nvSpPr>
          <p:cNvPr id="330" name="Google Shape;330;p21"/>
          <p:cNvSpPr txBox="1"/>
          <p:nvPr/>
        </p:nvSpPr>
        <p:spPr>
          <a:xfrm>
            <a:off x="543700" y="1134850"/>
            <a:ext cx="6435300" cy="37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
        <p:nvSpPr>
          <p:cNvPr id="331" name="Google Shape;331;p21"/>
          <p:cNvSpPr txBox="1"/>
          <p:nvPr/>
        </p:nvSpPr>
        <p:spPr>
          <a:xfrm>
            <a:off x="87850" y="1393550"/>
            <a:ext cx="7347000" cy="1309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Font typeface="Maven Pro"/>
              <a:buChar char="●"/>
            </a:pPr>
            <a:r>
              <a:rPr lang="en" sz="2400">
                <a:solidFill>
                  <a:srgbClr val="FFFFFF"/>
                </a:solidFill>
                <a:latin typeface="Maven Pro"/>
                <a:ea typeface="Maven Pro"/>
                <a:cs typeface="Maven Pro"/>
                <a:sym typeface="Maven Pro"/>
              </a:rPr>
              <a:t>Vistex Farm Management Software Solutions can be used on top to the SAP ERP system. They provide amazing features, such as Chemical Application Tracking and more. </a:t>
            </a:r>
            <a:endParaRPr sz="2400">
              <a:solidFill>
                <a:srgbClr val="FFFFFF"/>
              </a:solidFill>
              <a:latin typeface="Maven Pro"/>
              <a:ea typeface="Maven Pro"/>
              <a:cs typeface="Maven Pro"/>
              <a:sym typeface="Maven Pro"/>
            </a:endParaRPr>
          </a:p>
          <a:p>
            <a:pPr marL="457200" lvl="0" indent="0" algn="l" rtl="0">
              <a:spcBef>
                <a:spcPts val="0"/>
              </a:spcBef>
              <a:spcAft>
                <a:spcPts val="0"/>
              </a:spcAft>
              <a:buNone/>
            </a:pPr>
            <a:endParaRPr sz="2400">
              <a:solidFill>
                <a:srgbClr val="FFFFFF"/>
              </a:solidFill>
              <a:latin typeface="Maven Pro"/>
              <a:ea typeface="Maven Pro"/>
              <a:cs typeface="Maven Pro"/>
              <a:sym typeface="Maven Pro"/>
            </a:endParaRPr>
          </a:p>
          <a:p>
            <a:pPr marL="457200" lvl="0" indent="-381000" algn="l" rtl="0">
              <a:spcBef>
                <a:spcPts val="0"/>
              </a:spcBef>
              <a:spcAft>
                <a:spcPts val="0"/>
              </a:spcAft>
              <a:buClr>
                <a:srgbClr val="FFFFFF"/>
              </a:buClr>
              <a:buSzPts val="2400"/>
              <a:buFont typeface="Maven Pro"/>
              <a:buChar char="●"/>
            </a:pPr>
            <a:r>
              <a:rPr lang="en" sz="2400">
                <a:solidFill>
                  <a:srgbClr val="FFFFFF"/>
                </a:solidFill>
                <a:latin typeface="Maven Pro"/>
                <a:ea typeface="Maven Pro"/>
                <a:cs typeface="Maven Pro"/>
                <a:sym typeface="Maven Pro"/>
              </a:rPr>
              <a:t>The cloud-based ERP is seeming more ideal for the use of the Internet of Things,  for real-time data analysis on the go, and crop/harvest tracking features. </a:t>
            </a:r>
            <a:endParaRPr sz="2400">
              <a:solidFill>
                <a:srgbClr val="FFFFFF"/>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335"/>
        <p:cNvGrpSpPr/>
        <p:nvPr/>
      </p:nvGrpSpPr>
      <p:grpSpPr>
        <a:xfrm>
          <a:off x="0" y="0"/>
          <a:ext cx="0" cy="0"/>
          <a:chOff x="0" y="0"/>
          <a:chExt cx="0" cy="0"/>
        </a:xfrm>
      </p:grpSpPr>
      <p:pic>
        <p:nvPicPr>
          <p:cNvPr id="336" name="Google Shape;336;p22"/>
          <p:cNvPicPr preferRelativeResize="0"/>
          <p:nvPr/>
        </p:nvPicPr>
        <p:blipFill>
          <a:blip r:embed="rId3">
            <a:alphaModFix/>
          </a:blip>
          <a:stretch>
            <a:fillRect/>
          </a:stretch>
        </p:blipFill>
        <p:spPr>
          <a:xfrm>
            <a:off x="601675" y="0"/>
            <a:ext cx="7940638"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340"/>
        <p:cNvGrpSpPr/>
        <p:nvPr/>
      </p:nvGrpSpPr>
      <p:grpSpPr>
        <a:xfrm>
          <a:off x="0" y="0"/>
          <a:ext cx="0" cy="0"/>
          <a:chOff x="0" y="0"/>
          <a:chExt cx="0" cy="0"/>
        </a:xfrm>
      </p:grpSpPr>
      <p:pic>
        <p:nvPicPr>
          <p:cNvPr id="341" name="Google Shape;341;p23"/>
          <p:cNvPicPr preferRelativeResize="0"/>
          <p:nvPr/>
        </p:nvPicPr>
        <p:blipFill>
          <a:blip r:embed="rId3">
            <a:alphaModFix/>
          </a:blip>
          <a:stretch>
            <a:fillRect/>
          </a:stretch>
        </p:blipFill>
        <p:spPr>
          <a:xfrm>
            <a:off x="309413" y="1022312"/>
            <a:ext cx="8525175" cy="309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345"/>
        <p:cNvGrpSpPr/>
        <p:nvPr/>
      </p:nvGrpSpPr>
      <p:grpSpPr>
        <a:xfrm>
          <a:off x="0" y="0"/>
          <a:ext cx="0" cy="0"/>
          <a:chOff x="0" y="0"/>
          <a:chExt cx="0" cy="0"/>
        </a:xfrm>
      </p:grpSpPr>
      <p:pic>
        <p:nvPicPr>
          <p:cNvPr id="346" name="Google Shape;346;p24"/>
          <p:cNvPicPr preferRelativeResize="0"/>
          <p:nvPr/>
        </p:nvPicPr>
        <p:blipFill>
          <a:blip r:embed="rId3">
            <a:alphaModFix/>
          </a:blip>
          <a:stretch>
            <a:fillRect/>
          </a:stretch>
        </p:blipFill>
        <p:spPr>
          <a:xfrm>
            <a:off x="557137" y="305763"/>
            <a:ext cx="8029726" cy="453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 Procedure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57" name="Google Shape;357;p26"/>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Merge Year</a:t>
            </a:r>
            <a:endParaRPr>
              <a:solidFill>
                <a:schemeClr val="lt1"/>
              </a:solidFill>
            </a:endParaRPr>
          </a:p>
        </p:txBody>
      </p:sp>
      <p:grpSp>
        <p:nvGrpSpPr>
          <p:cNvPr id="358" name="Google Shape;358;p26"/>
          <p:cNvGrpSpPr/>
          <p:nvPr/>
        </p:nvGrpSpPr>
        <p:grpSpPr>
          <a:xfrm>
            <a:off x="912820" y="1610215"/>
            <a:ext cx="198900" cy="593656"/>
            <a:chOff x="777447" y="1610215"/>
            <a:chExt cx="198900" cy="593656"/>
          </a:xfrm>
          <a:solidFill>
            <a:schemeClr val="tx1"/>
          </a:solidFill>
        </p:grpSpPr>
        <p:cxnSp>
          <p:nvCxnSpPr>
            <p:cNvPr id="359" name="Google Shape;359;p26"/>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360" name="Google Shape;360;p26"/>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6"/>
          <p:cNvSpPr txBox="1">
            <a:spLocks noGrp="1"/>
          </p:cNvSpPr>
          <p:nvPr>
            <p:ph type="body" idx="4294967295"/>
          </p:nvPr>
        </p:nvSpPr>
        <p:spPr>
          <a:xfrm>
            <a:off x="340925" y="523250"/>
            <a:ext cx="2242800" cy="95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Allow for a year to merge and built support for the new ERP. Strategic Planning for ERP Begins and Develops </a:t>
            </a:r>
            <a:endParaRPr sz="1200"/>
          </a:p>
        </p:txBody>
      </p:sp>
      <p:sp>
        <p:nvSpPr>
          <p:cNvPr id="362" name="Google Shape;362;p26"/>
          <p:cNvSpPr/>
          <p:nvPr/>
        </p:nvSpPr>
        <p:spPr>
          <a:xfrm>
            <a:off x="1817054" y="2199000"/>
            <a:ext cx="2051100" cy="745500"/>
          </a:xfrm>
          <a:prstGeom prst="chevron">
            <a:avLst>
              <a:gd name="adj" fmla="val 50000"/>
            </a:avLst>
          </a:prstGeom>
          <a:solidFill>
            <a:schemeClr val="tx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63" name="Google Shape;363;p26"/>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Year 1</a:t>
            </a:r>
            <a:endParaRPr>
              <a:solidFill>
                <a:schemeClr val="lt1"/>
              </a:solidFill>
            </a:endParaRPr>
          </a:p>
        </p:txBody>
      </p:sp>
      <p:grpSp>
        <p:nvGrpSpPr>
          <p:cNvPr id="364" name="Google Shape;364;p26"/>
          <p:cNvGrpSpPr/>
          <p:nvPr/>
        </p:nvGrpSpPr>
        <p:grpSpPr>
          <a:xfrm>
            <a:off x="2266282" y="2938958"/>
            <a:ext cx="198900" cy="593656"/>
            <a:chOff x="2223534" y="2938958"/>
            <a:chExt cx="198900" cy="593656"/>
          </a:xfrm>
          <a:solidFill>
            <a:schemeClr val="tx2"/>
          </a:solidFill>
        </p:grpSpPr>
        <p:cxnSp>
          <p:nvCxnSpPr>
            <p:cNvPr id="365" name="Google Shape;365;p26"/>
            <p:cNvCxnSpPr/>
            <p:nvPr/>
          </p:nvCxnSpPr>
          <p:spPr>
            <a:xfrm rot="10800000">
              <a:off x="2322997" y="2938958"/>
              <a:ext cx="0" cy="554700"/>
            </a:xfrm>
            <a:prstGeom prst="straightConnector1">
              <a:avLst/>
            </a:prstGeom>
            <a:grpFill/>
            <a:ln w="9525" cap="flat" cmpd="sng">
              <a:solidFill>
                <a:schemeClr val="dk2"/>
              </a:solidFill>
              <a:prstDash val="solid"/>
              <a:round/>
              <a:headEnd type="none" w="sm" len="sm"/>
              <a:tailEnd type="none" w="sm" len="sm"/>
            </a:ln>
          </p:spPr>
        </p:cxnSp>
        <p:sp>
          <p:nvSpPr>
            <p:cNvPr id="366" name="Google Shape;366;p26"/>
            <p:cNvSpPr/>
            <p:nvPr/>
          </p:nvSpPr>
          <p:spPr>
            <a:xfrm rot="10800000" flipH="1">
              <a:off x="2223534"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26"/>
          <p:cNvSpPr txBox="1">
            <a:spLocks noGrp="1"/>
          </p:cNvSpPr>
          <p:nvPr>
            <p:ph type="body" idx="4294967295"/>
          </p:nvPr>
        </p:nvSpPr>
        <p:spPr>
          <a:xfrm>
            <a:off x="1244337" y="36646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Installation Begins with Consultants and others hired.</a:t>
            </a:r>
            <a:endParaRPr sz="1200"/>
          </a:p>
        </p:txBody>
      </p:sp>
      <p:sp>
        <p:nvSpPr>
          <p:cNvPr id="368" name="Google Shape;368;p26"/>
          <p:cNvSpPr/>
          <p:nvPr/>
        </p:nvSpPr>
        <p:spPr>
          <a:xfrm>
            <a:off x="3471973" y="2199000"/>
            <a:ext cx="2051100" cy="745500"/>
          </a:xfrm>
          <a:prstGeom prst="chevron">
            <a:avLst>
              <a:gd name="adj" fmla="val 50000"/>
            </a:avLst>
          </a:prstGeom>
          <a:solidFill>
            <a:schemeClr val="accen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69" name="Google Shape;369;p26"/>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Year 2</a:t>
            </a:r>
            <a:endParaRPr>
              <a:solidFill>
                <a:schemeClr val="lt1"/>
              </a:solidFill>
            </a:endParaRPr>
          </a:p>
        </p:txBody>
      </p:sp>
      <p:grpSp>
        <p:nvGrpSpPr>
          <p:cNvPr id="370" name="Google Shape;370;p26"/>
          <p:cNvGrpSpPr/>
          <p:nvPr/>
        </p:nvGrpSpPr>
        <p:grpSpPr>
          <a:xfrm>
            <a:off x="4058732" y="1610215"/>
            <a:ext cx="198900" cy="593656"/>
            <a:chOff x="3918084" y="1610215"/>
            <a:chExt cx="198900" cy="593656"/>
          </a:xfrm>
          <a:solidFill>
            <a:schemeClr val="accent2"/>
          </a:solidFill>
        </p:grpSpPr>
        <p:cxnSp>
          <p:nvCxnSpPr>
            <p:cNvPr id="371" name="Google Shape;371;p26"/>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372" name="Google Shape;372;p26"/>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6"/>
          <p:cNvSpPr txBox="1">
            <a:spLocks noGrp="1"/>
          </p:cNvSpPr>
          <p:nvPr>
            <p:ph type="body" idx="4294967295"/>
          </p:nvPr>
        </p:nvSpPr>
        <p:spPr>
          <a:xfrm>
            <a:off x="3304094" y="472950"/>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Extensive training of lead employees should begin. Followed by the start of department training.</a:t>
            </a:r>
            <a:endParaRPr sz="1200"/>
          </a:p>
        </p:txBody>
      </p:sp>
      <p:sp>
        <p:nvSpPr>
          <p:cNvPr id="374" name="Google Shape;374;p26"/>
          <p:cNvSpPr/>
          <p:nvPr/>
        </p:nvSpPr>
        <p:spPr>
          <a:xfrm>
            <a:off x="5126893" y="2199000"/>
            <a:ext cx="2051100" cy="745500"/>
          </a:xfrm>
          <a:prstGeom prst="chevron">
            <a:avLst>
              <a:gd name="adj" fmla="val 50000"/>
            </a:avLst>
          </a:prstGeom>
          <a:solidFill>
            <a:schemeClr val="accent3"/>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75" name="Google Shape;375;p26"/>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Year 3</a:t>
            </a:r>
            <a:endParaRPr>
              <a:solidFill>
                <a:schemeClr val="lt1"/>
              </a:solidFill>
            </a:endParaRPr>
          </a:p>
        </p:txBody>
      </p:sp>
      <p:grpSp>
        <p:nvGrpSpPr>
          <p:cNvPr id="376" name="Google Shape;376;p26"/>
          <p:cNvGrpSpPr/>
          <p:nvPr/>
        </p:nvGrpSpPr>
        <p:grpSpPr>
          <a:xfrm>
            <a:off x="5973070" y="2938958"/>
            <a:ext cx="198900" cy="593656"/>
            <a:chOff x="5958946" y="2938958"/>
            <a:chExt cx="198900" cy="593656"/>
          </a:xfrm>
          <a:solidFill>
            <a:schemeClr val="accent3"/>
          </a:solidFill>
        </p:grpSpPr>
        <p:cxnSp>
          <p:nvCxnSpPr>
            <p:cNvPr id="377" name="Google Shape;377;p26"/>
            <p:cNvCxnSpPr/>
            <p:nvPr/>
          </p:nvCxnSpPr>
          <p:spPr>
            <a:xfrm rot="10800000">
              <a:off x="6058409" y="2938958"/>
              <a:ext cx="0" cy="554700"/>
            </a:xfrm>
            <a:prstGeom prst="straightConnector1">
              <a:avLst/>
            </a:prstGeom>
            <a:grpFill/>
            <a:ln w="9525" cap="flat" cmpd="sng">
              <a:solidFill>
                <a:schemeClr val="dk2"/>
              </a:solidFill>
              <a:prstDash val="solid"/>
              <a:round/>
              <a:headEnd type="none" w="sm" len="sm"/>
              <a:tailEnd type="none" w="sm" len="sm"/>
            </a:ln>
          </p:spPr>
        </p:cxnSp>
        <p:sp>
          <p:nvSpPr>
            <p:cNvPr id="378" name="Google Shape;378;p26"/>
            <p:cNvSpPr/>
            <p:nvPr/>
          </p:nvSpPr>
          <p:spPr>
            <a:xfrm rot="10800000" flipH="1">
              <a:off x="5958946"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6"/>
          <p:cNvSpPr txBox="1">
            <a:spLocks noGrp="1"/>
          </p:cNvSpPr>
          <p:nvPr>
            <p:ph type="body" idx="4294967295"/>
          </p:nvPr>
        </p:nvSpPr>
        <p:spPr>
          <a:xfrm>
            <a:off x="5126900" y="3593175"/>
            <a:ext cx="2242800" cy="123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Data sifting and pre-testing should be completed. Employees should continue and finish training with proper help materials.</a:t>
            </a:r>
            <a:r>
              <a:rPr lang="en" sz="1600"/>
              <a:t> </a:t>
            </a:r>
            <a:endParaRPr sz="1600"/>
          </a:p>
        </p:txBody>
      </p:sp>
      <p:sp>
        <p:nvSpPr>
          <p:cNvPr id="380" name="Google Shape;380;p26"/>
          <p:cNvSpPr/>
          <p:nvPr/>
        </p:nvSpPr>
        <p:spPr>
          <a:xfrm>
            <a:off x="6781813" y="2199000"/>
            <a:ext cx="2051100" cy="745500"/>
          </a:xfrm>
          <a:prstGeom prst="chevron">
            <a:avLst>
              <a:gd name="adj" fmla="val 50000"/>
            </a:avLst>
          </a:prstGeom>
          <a:solidFill>
            <a:schemeClr val="accent5">
              <a:lumMod val="50000"/>
            </a:schemeClr>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81" name="Google Shape;381;p26"/>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Completion</a:t>
            </a:r>
            <a:endParaRPr>
              <a:solidFill>
                <a:schemeClr val="lt1"/>
              </a:solidFill>
            </a:endParaRPr>
          </a:p>
        </p:txBody>
      </p:sp>
      <p:grpSp>
        <p:nvGrpSpPr>
          <p:cNvPr id="382" name="Google Shape;382;p26"/>
          <p:cNvGrpSpPr/>
          <p:nvPr/>
        </p:nvGrpSpPr>
        <p:grpSpPr>
          <a:xfrm>
            <a:off x="7669807" y="1610215"/>
            <a:ext cx="198900" cy="593656"/>
            <a:chOff x="3918084" y="1610215"/>
            <a:chExt cx="198900" cy="593656"/>
          </a:xfrm>
          <a:solidFill>
            <a:schemeClr val="accent5">
              <a:lumMod val="50000"/>
            </a:schemeClr>
          </a:solidFill>
        </p:grpSpPr>
        <p:cxnSp>
          <p:nvCxnSpPr>
            <p:cNvPr id="383" name="Google Shape;383;p26"/>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384" name="Google Shape;384;p26"/>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26"/>
          <p:cNvSpPr txBox="1">
            <a:spLocks noGrp="1"/>
          </p:cNvSpPr>
          <p:nvPr>
            <p:ph type="body" idx="4294967295"/>
          </p:nvPr>
        </p:nvSpPr>
        <p:spPr>
          <a:xfrm>
            <a:off x="6685975" y="374750"/>
            <a:ext cx="2242800" cy="110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Vendor support and consultants should be on board. Testing is complete and go-live is successful</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Closing Thoughts</a:t>
            </a:r>
            <a:endParaRPr/>
          </a:p>
        </p:txBody>
      </p:sp>
      <p:sp>
        <p:nvSpPr>
          <p:cNvPr id="391" name="Google Shape;391;p27"/>
          <p:cNvSpPr txBox="1">
            <a:spLocks noGrp="1"/>
          </p:cNvSpPr>
          <p:nvPr>
            <p:ph type="body" idx="1"/>
          </p:nvPr>
        </p:nvSpPr>
        <p:spPr>
          <a:xfrm>
            <a:off x="1299750" y="1467450"/>
            <a:ext cx="6544500" cy="3514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Seeds’N’More with the proper management through their merge, ERP planning, and the implementation with consultants should be able to transfer to a new larger ERP system that will grow and expand as they maintain their new facilities, new employees, and their new use of sensor technology through the Internet of Things.  </a:t>
            </a:r>
            <a:endParaRPr sz="16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sz="1600">
                <a:solidFill>
                  <a:srgbClr val="000000"/>
                </a:solidFill>
                <a:latin typeface="Arial"/>
                <a:ea typeface="Arial"/>
                <a:cs typeface="Arial"/>
                <a:sym typeface="Arial"/>
              </a:rPr>
              <a:t>SAP S/4HANA Cloud ERP with the Farm Management software solutions from Vistex will serve Seeds’N’More and their needs well and will help their organization grow as their use of new technology grows.</a:t>
            </a:r>
            <a:r>
              <a:rPr lang="en" sz="1800">
                <a:solidFill>
                  <a:srgbClr val="000000"/>
                </a:solidFill>
                <a:latin typeface="Arial"/>
                <a:ea typeface="Arial"/>
                <a:cs typeface="Arial"/>
                <a:sym typeface="Arial"/>
              </a:rPr>
              <a:t> </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265500" y="1718250"/>
            <a:ext cx="4045200" cy="1707000"/>
          </a:xfrm>
          <a:prstGeom prst="rect">
            <a:avLst/>
          </a:prstGeom>
          <a:gradFill>
            <a:gsLst>
              <a:gs pos="0">
                <a:srgbClr val="EEF4D7"/>
              </a:gs>
              <a:gs pos="100000">
                <a:srgbClr val="BFD376"/>
              </a:gs>
            </a:gsLst>
            <a:lin ang="5400012" scaled="0"/>
          </a:gradFill>
          <a:ln w="2857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Meet Seeds’N’More</a:t>
            </a:r>
            <a:endParaRPr/>
          </a:p>
        </p:txBody>
      </p:sp>
      <p:sp>
        <p:nvSpPr>
          <p:cNvPr id="284" name="Google Shape;284;p14"/>
          <p:cNvSpPr txBox="1">
            <a:spLocks noGrp="1"/>
          </p:cNvSpPr>
          <p:nvPr>
            <p:ph type="body" idx="2"/>
          </p:nvPr>
        </p:nvSpPr>
        <p:spPr>
          <a:xfrm>
            <a:off x="4843675" y="391875"/>
            <a:ext cx="3430500" cy="4217100"/>
          </a:xfrm>
          <a:prstGeom prst="rect">
            <a:avLst/>
          </a:prstGeom>
          <a:gradFill>
            <a:gsLst>
              <a:gs pos="0">
                <a:srgbClr val="EEF4D7"/>
              </a:gs>
              <a:gs pos="100000">
                <a:srgbClr val="BFD376"/>
              </a:gs>
            </a:gsLst>
            <a:path path="circle">
              <a:fillToRect l="50000" t="50000" r="50000" b="50000"/>
            </a:path>
            <a:tileRect/>
          </a:gradFill>
          <a:ln w="28575"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Located in Southern Indiana</a:t>
            </a:r>
            <a:endParaRPr sz="1800"/>
          </a:p>
          <a:p>
            <a:pPr marL="457200" lvl="0" indent="-342900" algn="l" rtl="0">
              <a:spcBef>
                <a:spcPts val="1600"/>
              </a:spcBef>
              <a:spcAft>
                <a:spcPts val="0"/>
              </a:spcAft>
              <a:buSzPts val="1800"/>
              <a:buChar char="●"/>
            </a:pPr>
            <a:r>
              <a:rPr lang="en" sz="1800"/>
              <a:t>Produce and sell seeds and crops</a:t>
            </a:r>
            <a:endParaRPr sz="1800"/>
          </a:p>
          <a:p>
            <a:pPr marL="457200" lvl="0" indent="-342900" algn="l" rtl="0">
              <a:spcBef>
                <a:spcPts val="1600"/>
              </a:spcBef>
              <a:spcAft>
                <a:spcPts val="0"/>
              </a:spcAft>
              <a:buSzPts val="1800"/>
              <a:buChar char="●"/>
            </a:pPr>
            <a:r>
              <a:rPr lang="en" sz="1800"/>
              <a:t>Only ships seeds internationally</a:t>
            </a:r>
            <a:endParaRPr sz="1800"/>
          </a:p>
          <a:p>
            <a:pPr marL="457200" lvl="0" indent="-342900" algn="l" rtl="0">
              <a:spcBef>
                <a:spcPts val="1600"/>
              </a:spcBef>
              <a:spcAft>
                <a:spcPts val="0"/>
              </a:spcAft>
              <a:buSzPts val="1800"/>
              <a:buChar char="●"/>
            </a:pPr>
            <a:r>
              <a:rPr lang="en" sz="1800"/>
              <a:t>Currently approximately 3,000 employees</a:t>
            </a:r>
            <a:endParaRPr sz="1800"/>
          </a:p>
          <a:p>
            <a:pPr marL="457200" lvl="0" indent="-342900" algn="l" rtl="0">
              <a:spcBef>
                <a:spcPts val="1600"/>
              </a:spcBef>
              <a:spcAft>
                <a:spcPts val="0"/>
              </a:spcAft>
              <a:buSzPts val="1800"/>
              <a:buChar char="●"/>
            </a:pPr>
            <a:r>
              <a:rPr lang="en" sz="1800"/>
              <a:t>Annual revenue is $300 Million </a:t>
            </a:r>
            <a:endParaRPr sz="1800"/>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5036700" y="0"/>
            <a:ext cx="4107300"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rPr>
              <a:t>Challenges in Agriculture</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generated with very high confidence">
            <a:extLst>
              <a:ext uri="{FF2B5EF4-FFF2-40B4-BE49-F238E27FC236}">
                <a16:creationId xmlns:a16="http://schemas.microsoft.com/office/drawing/2014/main" id="{F603A1A9-FFAD-4EEA-A94A-8F9E8BFB9117}"/>
              </a:ext>
            </a:extLst>
          </p:cNvPr>
          <p:cNvPicPr>
            <a:picLocks noChangeAspect="1"/>
          </p:cNvPicPr>
          <p:nvPr/>
        </p:nvPicPr>
        <p:blipFill>
          <a:blip r:embed="rId2"/>
          <a:stretch>
            <a:fillRect/>
          </a:stretch>
        </p:blipFill>
        <p:spPr>
          <a:xfrm>
            <a:off x="502028" y="0"/>
            <a:ext cx="8139944" cy="5143500"/>
          </a:xfrm>
          <a:prstGeom prst="rect">
            <a:avLst/>
          </a:prstGeom>
        </p:spPr>
      </p:pic>
    </p:spTree>
    <p:extLst>
      <p:ext uri="{BB962C8B-B14F-4D97-AF65-F5344CB8AC3E}">
        <p14:creationId xmlns:p14="http://schemas.microsoft.com/office/powerpoint/2010/main" val="395318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generated with high confidence">
            <a:extLst>
              <a:ext uri="{FF2B5EF4-FFF2-40B4-BE49-F238E27FC236}">
                <a16:creationId xmlns:a16="http://schemas.microsoft.com/office/drawing/2014/main" id="{23CAC216-2BE6-475B-A978-C78CFF7267A5}"/>
              </a:ext>
            </a:extLst>
          </p:cNvPr>
          <p:cNvPicPr>
            <a:picLocks noChangeAspect="1"/>
          </p:cNvPicPr>
          <p:nvPr/>
        </p:nvPicPr>
        <p:blipFill>
          <a:blip r:embed="rId2"/>
          <a:stretch>
            <a:fillRect/>
          </a:stretch>
        </p:blipFill>
        <p:spPr>
          <a:xfrm>
            <a:off x="615820" y="-1610"/>
            <a:ext cx="7819053" cy="5145109"/>
          </a:xfrm>
          <a:prstGeom prst="rect">
            <a:avLst/>
          </a:prstGeom>
        </p:spPr>
      </p:pic>
    </p:spTree>
    <p:extLst>
      <p:ext uri="{BB962C8B-B14F-4D97-AF65-F5344CB8AC3E}">
        <p14:creationId xmlns:p14="http://schemas.microsoft.com/office/powerpoint/2010/main" val="255820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of Seeds’N’More </a:t>
            </a:r>
            <a:endParaRPr/>
          </a:p>
        </p:txBody>
      </p:sp>
      <p:sp>
        <p:nvSpPr>
          <p:cNvPr id="295" name="Google Shape;295;p16"/>
          <p:cNvSpPr txBox="1">
            <a:spLocks noGrp="1"/>
          </p:cNvSpPr>
          <p:nvPr>
            <p:ph type="body" idx="1"/>
          </p:nvPr>
        </p:nvSpPr>
        <p:spPr>
          <a:xfrm>
            <a:off x="1303800" y="1837975"/>
            <a:ext cx="7030500" cy="235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New Merge</a:t>
            </a:r>
            <a:endParaRPr sz="1800"/>
          </a:p>
          <a:p>
            <a:pPr marL="914400" lvl="0" indent="0" algn="l" rtl="0">
              <a:spcBef>
                <a:spcPts val="1600"/>
              </a:spcBef>
              <a:spcAft>
                <a:spcPts val="0"/>
              </a:spcAft>
              <a:buNone/>
            </a:pPr>
            <a:r>
              <a:rPr lang="en" sz="1800"/>
              <a:t>New Facilities</a:t>
            </a:r>
            <a:endParaRPr sz="1800"/>
          </a:p>
          <a:p>
            <a:pPr marL="914400" lvl="0" indent="0" algn="l" rtl="0">
              <a:spcBef>
                <a:spcPts val="1600"/>
              </a:spcBef>
              <a:spcAft>
                <a:spcPts val="0"/>
              </a:spcAft>
              <a:buNone/>
            </a:pPr>
            <a:r>
              <a:rPr lang="en" sz="1800"/>
              <a:t>New Employees</a:t>
            </a:r>
            <a:endParaRPr sz="1800"/>
          </a:p>
          <a:p>
            <a:pPr marL="457200" lvl="0" indent="-342900" algn="l" rtl="0">
              <a:spcBef>
                <a:spcPts val="1600"/>
              </a:spcBef>
              <a:spcAft>
                <a:spcPts val="0"/>
              </a:spcAft>
              <a:buSzPts val="1800"/>
              <a:buChar char="●"/>
            </a:pPr>
            <a:r>
              <a:rPr lang="en" sz="1800"/>
              <a:t>New Sensor Technology Growth</a:t>
            </a:r>
            <a:endParaRPr sz="1800"/>
          </a:p>
          <a:p>
            <a:pPr marL="457200" lvl="0" indent="457200" algn="l" rtl="0">
              <a:spcBef>
                <a:spcPts val="1600"/>
              </a:spcBef>
              <a:spcAft>
                <a:spcPts val="0"/>
              </a:spcAft>
              <a:buNone/>
            </a:pPr>
            <a:r>
              <a:rPr lang="en" sz="1800"/>
              <a:t>Internet of Things Implementation</a:t>
            </a:r>
            <a:endParaRPr sz="1800"/>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404150" y="338650"/>
            <a:ext cx="7051200" cy="956700"/>
          </a:xfrm>
          <a:prstGeom prst="rect">
            <a:avLst/>
          </a:prstGeom>
          <a:gradFill>
            <a:gsLst>
              <a:gs pos="0">
                <a:srgbClr val="EEF4D7"/>
              </a:gs>
              <a:gs pos="100000">
                <a:srgbClr val="BFD376"/>
              </a:gs>
            </a:gsLst>
            <a:lin ang="5400012" scaled="0"/>
          </a:gradFill>
          <a:ln w="2857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ERP Systems</a:t>
            </a:r>
            <a:endParaRPr/>
          </a:p>
        </p:txBody>
      </p:sp>
      <p:sp>
        <p:nvSpPr>
          <p:cNvPr id="301" name="Google Shape;301;p17"/>
          <p:cNvSpPr txBox="1">
            <a:spLocks noGrp="1"/>
          </p:cNvSpPr>
          <p:nvPr>
            <p:ph type="body" idx="2"/>
          </p:nvPr>
        </p:nvSpPr>
        <p:spPr>
          <a:xfrm>
            <a:off x="907175" y="2088550"/>
            <a:ext cx="3512100" cy="1551300"/>
          </a:xfrm>
          <a:prstGeom prst="rect">
            <a:avLst/>
          </a:prstGeom>
          <a:gradFill>
            <a:gsLst>
              <a:gs pos="0">
                <a:srgbClr val="EEF4D7"/>
              </a:gs>
              <a:gs pos="100000">
                <a:srgbClr val="BFD376"/>
              </a:gs>
            </a:gsLst>
            <a:path path="circle">
              <a:fillToRect l="50000" t="50000" r="50000" b="50000"/>
            </a:path>
            <a:tileRect/>
          </a:gradFill>
          <a:ln w="28575"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434343"/>
              </a:buClr>
              <a:buSzPts val="2400"/>
              <a:buFont typeface="Maven Pro"/>
              <a:buChar char="●"/>
            </a:pPr>
            <a:r>
              <a:rPr lang="en" sz="2400" b="1">
                <a:solidFill>
                  <a:srgbClr val="434343"/>
                </a:solidFill>
                <a:latin typeface="Maven Pro"/>
                <a:ea typeface="Maven Pro"/>
                <a:cs typeface="Maven Pro"/>
                <a:sym typeface="Maven Pro"/>
              </a:rPr>
              <a:t>NetSuite by Oracle Cloud-Based ERP</a:t>
            </a:r>
            <a:endParaRPr sz="2400" b="1">
              <a:solidFill>
                <a:srgbClr val="434343"/>
              </a:solidFill>
              <a:latin typeface="Maven Pro"/>
              <a:ea typeface="Maven Pro"/>
              <a:cs typeface="Maven Pro"/>
              <a:sym typeface="Maven Pro"/>
            </a:endParaRPr>
          </a:p>
          <a:p>
            <a:pPr marL="457200" lvl="0" indent="0" algn="l" rtl="0">
              <a:lnSpc>
                <a:spcPct val="100000"/>
              </a:lnSpc>
              <a:spcBef>
                <a:spcPts val="1600"/>
              </a:spcBef>
              <a:spcAft>
                <a:spcPts val="0"/>
              </a:spcAft>
              <a:buNone/>
            </a:pPr>
            <a:endParaRPr sz="1800">
              <a:latin typeface="Maven Pro"/>
              <a:ea typeface="Maven Pro"/>
              <a:cs typeface="Maven Pro"/>
              <a:sym typeface="Maven Pro"/>
            </a:endParaRPr>
          </a:p>
        </p:txBody>
      </p:sp>
      <p:sp>
        <p:nvSpPr>
          <p:cNvPr id="302" name="Google Shape;302;p17"/>
          <p:cNvSpPr txBox="1"/>
          <p:nvPr/>
        </p:nvSpPr>
        <p:spPr>
          <a:xfrm>
            <a:off x="4621675" y="2088550"/>
            <a:ext cx="3833700" cy="1551300"/>
          </a:xfrm>
          <a:prstGeom prst="rect">
            <a:avLst/>
          </a:prstGeom>
          <a:gradFill>
            <a:gsLst>
              <a:gs pos="0">
                <a:srgbClr val="EEF4D7"/>
              </a:gs>
              <a:gs pos="100000">
                <a:srgbClr val="BFD376"/>
              </a:gs>
            </a:gsLst>
            <a:path path="circle">
              <a:fillToRect l="50000" t="50000" r="50000" b="50000"/>
            </a:path>
            <a:tileRect/>
          </a:gradFill>
          <a:ln w="28575"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Maven Pro"/>
              <a:buChar char="●"/>
            </a:pPr>
            <a:r>
              <a:rPr lang="en" sz="2400" b="1">
                <a:solidFill>
                  <a:srgbClr val="434343"/>
                </a:solidFill>
                <a:latin typeface="Maven Pro"/>
                <a:ea typeface="Maven Pro"/>
                <a:cs typeface="Maven Pro"/>
                <a:sym typeface="Maven Pro"/>
              </a:rPr>
              <a:t>SAP S/4HANA Cloud ERP </a:t>
            </a:r>
            <a:endParaRPr sz="2400" b="1">
              <a:solidFill>
                <a:srgbClr val="434343"/>
              </a:solidFill>
              <a:latin typeface="Maven Pro"/>
              <a:ea typeface="Maven Pro"/>
              <a:cs typeface="Maven Pro"/>
              <a:sym typeface="Maven Pro"/>
            </a:endParaRPr>
          </a:p>
          <a:p>
            <a:pPr marL="457200" lvl="0" indent="0" algn="l" rtl="0">
              <a:spcBef>
                <a:spcPts val="0"/>
              </a:spcBef>
              <a:spcAft>
                <a:spcPts val="0"/>
              </a:spcAft>
              <a:buNone/>
            </a:pPr>
            <a:r>
              <a:rPr lang="en" sz="2400" b="1">
                <a:solidFill>
                  <a:srgbClr val="434343"/>
                </a:solidFill>
                <a:latin typeface="Maven Pro"/>
                <a:ea typeface="Maven Pro"/>
                <a:cs typeface="Maven Pro"/>
                <a:sym typeface="Maven Pro"/>
              </a:rPr>
              <a:t>(with Vistex software solutions modules)</a:t>
            </a:r>
            <a:endParaRPr sz="2400"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227300" cy="6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 Benefits of an ERP system</a:t>
            </a:r>
            <a:endParaRPr/>
          </a:p>
        </p:txBody>
      </p:sp>
      <p:sp>
        <p:nvSpPr>
          <p:cNvPr id="308" name="Google Shape;308;p18"/>
          <p:cNvSpPr txBox="1">
            <a:spLocks noGrp="1"/>
          </p:cNvSpPr>
          <p:nvPr>
            <p:ph type="body" idx="1"/>
          </p:nvPr>
        </p:nvSpPr>
        <p:spPr>
          <a:xfrm>
            <a:off x="1303800" y="1559925"/>
            <a:ext cx="7227300" cy="297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Improved  integration &amp; flexibility</a:t>
            </a:r>
            <a:endParaRPr sz="1800"/>
          </a:p>
          <a:p>
            <a:pPr marL="457200" lvl="0" indent="-342900" algn="l" rtl="0">
              <a:spcBef>
                <a:spcPts val="0"/>
              </a:spcBef>
              <a:spcAft>
                <a:spcPts val="0"/>
              </a:spcAft>
              <a:buSzPts val="1800"/>
              <a:buChar char="●"/>
            </a:pPr>
            <a:r>
              <a:rPr lang="en" sz="1800"/>
              <a:t>Fewer Errors</a:t>
            </a:r>
            <a:endParaRPr sz="1800"/>
          </a:p>
          <a:p>
            <a:pPr marL="457200" lvl="0" indent="-342900" algn="l" rtl="0">
              <a:spcBef>
                <a:spcPts val="0"/>
              </a:spcBef>
              <a:spcAft>
                <a:spcPts val="0"/>
              </a:spcAft>
              <a:buSzPts val="1800"/>
              <a:buChar char="●"/>
            </a:pPr>
            <a:r>
              <a:rPr lang="en" sz="1800"/>
              <a:t>Improved seed and efficiency</a:t>
            </a:r>
            <a:endParaRPr sz="1800"/>
          </a:p>
          <a:p>
            <a:pPr marL="457200" lvl="0" indent="-342900" algn="l" rtl="0">
              <a:spcBef>
                <a:spcPts val="0"/>
              </a:spcBef>
              <a:spcAft>
                <a:spcPts val="0"/>
              </a:spcAft>
              <a:buSzPts val="1800"/>
              <a:buChar char="●"/>
            </a:pPr>
            <a:r>
              <a:rPr lang="en" sz="1800"/>
              <a:t>More complete access to information </a:t>
            </a:r>
            <a:endParaRPr sz="1800"/>
          </a:p>
          <a:p>
            <a:pPr marL="457200" lvl="0" indent="-342900" algn="l" rtl="0">
              <a:spcBef>
                <a:spcPts val="0"/>
              </a:spcBef>
              <a:spcAft>
                <a:spcPts val="0"/>
              </a:spcAft>
              <a:buSzPts val="1800"/>
              <a:buChar char="●"/>
            </a:pPr>
            <a:r>
              <a:rPr lang="en" sz="1800"/>
              <a:t>Lower total costs in the complete supply chain</a:t>
            </a:r>
            <a:endParaRPr sz="1800"/>
          </a:p>
          <a:p>
            <a:pPr marL="457200" lvl="0" indent="-342900" algn="l" rtl="0">
              <a:spcBef>
                <a:spcPts val="0"/>
              </a:spcBef>
              <a:spcAft>
                <a:spcPts val="0"/>
              </a:spcAft>
              <a:buSzPts val="1800"/>
              <a:buChar char="●"/>
            </a:pPr>
            <a:r>
              <a:rPr lang="en" sz="1800"/>
              <a:t>Shortened throughput times</a:t>
            </a:r>
            <a:endParaRPr sz="1800"/>
          </a:p>
          <a:p>
            <a:pPr marL="457200" lvl="0" indent="-342900" algn="l" rtl="0">
              <a:spcBef>
                <a:spcPts val="0"/>
              </a:spcBef>
              <a:spcAft>
                <a:spcPts val="0"/>
              </a:spcAft>
              <a:buSzPts val="1800"/>
              <a:buChar char="●"/>
            </a:pPr>
            <a:r>
              <a:rPr lang="en" sz="1800"/>
              <a:t>More accurate data &amp; data analysis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292891" y="4139464"/>
            <a:ext cx="8558207" cy="999312"/>
          </a:xfrm>
          <a:prstGeom prst="rect">
            <a:avLst/>
          </a:prstGeom>
          <a:noFill/>
          <a:ln>
            <a:noFill/>
          </a:ln>
        </p:spPr>
      </p:pic>
      <p:sp>
        <p:nvSpPr>
          <p:cNvPr id="314" name="Google Shape;314;p19"/>
          <p:cNvSpPr txBox="1">
            <a:spLocks noGrp="1"/>
          </p:cNvSpPr>
          <p:nvPr>
            <p:ph type="title"/>
          </p:nvPr>
        </p:nvSpPr>
        <p:spPr>
          <a:xfrm>
            <a:off x="1303800" y="178400"/>
            <a:ext cx="7030500" cy="999300"/>
          </a:xfrm>
          <a:prstGeom prst="rect">
            <a:avLst/>
          </a:prstGeom>
          <a:ln w="2857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NetSuite</a:t>
            </a:r>
            <a:endParaRPr>
              <a:solidFill>
                <a:srgbClr val="F3F3F3"/>
              </a:solidFill>
            </a:endParaRPr>
          </a:p>
        </p:txBody>
      </p:sp>
      <p:sp>
        <p:nvSpPr>
          <p:cNvPr id="315" name="Google Shape;315;p19"/>
          <p:cNvSpPr txBox="1">
            <a:spLocks noGrp="1"/>
          </p:cNvSpPr>
          <p:nvPr>
            <p:ph type="body" idx="1"/>
          </p:nvPr>
        </p:nvSpPr>
        <p:spPr>
          <a:xfrm>
            <a:off x="1303800" y="1177700"/>
            <a:ext cx="3430500" cy="32403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rPr>
              <a:t>Pros:</a:t>
            </a:r>
            <a:endParaRPr sz="14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Cloud-based</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Multi-location</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Microsoft Office compatible</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Real-time data interaction</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PBC Service</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Built in Business Intelligence</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Multi-currency support</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Documentation</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Batch and Lot tracking</a:t>
            </a:r>
            <a:endParaRPr sz="1400">
              <a:solidFill>
                <a:srgbClr val="FFFFFF"/>
              </a:solidFill>
            </a:endParaRPr>
          </a:p>
        </p:txBody>
      </p:sp>
      <p:sp>
        <p:nvSpPr>
          <p:cNvPr id="316" name="Google Shape;316;p19"/>
          <p:cNvSpPr txBox="1">
            <a:spLocks noGrp="1"/>
          </p:cNvSpPr>
          <p:nvPr>
            <p:ph type="body" idx="2"/>
          </p:nvPr>
        </p:nvSpPr>
        <p:spPr>
          <a:xfrm>
            <a:off x="4903800" y="1177700"/>
            <a:ext cx="3430500" cy="3240300"/>
          </a:xfrm>
          <a:prstGeom prst="rect">
            <a:avLst/>
          </a:prstGeom>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rPr>
              <a:t>Cons:</a:t>
            </a:r>
            <a:endParaRPr sz="14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Cost ($999 License, $99 base user/month)</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No Agricultural Specific solutions</a:t>
            </a:r>
            <a:endParaRPr sz="1400">
              <a:solidFill>
                <a:srgbClr val="FFFFFF"/>
              </a:solidFill>
            </a:endParaRPr>
          </a:p>
          <a:p>
            <a:pPr marL="457200" lvl="0" indent="-317500" algn="l" rtl="0">
              <a:spcBef>
                <a:spcPts val="0"/>
              </a:spcBef>
              <a:spcAft>
                <a:spcPts val="0"/>
              </a:spcAft>
              <a:buClr>
                <a:srgbClr val="FFFFFF"/>
              </a:buClr>
              <a:buSzPts val="1400"/>
              <a:buChar char="●"/>
            </a:pPr>
            <a:r>
              <a:rPr lang="en" sz="1400">
                <a:solidFill>
                  <a:srgbClr val="FFFFFF"/>
                </a:solidFill>
              </a:rPr>
              <a:t>Manufacturing Focused </a:t>
            </a:r>
            <a:endParaRPr sz="1400">
              <a:solidFill>
                <a:srgbClr val="FFFFFF"/>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456</Words>
  <Application>Microsoft Office PowerPoint</Application>
  <PresentationFormat>On-screen Show (16:9)</PresentationFormat>
  <Paragraphs>76</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Maven Pro</vt:lpstr>
      <vt:lpstr>Nunito</vt:lpstr>
      <vt:lpstr>Momentum</vt:lpstr>
      <vt:lpstr>Seeds’N’More: ERP Proposal</vt:lpstr>
      <vt:lpstr>Meet Seeds’N’More</vt:lpstr>
      <vt:lpstr>Challenges in Agriculture</vt:lpstr>
      <vt:lpstr>PowerPoint Presentation</vt:lpstr>
      <vt:lpstr>PowerPoint Presentation</vt:lpstr>
      <vt:lpstr>Challenges of Seeds’N’More </vt:lpstr>
      <vt:lpstr>ERP Systems</vt:lpstr>
      <vt:lpstr>Typical Benefits of an ERP system</vt:lpstr>
      <vt:lpstr>NetSuite</vt:lpstr>
      <vt:lpstr>SAP S/4HANA Cloud ERP</vt:lpstr>
      <vt:lpstr>Why SAP?</vt:lpstr>
      <vt:lpstr>PowerPoint Presentation</vt:lpstr>
      <vt:lpstr>PowerPoint Presentation</vt:lpstr>
      <vt:lpstr>PowerPoint Presentation</vt:lpstr>
      <vt:lpstr>Implementation Procedure</vt:lpstr>
      <vt:lpstr>PowerPoint Presentation</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Seeds’N’More: ERP Proposal</dc:title>
  <dc:creator>Shay Walker</dc:creator>
  <cp:lastModifiedBy>Shay Walker</cp:lastModifiedBy>
  <cp:revision>2</cp:revision>
  <dcterms:modified xsi:type="dcterms:W3CDTF">2018-09-26T01:57:30Z</dcterms:modified>
</cp:coreProperties>
</file>