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54FD-A7FF-4AC6-9FA8-A2960646B0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4EDF45-83C5-4EC9-A621-C9DEB655B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A8EAC6-2B3B-42A8-9AF1-BF72D65A0D45}"/>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5" name="Footer Placeholder 4">
            <a:extLst>
              <a:ext uri="{FF2B5EF4-FFF2-40B4-BE49-F238E27FC236}">
                <a16:creationId xmlns:a16="http://schemas.microsoft.com/office/drawing/2014/main" id="{DD76B74B-55C2-40A9-A7E3-1FEC38190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800AA-1277-49B7-9D29-AD5D001B66DC}"/>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46962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EE7A-5DA4-4B8E-8E3B-B5D70C740D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8406B-9DCB-47A6-AF83-9D91AD2ED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B30EC-02FB-4B3C-B808-F404F48AFCD6}"/>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5" name="Footer Placeholder 4">
            <a:extLst>
              <a:ext uri="{FF2B5EF4-FFF2-40B4-BE49-F238E27FC236}">
                <a16:creationId xmlns:a16="http://schemas.microsoft.com/office/drawing/2014/main" id="{D192A7C4-478D-424F-A756-B4434E4FB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A21B7-D70D-4FD4-9AC1-CB4296CF0F14}"/>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46917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DA6B3-8DCF-4D93-9AFF-791CE76CF2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482294-7335-4F6D-AC4F-D0186E920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CC17B-B46F-4C8E-BEEC-7CA9C976F92E}"/>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5" name="Footer Placeholder 4">
            <a:extLst>
              <a:ext uri="{FF2B5EF4-FFF2-40B4-BE49-F238E27FC236}">
                <a16:creationId xmlns:a16="http://schemas.microsoft.com/office/drawing/2014/main" id="{0B99417F-61C4-4839-BA6C-428A09192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FDD4-9C6B-4B09-8D73-DD241769708B}"/>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71757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AC09-D145-449B-8DC2-CE775754C2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51246-4FB5-4A6F-80E8-ADD9763235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D3C02-93BA-4245-A2FC-57D22850236E}"/>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5" name="Footer Placeholder 4">
            <a:extLst>
              <a:ext uri="{FF2B5EF4-FFF2-40B4-BE49-F238E27FC236}">
                <a16:creationId xmlns:a16="http://schemas.microsoft.com/office/drawing/2014/main" id="{CE390BC6-4A56-4A18-A023-4C9499B1F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0976E-8F88-4558-BB6C-C0A8792B6385}"/>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71534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DDEC-C65B-47F7-9B69-8EF74225E5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9D292F-7985-4463-A10A-0BECE1317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5020E-3D09-44F7-8433-C82590687E4B}"/>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5" name="Footer Placeholder 4">
            <a:extLst>
              <a:ext uri="{FF2B5EF4-FFF2-40B4-BE49-F238E27FC236}">
                <a16:creationId xmlns:a16="http://schemas.microsoft.com/office/drawing/2014/main" id="{08A02DB3-392F-44D6-A338-7D54C3463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A943B-5220-4F6F-8EE8-B89C835855CC}"/>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56812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10A4-867F-4500-9FBB-C12B23E94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4431E-2069-4999-85C8-5640ED8B5E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675014-37AC-4F38-B2C6-3484F5422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92FC6C-C85E-4A88-B1FC-01F614F1DB40}"/>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6" name="Footer Placeholder 5">
            <a:extLst>
              <a:ext uri="{FF2B5EF4-FFF2-40B4-BE49-F238E27FC236}">
                <a16:creationId xmlns:a16="http://schemas.microsoft.com/office/drawing/2014/main" id="{05E5EA69-659D-4F5D-BB41-3E1E521D9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57F0A-B7BB-459D-9B21-911637A6283A}"/>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7919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621E-A8A9-4E1F-A421-EF5301BC5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4DF8D-C826-4037-A6B0-7AFA0EB4D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DFCDD3-A2F0-4BA1-8F83-71495D7D1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1E800F-1B91-4FA6-ADD2-C7FE3E344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E868B-DA10-475D-B45E-B016C5FFE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D78498-98F6-4640-BCA4-66A3D45BB47D}"/>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8" name="Footer Placeholder 7">
            <a:extLst>
              <a:ext uri="{FF2B5EF4-FFF2-40B4-BE49-F238E27FC236}">
                <a16:creationId xmlns:a16="http://schemas.microsoft.com/office/drawing/2014/main" id="{12E5F2D1-CBD1-4EA7-AC16-2949211F1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BA6E4F-6220-4DFA-9005-816AF773553B}"/>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7870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74EB-5AC8-4F67-8412-8018D0F76B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E824C-C466-4D75-AB14-0D6D4A89EFA1}"/>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4" name="Footer Placeholder 3">
            <a:extLst>
              <a:ext uri="{FF2B5EF4-FFF2-40B4-BE49-F238E27FC236}">
                <a16:creationId xmlns:a16="http://schemas.microsoft.com/office/drawing/2014/main" id="{240B0600-A437-4C0A-B883-A6BEB43A5D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70335-DDD1-4FD5-8428-3B9CDF6CCCE1}"/>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38872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DA78D-0028-432F-B597-6A1D64B9E182}"/>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3" name="Footer Placeholder 2">
            <a:extLst>
              <a:ext uri="{FF2B5EF4-FFF2-40B4-BE49-F238E27FC236}">
                <a16:creationId xmlns:a16="http://schemas.microsoft.com/office/drawing/2014/main" id="{18F6E665-05A9-485B-8377-09E00982E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FEE61D-D795-4F11-B32F-3CB2116C91F6}"/>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47856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9771-A8BB-4DC5-9D10-65B8FBB78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57A1A-9580-42EF-B489-6D00452C6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0F6565-CBE2-4344-A741-024056A0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28B4C-DEE6-4D6F-BE82-A97A3BA1E227}"/>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6" name="Footer Placeholder 5">
            <a:extLst>
              <a:ext uri="{FF2B5EF4-FFF2-40B4-BE49-F238E27FC236}">
                <a16:creationId xmlns:a16="http://schemas.microsoft.com/office/drawing/2014/main" id="{CC3A9A38-DED6-4C60-A6B4-5F9FCB362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0AF19E-A033-4EC4-9689-A02C9D77B088}"/>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401851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B5CC-56A4-4F11-A102-E031D5A32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2AFEA4-9F67-4AA7-AD69-CA6CA14AA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061DA-83AB-4812-8B05-792FD2170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6FC93-C521-40F1-A0BF-015B70A3D07C}"/>
              </a:ext>
            </a:extLst>
          </p:cNvPr>
          <p:cNvSpPr>
            <a:spLocks noGrp="1"/>
          </p:cNvSpPr>
          <p:nvPr>
            <p:ph type="dt" sz="half" idx="10"/>
          </p:nvPr>
        </p:nvSpPr>
        <p:spPr/>
        <p:txBody>
          <a:bodyPr/>
          <a:lstStyle/>
          <a:p>
            <a:fld id="{BE9DDDB0-2165-4E7A-9E1F-ACEE9E8F8F13}" type="datetimeFigureOut">
              <a:rPr lang="en-US" smtClean="0"/>
              <a:t>12/17/2020</a:t>
            </a:fld>
            <a:endParaRPr lang="en-US"/>
          </a:p>
        </p:txBody>
      </p:sp>
      <p:sp>
        <p:nvSpPr>
          <p:cNvPr id="6" name="Footer Placeholder 5">
            <a:extLst>
              <a:ext uri="{FF2B5EF4-FFF2-40B4-BE49-F238E27FC236}">
                <a16:creationId xmlns:a16="http://schemas.microsoft.com/office/drawing/2014/main" id="{2A8A6DC2-447D-4AC5-B945-E8BEE4A1B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304D4-99E1-4B8B-98DC-C9F15A75C199}"/>
              </a:ext>
            </a:extLst>
          </p:cNvPr>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81607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17090-0959-445C-BEB6-77D4F5B10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BFA17-B32A-4E1D-AABD-203CCB5D4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265A2-C023-4C4E-93D7-C59753B04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DDB0-2165-4E7A-9E1F-ACEE9E8F8F13}" type="datetimeFigureOut">
              <a:rPr lang="en-US" smtClean="0"/>
              <a:t>12/17/2020</a:t>
            </a:fld>
            <a:endParaRPr lang="en-US"/>
          </a:p>
        </p:txBody>
      </p:sp>
      <p:sp>
        <p:nvSpPr>
          <p:cNvPr id="5" name="Footer Placeholder 4">
            <a:extLst>
              <a:ext uri="{FF2B5EF4-FFF2-40B4-BE49-F238E27FC236}">
                <a16:creationId xmlns:a16="http://schemas.microsoft.com/office/drawing/2014/main" id="{30C06878-73EA-4CC9-9CB6-8E9464743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8A6E48-AF08-4F17-A1C0-398A92EFD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FAD6D-C912-4ED6-8EE2-CE2901D7C5CA}" type="slidenum">
              <a:rPr lang="en-US" smtClean="0"/>
              <a:t>‹#›</a:t>
            </a:fld>
            <a:endParaRPr lang="en-US"/>
          </a:p>
        </p:txBody>
      </p:sp>
    </p:spTree>
    <p:extLst>
      <p:ext uri="{BB962C8B-B14F-4D97-AF65-F5344CB8AC3E}">
        <p14:creationId xmlns:p14="http://schemas.microsoft.com/office/powerpoint/2010/main" val="30203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CE60-65A0-498B-AD49-0C486FCB9179}"/>
              </a:ext>
            </a:extLst>
          </p:cNvPr>
          <p:cNvSpPr>
            <a:spLocks noGrp="1"/>
          </p:cNvSpPr>
          <p:nvPr>
            <p:ph type="ctrTitle"/>
          </p:nvPr>
        </p:nvSpPr>
        <p:spPr/>
        <p:txBody>
          <a:bodyPr>
            <a:normAutofit/>
          </a:bodyPr>
          <a:lstStyle/>
          <a:p>
            <a:r>
              <a:rPr lang="he-IL" dirty="0"/>
              <a:t>התחממות גלובלית – מפלגות – ארה"ב ואירופה</a:t>
            </a:r>
            <a:endParaRPr lang="en-US" dirty="0"/>
          </a:p>
        </p:txBody>
      </p:sp>
      <p:sp>
        <p:nvSpPr>
          <p:cNvPr id="3" name="Subtitle 2">
            <a:extLst>
              <a:ext uri="{FF2B5EF4-FFF2-40B4-BE49-F238E27FC236}">
                <a16:creationId xmlns:a16="http://schemas.microsoft.com/office/drawing/2014/main" id="{B8DDB865-49C4-4951-9658-4C77E2181080}"/>
              </a:ext>
            </a:extLst>
          </p:cNvPr>
          <p:cNvSpPr>
            <a:spLocks noGrp="1"/>
          </p:cNvSpPr>
          <p:nvPr>
            <p:ph type="subTitle" idx="1"/>
          </p:nvPr>
        </p:nvSpPr>
        <p:spPr/>
        <p:txBody>
          <a:bodyPr/>
          <a:lstStyle/>
          <a:p>
            <a:r>
              <a:rPr lang="he-IL" dirty="0"/>
              <a:t>שי רשינסקי</a:t>
            </a:r>
          </a:p>
          <a:p>
            <a:r>
              <a:rPr lang="he-IL" dirty="0"/>
              <a:t>אביב לזר</a:t>
            </a:r>
            <a:endParaRPr lang="en-US" dirty="0"/>
          </a:p>
        </p:txBody>
      </p:sp>
    </p:spTree>
    <p:extLst>
      <p:ext uri="{BB962C8B-B14F-4D97-AF65-F5344CB8AC3E}">
        <p14:creationId xmlns:p14="http://schemas.microsoft.com/office/powerpoint/2010/main" val="407265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המפלגה הדמוקרטית תמכה וניסתה לעקוב אחר הקנצנזוס המדעי, יש היגידו שלא עסו מספיק אך לדעתנו חשוב לקחת בחשבון שכדי להעביר את רוב החוקים והתקנות שחוקקו עד כה צריך תמיכה מהצד הקרפובליקאי.</a:t>
            </a:r>
          </a:p>
          <a:p>
            <a:pPr marL="0" indent="0" algn="r" rtl="1">
              <a:buNone/>
            </a:pPr>
            <a:r>
              <a:rPr lang="he-IL" sz="1600" dirty="0">
                <a:solidFill>
                  <a:srgbClr val="202124"/>
                </a:solidFill>
                <a:latin typeface="Google Sans"/>
                <a:cs typeface="Arial" panose="020B0604020202020204" pitchFamily="34" charset="0"/>
              </a:rPr>
              <a:t>כאשר אנו מסתכלים על העתיד ראינו את התוכנית הירוקה, אשר נכון שלא עברה אך צעד בכיוון הנכון ותוכניותו של בידן לקידום הבעייה. </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37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הרפובליקנית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a:t>
            </a:r>
            <a:r>
              <a:rPr lang="he-IL" sz="2400" b="1" u="sng"/>
              <a:t>ותקנות):</a:t>
            </a:r>
          </a:p>
          <a:p>
            <a:pPr marL="0" indent="0" algn="r" rtl="1">
              <a:buNone/>
            </a:pPr>
            <a:endParaRPr lang="he-IL" sz="1600" dirty="0">
              <a:latin typeface="Arial" panose="020B0604020202020204" pitchFamily="34" charset="0"/>
            </a:endParaRP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06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מבוא</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lstStyle/>
          <a:p>
            <a:pPr marL="0" indent="0" algn="r" rtl="1">
              <a:buNone/>
            </a:pPr>
            <a:r>
              <a:rPr lang="he-IL" dirty="0"/>
              <a:t>במצגת זו נדון בעמדות השונות של מפלגות בארה"ב ואירופה, לאור מגבלות הזמן נדון בעיקר בארה"ב ונתייחס לעמדות אירופה על ידי מבט על האיחוד האירופאי.</a:t>
            </a:r>
          </a:p>
          <a:p>
            <a:pPr marL="0" indent="0" algn="r" rtl="1">
              <a:buNone/>
            </a:pPr>
            <a:r>
              <a:rPr lang="he-IL" dirty="0"/>
              <a:t>כדי להבין את העמדות השונות אנו לא נסתכל רק על התכנונים לעתיד ומה שנאמר עד כו, אלא גם על פי הפעולות שנעשו בעבר, כלומר חיקוק חוקים ותקנות.</a:t>
            </a:r>
          </a:p>
          <a:p>
            <a:pPr marL="0" indent="0" algn="r" rtl="1">
              <a:buNone/>
            </a:pPr>
            <a:endParaRPr lang="he-IL" dirty="0"/>
          </a:p>
          <a:p>
            <a:pPr marL="0" indent="0" algn="r" rtl="1">
              <a:buNone/>
            </a:pPr>
            <a:endParaRPr lang="en-US" dirty="0"/>
          </a:p>
        </p:txBody>
      </p:sp>
    </p:spTree>
    <p:extLst>
      <p:ext uri="{BB962C8B-B14F-4D97-AF65-F5344CB8AC3E}">
        <p14:creationId xmlns:p14="http://schemas.microsoft.com/office/powerpoint/2010/main" val="9752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ארה"ב</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lstStyle/>
          <a:p>
            <a:pPr marL="0" indent="0" algn="r" rtl="1">
              <a:buNone/>
            </a:pPr>
            <a:r>
              <a:rPr lang="he-IL" dirty="0"/>
              <a:t>ארה"ב מורכבת משתי מפלגות עיקריות:</a:t>
            </a:r>
          </a:p>
          <a:p>
            <a:pPr marL="0" indent="0" algn="r" rtl="1">
              <a:buNone/>
            </a:pPr>
            <a:r>
              <a:rPr lang="he-IL" dirty="0"/>
              <a:t> - המפלגה הדמוקרטית.</a:t>
            </a:r>
          </a:p>
          <a:p>
            <a:pPr marL="0" indent="0" algn="r" rtl="1">
              <a:buNone/>
            </a:pPr>
            <a:r>
              <a:rPr lang="he-IL" dirty="0"/>
              <a:t> - המפלגה הרפובליקנית.</a:t>
            </a:r>
          </a:p>
        </p:txBody>
      </p:sp>
    </p:spTree>
    <p:extLst>
      <p:ext uri="{BB962C8B-B14F-4D97-AF65-F5344CB8AC3E}">
        <p14:creationId xmlns:p14="http://schemas.microsoft.com/office/powerpoint/2010/main" val="427664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a:t>
            </a:r>
          </a:p>
          <a:p>
            <a:pPr marL="0" indent="0" algn="r" rtl="1">
              <a:buNone/>
            </a:pPr>
            <a:r>
              <a:rPr lang="he-IL" sz="1800" u="sng" dirty="0"/>
              <a:t>חוק האוויר הנקי של 1990: </a:t>
            </a:r>
            <a:endParaRPr lang="he-IL" sz="2400" b="1" u="sng" dirty="0"/>
          </a:p>
          <a:p>
            <a:pPr marL="0" indent="0" algn="r" rtl="1">
              <a:buNone/>
            </a:pPr>
            <a:r>
              <a:rPr lang="he-IL" altLang="en-US" sz="1600" dirty="0"/>
              <a:t> - הוסיף תקנים מבוססי ביצועים ומכסה פליטות.</a:t>
            </a:r>
          </a:p>
          <a:p>
            <a:pPr marL="0" indent="0" algn="r" rtl="1">
              <a:buNone/>
            </a:pPr>
            <a:r>
              <a:rPr lang="he-IL" altLang="en-US" sz="1600" dirty="0"/>
              <a:t> -  סיפק מסגרת ממנה ישתמשו בדלקים נקיים חלופיים על ידי קביעת סטנדרטים</a:t>
            </a:r>
          </a:p>
          <a:p>
            <a:pPr marL="0" indent="0" algn="r" rtl="1">
              <a:buNone/>
            </a:pPr>
            <a:r>
              <a:rPr lang="he-IL" altLang="en-US" sz="1600" dirty="0"/>
              <a:t> -  מקדם את השימוש בפחמים נקיים (בעלי גופרית נמוכה) ובגז טבעי, כמו גם בטכנולוגיות חדשניות לניקוי פחם עם גופרית גבוהה באמצעות תוכנית "הגשם החומצי"</a:t>
            </a:r>
          </a:p>
          <a:p>
            <a:pPr marL="0" indent="0" algn="r" rtl="1">
              <a:buNone/>
            </a:pPr>
            <a:r>
              <a:rPr lang="he-IL" altLang="en-US" sz="1600" dirty="0"/>
              <a:t> - קידם באמצעות תוכנית "הגשם החומצי" שימוש יעיל באנרגיה לצרכנים פרטיים.</a:t>
            </a:r>
          </a:p>
          <a:p>
            <a:pPr marL="0" indent="0" algn="r" rtl="1">
              <a:buNone/>
            </a:pPr>
            <a:r>
              <a:rPr lang="he-IL" altLang="en-US" sz="1800" u="sng" dirty="0"/>
              <a:t>אישור הקונגרס על</a:t>
            </a:r>
            <a:r>
              <a:rPr lang="en-US" altLang="en-US" sz="1800" u="sng" dirty="0"/>
              <a:t>:UNFCCC </a:t>
            </a:r>
            <a:endParaRPr lang="he-IL" altLang="en-US" sz="1800" u="sng" dirty="0"/>
          </a:p>
          <a:p>
            <a:pPr marL="0" indent="0" algn="r" rtl="1">
              <a:buNone/>
            </a:pPr>
            <a:r>
              <a:rPr lang="he-IL" altLang="en-US" sz="1600" dirty="0"/>
              <a:t>סנאט מאשר את אמנת המסגרת של האו"ם בנושא שינויי אקלים. תהליך תכנון ההסכם העולמי להתמודדות עם שינויי האקלים החל בתחילת שנות התשעים. בשנת 1992 בוש חתם על אמנת המסגרת של האו"ם לשינוי אקלים</a:t>
            </a:r>
            <a:r>
              <a:rPr lang="en-US" altLang="en-US" sz="1600" dirty="0"/>
              <a:t> (UNFCCC), </a:t>
            </a:r>
            <a:r>
              <a:rPr lang="he-IL" altLang="en-US" sz="1600" dirty="0"/>
              <a:t>שהתחייבה לכל המדינות</a:t>
            </a:r>
            <a:br>
              <a:rPr lang="en-US" altLang="en-US" sz="1600" dirty="0"/>
            </a:br>
            <a:r>
              <a:rPr lang="he-IL" altLang="en-US" sz="1600" dirty="0"/>
              <a:t>לפעול והניחה את הבסיס להסכמים עתידיים</a:t>
            </a:r>
            <a:r>
              <a:rPr kumimoji="0" lang="en-US" altLang="en-US" sz="2000" b="0" i="0" u="none" strike="noStrike" cap="none" normalizeH="0" baseline="0" dirty="0">
                <a:ln>
                  <a:noFill/>
                </a:ln>
                <a:solidFill>
                  <a:srgbClr val="202124"/>
                </a:solidFill>
                <a:effectLst/>
                <a:latin typeface="Google Sans"/>
                <a:cs typeface="Arial" panose="020B0604020202020204" pitchFamily="34" charset="0"/>
              </a:rPr>
              <a:t>.</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he-IL" altLang="en-US" sz="2000" dirty="0"/>
          </a:p>
          <a:p>
            <a:pPr marL="0" indent="0" algn="r" rtl="1">
              <a:buNone/>
            </a:pPr>
            <a:endParaRPr lang="he-IL" b="1" u="sng" dirty="0"/>
          </a:p>
        </p:txBody>
      </p:sp>
    </p:spTree>
    <p:extLst>
      <p:ext uri="{BB962C8B-B14F-4D97-AF65-F5344CB8AC3E}">
        <p14:creationId xmlns:p14="http://schemas.microsoft.com/office/powerpoint/2010/main" val="413336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חוק מדיניות האנרגיה </a:t>
            </a:r>
            <a:r>
              <a:rPr lang="he-IL" sz="1800" u="sng" dirty="0"/>
              <a:t>1992: </a:t>
            </a:r>
            <a:endParaRPr lang="he-IL" sz="2400" b="1" u="sng" dirty="0"/>
          </a:p>
          <a:p>
            <a:pPr marL="0" indent="0" algn="r" rtl="1">
              <a:buNone/>
            </a:pP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סנאטור צ'אק גראסלי</a:t>
            </a:r>
            <a:r>
              <a:rPr kumimoji="0" lang="en-US" altLang="en-US" sz="1600" b="0" i="0" u="none" strike="noStrike" cap="none" normalizeH="0" baseline="0" dirty="0">
                <a:ln>
                  <a:noFill/>
                </a:ln>
                <a:solidFill>
                  <a:srgbClr val="202124"/>
                </a:solidFill>
                <a:effectLst/>
                <a:latin typeface="Google Sans"/>
              </a:rPr>
              <a:t> </a:t>
            </a:r>
            <a:r>
              <a:rPr lang="he-IL" altLang="en-US" sz="1600" dirty="0">
                <a:solidFill>
                  <a:srgbClr val="202124"/>
                </a:solidFill>
                <a:latin typeface="Google Sans"/>
              </a:rPr>
              <a:t>העביר </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את חוק מדיוניות האנרגיה שנתן זיכויי מס לייצור אנרגיה מתחדשת מסוג רוח.</a:t>
            </a:r>
            <a:endParaRPr lang="he-IL" altLang="en-US" sz="1600" dirty="0"/>
          </a:p>
          <a:p>
            <a:pPr marL="0" indent="0" algn="r" rtl="1">
              <a:buNone/>
            </a:pPr>
            <a:r>
              <a:rPr lang="he-IL" altLang="en-US" sz="1800" u="sng" dirty="0"/>
              <a:t>חוק ניהול האקלים 2003</a:t>
            </a:r>
          </a:p>
          <a:p>
            <a:pPr marL="0" indent="0" algn="r" rtl="1">
              <a:buNone/>
            </a:pPr>
            <a:r>
              <a:rPr lang="he-IL" altLang="en-US" sz="1600" dirty="0">
                <a:solidFill>
                  <a:srgbClr val="202124"/>
                </a:solidFill>
                <a:latin typeface="Google Sans"/>
                <a:cs typeface="Arial" panose="020B0604020202020204" pitchFamily="34" charset="0"/>
              </a:rPr>
              <a:t>תוכנית מכסה וסחר להפחתת פליטת במגזרי החשמל, הייצור, המסחר והתחבורה במשק (שהיוו 85 אחוז מהפליטות בארה"ב).</a:t>
            </a:r>
            <a:r>
              <a:rPr lang="en-US" altLang="en-US" sz="1600" dirty="0">
                <a:solidFill>
                  <a:srgbClr val="202124"/>
                </a:solidFill>
                <a:latin typeface="Google Sans"/>
                <a:cs typeface="Arial" panose="020B0604020202020204" pitchFamily="34" charset="0"/>
              </a:rPr>
              <a:t> </a:t>
            </a: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t>החלטת קונגרס לדייוח פליטת 2008</a:t>
            </a:r>
            <a:endParaRPr lang="en-US" altLang="en-US" sz="18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הקונגרס מחייב דיווח על פליטות. כחלק מחוק ההפרשות המאוחד של שנת הכספים 2008, שנחתם בחוק בשנת 2007, הורתה הסוכנות להגנת הסביבה האמריקאית</a:t>
            </a:r>
            <a:r>
              <a:rPr lang="en-US" altLang="en-US" sz="1600" dirty="0">
                <a:solidFill>
                  <a:srgbClr val="202124"/>
                </a:solidFill>
                <a:latin typeface="Google Sans"/>
                <a:cs typeface="Arial" panose="020B0604020202020204" pitchFamily="34" charset="0"/>
              </a:rPr>
              <a:t> (EPA) </a:t>
            </a:r>
            <a:r>
              <a:rPr lang="he-IL" altLang="en-US" sz="1600" dirty="0">
                <a:solidFill>
                  <a:srgbClr val="202124"/>
                </a:solidFill>
                <a:latin typeface="Google Sans"/>
                <a:cs typeface="Arial" panose="020B0604020202020204" pitchFamily="34" charset="0"/>
              </a:rPr>
              <a:t>לפרסם כלל המחייב דיווח ציבורי על פליטת גזי חממה ממקורות גדולים.</a:t>
            </a:r>
            <a:endParaRPr lang="he-IL" sz="2400" b="1" u="sng" dirty="0"/>
          </a:p>
        </p:txBody>
      </p:sp>
    </p:spTree>
    <p:extLst>
      <p:ext uri="{BB962C8B-B14F-4D97-AF65-F5344CB8AC3E}">
        <p14:creationId xmlns:p14="http://schemas.microsoft.com/office/powerpoint/2010/main" val="273348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החוק האמריקאי לאנרגיה נקייה וביטחו</a:t>
            </a:r>
            <a:r>
              <a:rPr lang="he-IL" altLang="en-US" sz="1800" u="sng" dirty="0">
                <a:solidFill>
                  <a:srgbClr val="202124"/>
                </a:solidFill>
                <a:latin typeface="Google Sans"/>
                <a:cs typeface="Arial" panose="020B0604020202020204" pitchFamily="34" charset="0"/>
              </a:rPr>
              <a:t>ן</a:t>
            </a:r>
            <a:r>
              <a:rPr lang="en-US" altLang="en-US" sz="1800" u="sng" dirty="0">
                <a:solidFill>
                  <a:srgbClr val="202124"/>
                </a:solidFill>
                <a:latin typeface="Google Sans"/>
                <a:cs typeface="Arial" panose="020B0604020202020204" pitchFamily="34" charset="0"/>
              </a:rPr>
              <a:t> 2008-2010 </a:t>
            </a:r>
            <a:endParaRPr lang="he-IL" altLang="en-US" sz="20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הקמת מערכת כלכלית רוחבית שתגביל שימוש וסחר בגזי חממה וקידום תקנות משלימות </a:t>
            </a:r>
            <a:r>
              <a:rPr lang="en-US" altLang="en-US" sz="1600" dirty="0">
                <a:solidFill>
                  <a:srgbClr val="202124"/>
                </a:solidFill>
                <a:latin typeface="Google Sans"/>
                <a:cs typeface="Arial" panose="020B0604020202020204" pitchFamily="34" charset="0"/>
              </a:rPr>
              <a:t>(cap and trade)</a:t>
            </a:r>
            <a:r>
              <a:rPr lang="he-IL" altLang="en-US" sz="1600" dirty="0">
                <a:solidFill>
                  <a:srgbClr val="202124"/>
                </a:solidFill>
                <a:latin typeface="Google Sans"/>
                <a:cs typeface="Arial" panose="020B0604020202020204" pitchFamily="34" charset="0"/>
              </a:rPr>
              <a:t>.</a:t>
            </a:r>
            <a:r>
              <a:rPr lang="en-US" altLang="en-US" sz="1600" dirty="0">
                <a:solidFill>
                  <a:srgbClr val="202124"/>
                </a:solidFill>
                <a:latin typeface="Google Sans"/>
                <a:cs typeface="Arial" panose="020B0604020202020204" pitchFamily="34" charset="0"/>
              </a:rPr>
              <a:t> </a:t>
            </a:r>
          </a:p>
          <a:p>
            <a:pPr marL="0" indent="0" algn="r" rtl="1">
              <a:buNone/>
            </a:pPr>
            <a:r>
              <a:rPr lang="he-IL" altLang="en-US" sz="1800" u="sng" dirty="0"/>
              <a:t>החוק האמריקאי למנהיגות אנרגיה נקייה משנת 2009</a:t>
            </a:r>
            <a:endParaRPr lang="en-US" altLang="en-US" sz="20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חוק זה כלל תקנות ל לאנרגיה מתחדשת וטיפול בכמה נושאים אחרים הקשורים לאנרגיה:</a:t>
            </a:r>
          </a:p>
          <a:p>
            <a:pPr algn="r" rtl="1">
              <a:buFontTx/>
              <a:buChar char="-"/>
            </a:pPr>
            <a:r>
              <a:rPr lang="he-IL" altLang="en-US" sz="1600" dirty="0">
                <a:solidFill>
                  <a:srgbClr val="202124"/>
                </a:solidFill>
                <a:latin typeface="Google Sans"/>
                <a:cs typeface="Arial" panose="020B0604020202020204" pitchFamily="34" charset="0"/>
              </a:rPr>
              <a:t>הקמת מערכת מכסה וסחר עבור שירותים בתעשייה ותשלום עבור דלקי תחבורה</a:t>
            </a:r>
          </a:p>
          <a:p>
            <a:pPr algn="r" rtl="1">
              <a:buFontTx/>
              <a:buChar char="-"/>
            </a:pPr>
            <a:r>
              <a:rPr lang="he-IL" altLang="en-US" sz="1600" dirty="0">
                <a:solidFill>
                  <a:srgbClr val="202124"/>
                </a:solidFill>
                <a:latin typeface="Google Sans"/>
                <a:cs typeface="Arial" panose="020B0604020202020204" pitchFamily="34" charset="0"/>
              </a:rPr>
              <a:t>הפחתת יבוא הנפט</a:t>
            </a:r>
          </a:p>
          <a:p>
            <a:pPr algn="r" rtl="1">
              <a:buFontTx/>
              <a:buChar char="-"/>
            </a:pPr>
            <a:r>
              <a:rPr lang="he-IL" altLang="en-US" sz="1600" dirty="0">
                <a:solidFill>
                  <a:srgbClr val="202124"/>
                </a:solidFill>
                <a:latin typeface="Google Sans"/>
                <a:cs typeface="Arial" panose="020B0604020202020204" pitchFamily="34" charset="0"/>
              </a:rPr>
              <a:t>יצירת תקני יעילות חדשים</a:t>
            </a:r>
          </a:p>
          <a:p>
            <a:pPr algn="r" rtl="1">
              <a:buFontTx/>
              <a:buChar char="-"/>
            </a:pPr>
            <a:r>
              <a:rPr lang="he-IL" altLang="en-US" sz="1600" dirty="0">
                <a:solidFill>
                  <a:srgbClr val="202124"/>
                </a:solidFill>
                <a:latin typeface="Google Sans"/>
                <a:cs typeface="Arial" panose="020B0604020202020204" pitchFamily="34" charset="0"/>
              </a:rPr>
              <a:t>הקמת תקן אנרגיה נקייה</a:t>
            </a:r>
            <a:r>
              <a:rPr kumimoji="0" lang="en-US" altLang="en-US" sz="1800" b="0" i="0" u="none" strike="noStrike" cap="none" normalizeH="0" baseline="0" dirty="0">
                <a:ln>
                  <a:noFill/>
                </a:ln>
                <a:solidFill>
                  <a:srgbClr val="202124"/>
                </a:solidFill>
                <a:effectLst/>
                <a:latin typeface="Google Sans"/>
                <a:cs typeface="Arial" panose="020B0604020202020204" pitchFamily="34" charset="0"/>
              </a:rPr>
              <a:t>.</a:t>
            </a:r>
            <a:endParaRPr kumimoji="0" lang="he-IL" altLang="en-US" sz="1800" b="0" i="0" u="none" strike="noStrike" cap="none" normalizeH="0" baseline="0" dirty="0">
              <a:ln>
                <a:noFill/>
              </a:ln>
              <a:solidFill>
                <a:srgbClr val="202124"/>
              </a:solidFill>
              <a:effectLst/>
              <a:latin typeface="Google Sans"/>
              <a:cs typeface="Arial" panose="020B0604020202020204" pitchFamily="34" charset="0"/>
            </a:endParaRPr>
          </a:p>
          <a:p>
            <a:pPr marL="0" indent="0" algn="r" rtl="1">
              <a:buNone/>
            </a:pPr>
            <a:endParaRPr kumimoji="0" lang="he-IL" altLang="en-US" sz="2000" b="0" i="0" u="none" strike="noStrike" cap="none" normalizeH="0" baseline="0" dirty="0">
              <a:ln>
                <a:noFill/>
              </a:ln>
              <a:solidFill>
                <a:srgbClr val="202124"/>
              </a:solidFill>
              <a:effectLst/>
              <a:latin typeface="Google Sans"/>
              <a:cs typeface="Arial" panose="020B0604020202020204" pitchFamily="34" charset="0"/>
            </a:endParaRPr>
          </a:p>
          <a:p>
            <a:pPr marL="0" indent="0" algn="r" rtl="1">
              <a:buNone/>
            </a:pP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he-IL" altLang="en-US" sz="2000" dirty="0"/>
          </a:p>
        </p:txBody>
      </p:sp>
    </p:spTree>
    <p:extLst>
      <p:ext uri="{BB962C8B-B14F-4D97-AF65-F5344CB8AC3E}">
        <p14:creationId xmlns:p14="http://schemas.microsoft.com/office/powerpoint/2010/main" val="316232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endParaRPr lang="he-IL" sz="1600" dirty="0">
              <a:latin typeface="Arial" panose="020B0604020202020204" pitchFamily="34" charset="0"/>
            </a:endParaRPr>
          </a:p>
          <a:p>
            <a:pPr marL="0" indent="0" algn="r" rtl="1">
              <a:buNone/>
            </a:pPr>
            <a:r>
              <a:rPr lang="he-IL" altLang="en-US" sz="1800" u="sng" dirty="0"/>
              <a:t>חיזוק הגנה מפני שיטפונות. מימון התוכנית הלאומית לביטוח שיטפונות 2012</a:t>
            </a:r>
          </a:p>
          <a:p>
            <a:pPr marL="0" indent="0" algn="r" rtl="1">
              <a:buNone/>
            </a:pPr>
            <a:r>
              <a:rPr lang="he-IL" altLang="en-US" sz="1600" dirty="0">
                <a:solidFill>
                  <a:srgbClr val="202124"/>
                </a:solidFill>
                <a:latin typeface="Google Sans"/>
                <a:cs typeface="Arial" panose="020B0604020202020204" pitchFamily="34" charset="0"/>
              </a:rPr>
              <a:t>הצעת החוק היוותה צעד מרכזי לעבר תמחור אקטוארי וחשבונאות מלאה של סיכון האקלים, והבטיח כי תחזיות השפעת האקלים משולבות בחישובים עתידיים של סיכון הצפה. למרות שהמילה "אקלים" לא מופיעה בטקסט, הצעת החוק הפנתה את הסוכנות הפדרלית לניהול חירום להשתמש ב"מדע הטוב ביותר, הזמין לגבי שינויים עתידיים בגובה פני הים, במשקעים ובעוצמת ההוריקנים", ככל הנראה השפעות צפויות של שינויי האקלים - כשהוא מעדכן מפות שיטפון וקובע דמי ביטוח</a:t>
            </a:r>
            <a:r>
              <a:rPr lang="en-US" altLang="en-US" sz="1600" dirty="0">
                <a:solidFill>
                  <a:srgbClr val="202124"/>
                </a:solidFill>
                <a:latin typeface="Google Sans"/>
                <a:cs typeface="Arial" panose="020B0604020202020204" pitchFamily="34" charset="0"/>
              </a:rPr>
              <a:t>.</a:t>
            </a:r>
            <a:r>
              <a:rPr lang="he-IL" altLang="en-US" sz="1600" dirty="0">
                <a:solidFill>
                  <a:srgbClr val="202124"/>
                </a:solidFill>
                <a:latin typeface="Google Sans"/>
                <a:cs typeface="Arial" panose="020B0604020202020204" pitchFamily="34" charset="0"/>
              </a:rPr>
              <a:t> כלומר החוק השפיעה על קידום מטרות אקלים ע"י שימוש במודלים לתחזיות של הצפות.</a:t>
            </a: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r>
              <a:rPr lang="he-IL" altLang="en-US" sz="1800" u="sng" dirty="0"/>
              <a:t>תקן אנרגיה נקייה 2012</a:t>
            </a:r>
          </a:p>
          <a:p>
            <a:pPr marL="0" indent="0" algn="r" rtl="1">
              <a:buNone/>
            </a:pPr>
            <a:r>
              <a:rPr lang="he-IL" altLang="en-US" sz="1600" dirty="0">
                <a:solidFill>
                  <a:srgbClr val="202124"/>
                </a:solidFill>
                <a:latin typeface="Google Sans"/>
                <a:cs typeface="Arial" panose="020B0604020202020204" pitchFamily="34" charset="0"/>
              </a:rPr>
              <a:t>תקן אנרגיה חלופית להפחתת פליטות בתחום החשמל.</a:t>
            </a:r>
          </a:p>
        </p:txBody>
      </p:sp>
    </p:spTree>
    <p:extLst>
      <p:ext uri="{BB962C8B-B14F-4D97-AF65-F5344CB8AC3E}">
        <p14:creationId xmlns:p14="http://schemas.microsoft.com/office/powerpoint/2010/main" val="35427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endParaRPr lang="he-IL" sz="1600" dirty="0">
              <a:latin typeface="Arial" panose="020B0604020202020204" pitchFamily="34" charset="0"/>
            </a:endParaRPr>
          </a:p>
          <a:p>
            <a:pPr marL="0" indent="0" algn="r" rtl="1">
              <a:buNone/>
            </a:pPr>
            <a:r>
              <a:rPr lang="he-IL" altLang="en-US" sz="1800" u="sng" dirty="0"/>
              <a:t>הקמת שוק הפתרונות האקלים 2016</a:t>
            </a:r>
          </a:p>
          <a:p>
            <a:pPr marL="0" indent="0" algn="r" rtl="1">
              <a:buNone/>
            </a:pPr>
            <a:r>
              <a:rPr lang="he-IL" altLang="en-US" sz="1600" dirty="0">
                <a:solidFill>
                  <a:srgbClr val="202124"/>
                </a:solidFill>
                <a:latin typeface="Google Sans"/>
                <a:cs typeface="Arial" panose="020B0604020202020204" pitchFamily="34" charset="0"/>
              </a:rPr>
              <a:t>הקמת נציגות פתרונות האקלים הדו-מפלגתיים בבית הנבחרים. צוות המועצה מתאר את משימתה כחינוך</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תושבים</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ל"אופציות משתלמות כלכלית להפחתת סיכון האקלים ולהגנה על כלכלת המדינה, הביטחון, התשתיות, החקלאות, אספקת המים וביטחון הציבור". הקוקוס </a:t>
            </a:r>
            <a:r>
              <a:rPr lang="he-IL" sz="1600" dirty="0">
                <a:solidFill>
                  <a:srgbClr val="202124"/>
                </a:solidFill>
                <a:latin typeface="Google Sans"/>
                <a:cs typeface="Arial" panose="020B0604020202020204" pitchFamily="34" charset="0"/>
              </a:rPr>
              <a:t>(</a:t>
            </a:r>
            <a:r>
              <a:rPr lang="en-US" sz="1600" dirty="0">
                <a:solidFill>
                  <a:srgbClr val="202124"/>
                </a:solidFill>
                <a:latin typeface="Google Sans"/>
                <a:cs typeface="Arial" panose="020B0604020202020204" pitchFamily="34" charset="0"/>
              </a:rPr>
              <a:t>caucus</a:t>
            </a:r>
            <a:r>
              <a:rPr lang="he-IL" sz="1600" dirty="0">
                <a:solidFill>
                  <a:srgbClr val="202124"/>
                </a:solidFill>
                <a:latin typeface="Google Sans"/>
                <a:cs typeface="Arial" panose="020B0604020202020204" pitchFamily="34" charset="0"/>
              </a:rPr>
              <a:t>)</a:t>
            </a:r>
            <a:r>
              <a:rPr lang="he-IL" altLang="en-US" sz="1600" dirty="0">
                <a:solidFill>
                  <a:srgbClr val="202124"/>
                </a:solidFill>
                <a:latin typeface="Google Sans"/>
                <a:cs typeface="Arial" panose="020B0604020202020204" pitchFamily="34" charset="0"/>
              </a:rPr>
              <a:t> צירף עשרות נבחרים בזוגות רפובליקנים-דמוקרטים למטרה.</a:t>
            </a:r>
          </a:p>
          <a:p>
            <a:pPr marL="0" indent="0" algn="r" rtl="1">
              <a:buNone/>
            </a:pP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t>זיכויי מס ותמחור פחמן 2018</a:t>
            </a:r>
          </a:p>
          <a:p>
            <a:pPr marL="0" indent="0" algn="r" rtl="1">
              <a:buNone/>
            </a:pPr>
            <a:r>
              <a:rPr lang="he-IL" altLang="en-US" sz="1600" dirty="0">
                <a:solidFill>
                  <a:srgbClr val="202124"/>
                </a:solidFill>
                <a:latin typeface="Google Sans"/>
                <a:cs typeface="Arial" panose="020B0604020202020204" pitchFamily="34" charset="0"/>
              </a:rPr>
              <a:t>הקונגרס חיקק עסקת תקציב לשנתיים שהרחיבה את התמריצים הכספיים העיקריים להשקעות במספר טכנולוגיות מתקדמות עם פחמן נמוך. עסקת התקציב כללה הצעה דו-מפלגתית לרפורמה ולהאריך זיכויי מס כדי להגביר תפיסת פחמן. בנוסף, הוצעה ההצעה הראשונה לתמחור פחמן בראשות הרפובליקנים וההצעה לתמחור פחמן דו-מפלגתי כמעט שמונה שנים.</a:t>
            </a: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a:p>
            <a:pPr marL="0" indent="0" algn="r" rtl="1">
              <a:buNone/>
            </a:pPr>
            <a:r>
              <a:rPr lang="he-IL" altLang="en-US" sz="1600" u="sng" dirty="0">
                <a:solidFill>
                  <a:srgbClr val="202124"/>
                </a:solidFill>
                <a:latin typeface="Google Sans"/>
                <a:cs typeface="Arial" panose="020B0604020202020204" pitchFamily="34" charset="0"/>
              </a:rPr>
              <a:t>2019</a:t>
            </a:r>
            <a:r>
              <a:rPr lang="he-IL" altLang="en-US" sz="1600" dirty="0">
                <a:solidFill>
                  <a:srgbClr val="202124"/>
                </a:solidFill>
                <a:latin typeface="Google Sans"/>
                <a:cs typeface="Arial" panose="020B0604020202020204" pitchFamily="34" charset="0"/>
              </a:rPr>
              <a:t>: חידוש תוכניות מס על פחמים והקלות מס על אנרגיה נקייה, בנוסף הוצגה "העסקה הירוקה החדשה" התוכנית האמריקאית הראשונה להובלה של 100% אנרגייה ירוקה (לא עברה).</a:t>
            </a:r>
          </a:p>
          <a:p>
            <a:pPr marL="0" indent="0" algn="r" rtl="1">
              <a:buNone/>
            </a:pPr>
            <a:r>
              <a:rPr lang="he-IL" altLang="en-US" sz="1600" dirty="0">
                <a:solidFill>
                  <a:srgbClr val="202124"/>
                </a:solidFill>
                <a:latin typeface="Google Sans"/>
                <a:cs typeface="Arial" panose="020B0604020202020204" pitchFamily="34" charset="0"/>
              </a:rPr>
              <a:t> </a:t>
            </a:r>
            <a:endParaRPr lang="en-US"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13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lstStyle/>
          <a:p>
            <a:pPr algn="r" rtl="1"/>
            <a:r>
              <a:rPr lang="he-IL" dirty="0"/>
              <a:t>המפלגה הדמוקרטית</a:t>
            </a:r>
            <a:endParaRPr lang="en-US"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55000" lnSpcReduction="20000"/>
          </a:bodyPr>
          <a:lstStyle/>
          <a:p>
            <a:pPr marL="0" indent="0" algn="r" rtl="1">
              <a:buNone/>
            </a:pPr>
            <a:r>
              <a:rPr lang="he-IL" sz="3300" b="1" u="sng" dirty="0"/>
              <a:t>העתיד:</a:t>
            </a:r>
          </a:p>
          <a:p>
            <a:pPr marL="0" indent="0" algn="r" rtl="1">
              <a:buNone/>
            </a:pPr>
            <a:r>
              <a:rPr lang="he-IL" sz="2900" dirty="0">
                <a:latin typeface="Arial" panose="020B0604020202020204" pitchFamily="34" charset="0"/>
              </a:rPr>
              <a:t>כשהסתכלנו על העתיד הסתכלנו על המצע של בידן-האריס (נשיא \ סגן נשיא) הבאים המועמד הנבחר 2020), המצע כולל:</a:t>
            </a:r>
            <a:endParaRPr lang="he-IL" altLang="en-US" sz="2600" dirty="0">
              <a:solidFill>
                <a:srgbClr val="202124"/>
              </a:solidFill>
              <a:latin typeface="Google Sans"/>
            </a:endParaRPr>
          </a:p>
          <a:p>
            <a:pPr algn="r" rtl="1">
              <a:buFontTx/>
              <a:buChar char="-"/>
            </a:pPr>
            <a:r>
              <a:rPr lang="he-IL" altLang="en-US" sz="2500" dirty="0">
                <a:solidFill>
                  <a:srgbClr val="202124"/>
                </a:solidFill>
                <a:latin typeface="Google Sans"/>
              </a:rPr>
              <a:t>להאיץ את המחקר לסוללות בשביל תמיכה לשימוש ברכבים חשמליים וברשת שלנו, כהשלמה לטכנולוגיות כמו שמש ורוח - הגברת העמידות, הפחתת הפסולת והוזלת העלויות.</a:t>
            </a:r>
          </a:p>
          <a:p>
            <a:pPr algn="r" rtl="1">
              <a:buFontTx/>
              <a:buChar char="-"/>
            </a:pPr>
            <a:r>
              <a:rPr lang="he-IL" altLang="en-US" sz="2500" dirty="0">
                <a:solidFill>
                  <a:srgbClr val="202124"/>
                </a:solidFill>
                <a:latin typeface="Google Sans"/>
              </a:rPr>
              <a:t>-הגדרת יעד שכל האוטובוסים החדשים שיבנו באמריקה יהיו עם אפס פליטות עד שנת 2030.</a:t>
            </a:r>
          </a:p>
          <a:p>
            <a:pPr algn="r" rtl="1">
              <a:buFontTx/>
              <a:buChar char="-"/>
            </a:pPr>
            <a:r>
              <a:rPr lang="he-IL" altLang="en-US" sz="2500" dirty="0">
                <a:solidFill>
                  <a:srgbClr val="202124"/>
                </a:solidFill>
                <a:latin typeface="Google Sans"/>
              </a:rPr>
              <a:t>השקעות ציבוריות גדולות בתשתיות רכב - כולל 500,000 עמדות טעינה לרכב חשמלי - כדי ליצור מקומות עבודה טובים בתעשיות התומכות ברכבים חשמליים.</a:t>
            </a:r>
          </a:p>
          <a:p>
            <a:pPr algn="r" rtl="1">
              <a:buFontTx/>
              <a:buChar char="-"/>
            </a:pPr>
            <a:r>
              <a:rPr lang="he-IL" altLang="en-US" sz="2500" dirty="0">
                <a:solidFill>
                  <a:srgbClr val="202124"/>
                </a:solidFill>
                <a:latin typeface="Google Sans"/>
              </a:rPr>
              <a:t>השקעה היסטורית בייצור אנרגיה בייעילות, באנרגיה נקייה, במערכות חשמל ובתשתיות קו שמקלות על חשמול התחבורה, ובתשתיות אחסון והולכה חדשה של סוללות אשר יתמודדו עם צווארי בקבוק ויפתחו את פוטנציאל האנרגיה הנקייה המלאה של אמריקה.</a:t>
            </a:r>
          </a:p>
          <a:p>
            <a:pPr algn="r" rtl="1">
              <a:buFontTx/>
              <a:buChar char="-"/>
            </a:pPr>
            <a:r>
              <a:rPr lang="he-IL" altLang="en-US" sz="2500" dirty="0">
                <a:solidFill>
                  <a:srgbClr val="202124"/>
                </a:solidFill>
                <a:latin typeface="Google Sans"/>
              </a:rPr>
              <a:t>הרחבת תמריצי המס לאנרגיה נקייה ויעילויי אנרגיה</a:t>
            </a:r>
          </a:p>
          <a:p>
            <a:pPr algn="r" rtl="1">
              <a:buFontTx/>
              <a:buChar char="-"/>
            </a:pPr>
            <a:r>
              <a:rPr lang="he-IL" altLang="en-US" sz="2500" dirty="0">
                <a:solidFill>
                  <a:srgbClr val="202124"/>
                </a:solidFill>
                <a:latin typeface="Google Sans"/>
              </a:rPr>
              <a:t>הקמת תקן יעילות אנרגיה יעילה וחשמל נקי טכנולוגי</a:t>
            </a:r>
            <a:r>
              <a:rPr lang="en-US" altLang="en-US" sz="2500" dirty="0">
                <a:solidFill>
                  <a:srgbClr val="202124"/>
                </a:solidFill>
                <a:latin typeface="Google Sans"/>
              </a:rPr>
              <a:t> (EECES) </a:t>
            </a:r>
            <a:r>
              <a:rPr lang="he-IL" altLang="en-US" sz="2500" dirty="0">
                <a:solidFill>
                  <a:srgbClr val="202124"/>
                </a:solidFill>
                <a:latin typeface="Google Sans"/>
              </a:rPr>
              <a:t>עבור שירותים ומפעילי רשת. בשילוב עם השקעות היסטוריות בתחום החשמל, הקטנת זיהום מאנרגיית חשמל והשג אנרגיה חופשית מזיהום עד 2035, צעדים אלה יחוללו מהפכה באנרגיה נקייה באמריקה, ויעודדו את ההתקנה של מיליוני פאנלים סולאריים - כולל מערכות סולאריות בקנה מידה פרטי ועסקי, עשרות אלפי טורבינות רוח - כולל אלפי טורבינות מול החופים, קידום אנרגיית גרעין ואנרגיית הידרו, תוך הקפדה על מתקנים אלה לעמוד בסטנדרטים חזקים.</a:t>
            </a:r>
          </a:p>
          <a:p>
            <a:pPr algn="r" rtl="1">
              <a:buFontTx/>
              <a:buChar char="-"/>
            </a:pPr>
            <a:r>
              <a:rPr lang="he-IL" altLang="en-US" dirty="0">
                <a:solidFill>
                  <a:srgbClr val="202124"/>
                </a:solidFill>
                <a:latin typeface="Google Sans"/>
                <a:cs typeface="Arial" panose="020B0604020202020204" pitchFamily="34" charset="0"/>
              </a:rPr>
              <a:t>יצרית סוכנות ח</a:t>
            </a:r>
            <a:r>
              <a:rPr kumimoji="0" lang="he-IL" altLang="en-US" sz="2800" b="0" i="0" u="none" strike="noStrike" cap="none" normalizeH="0" baseline="0" dirty="0">
                <a:ln>
                  <a:noFill/>
                </a:ln>
                <a:solidFill>
                  <a:srgbClr val="202124"/>
                </a:solidFill>
                <a:effectLst/>
                <a:latin typeface="Google Sans"/>
                <a:cs typeface="Arial" panose="020B0604020202020204" pitchFamily="34" charset="0"/>
              </a:rPr>
              <a:t>דשה (</a:t>
            </a:r>
            <a:r>
              <a:rPr kumimoji="0" lang="en-US" altLang="en-US" sz="2800" b="0" i="0" u="none" strike="noStrike" cap="none" normalizeH="0" baseline="0" dirty="0">
                <a:ln>
                  <a:noFill/>
                </a:ln>
                <a:solidFill>
                  <a:srgbClr val="202124"/>
                </a:solidFill>
                <a:effectLst/>
                <a:latin typeface="Google Sans"/>
              </a:rPr>
              <a:t>ARPA-C</a:t>
            </a:r>
            <a:r>
              <a:rPr kumimoji="0" lang="he-IL" altLang="en-US" sz="2800" b="0" i="0" u="none" strike="noStrike" cap="none" normalizeH="0" baseline="0" dirty="0">
                <a:ln>
                  <a:noFill/>
                </a:ln>
                <a:solidFill>
                  <a:srgbClr val="202124"/>
                </a:solidFill>
                <a:effectLst/>
                <a:latin typeface="Google Sans"/>
                <a:cs typeface="Arial" panose="020B0604020202020204" pitchFamily="34" charset="0"/>
              </a:rPr>
              <a:t>), המיועדת למקד טכנולוגיות משנות משחק שיעזרו לאמריקה להשיג את יעד האנרגיה הנקייה שלה.</a:t>
            </a:r>
            <a:endParaRPr lang="en-US" altLang="en-US" sz="2500" dirty="0">
              <a:solidFill>
                <a:srgbClr val="202124"/>
              </a:solidFill>
              <a:latin typeface="Google Sans"/>
            </a:endParaRPr>
          </a:p>
          <a:p>
            <a:pPr algn="r" rtl="1">
              <a:buFontTx/>
              <a:buChar char="-"/>
            </a:pPr>
            <a:endParaRPr kumimoji="0" lang="he-IL" altLang="en-US" sz="1600" b="0" i="0" u="none" strike="noStrike" cap="none" normalizeH="0" baseline="0" dirty="0">
              <a:ln>
                <a:noFill/>
              </a:ln>
              <a:solidFill>
                <a:srgbClr val="202124"/>
              </a:solidFill>
              <a:effectLst/>
              <a:latin typeface="Google Sans"/>
              <a:cs typeface="Arial" panose="020B0604020202020204" pitchFamily="34" charset="0"/>
            </a:endParaRPr>
          </a:p>
          <a:p>
            <a:pPr algn="r" rtl="1">
              <a:buFontTx/>
              <a:buChar char="-"/>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 </a:t>
            </a:r>
            <a:endParaRPr lang="he-IL" sz="2400" dirty="0">
              <a:latin typeface="Arial" panose="020B0604020202020204" pitchFamily="34" charset="0"/>
            </a:endParaRPr>
          </a:p>
          <a:p>
            <a:pPr marL="0" indent="0" algn="r" rtl="1">
              <a:buNone/>
            </a:pPr>
            <a:endParaRPr lang="he-IL" sz="1600" dirty="0">
              <a:latin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111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993</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Office Theme</vt:lpstr>
      <vt:lpstr>התחממות גלובלית – מפלגות – ארה"ב ואירופה</vt:lpstr>
      <vt:lpstr>מבוא</vt:lpstr>
      <vt:lpstr>ארה"ב</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הרפובליקנית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התחממות גלובלית – מפלגות – ארה"ב ואירופה</dc:title>
  <dc:creator>Shay Rashinsky</dc:creator>
  <cp:lastModifiedBy>Shay Rashinsky</cp:lastModifiedBy>
  <cp:revision>15</cp:revision>
  <dcterms:created xsi:type="dcterms:W3CDTF">2020-12-17T15:35:23Z</dcterms:created>
  <dcterms:modified xsi:type="dcterms:W3CDTF">2020-12-17T17:42:38Z</dcterms:modified>
</cp:coreProperties>
</file>