
<file path=[Content_Types].xml><?xml version="1.0" encoding="utf-8"?>
<Types xmlns="http://schemas.openxmlformats.org/package/2006/content-types">
  <Default Extension="jpeg" ContentType="image/jpeg"/>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80" r:id="rId10"/>
    <p:sldId id="265" r:id="rId11"/>
    <p:sldId id="281" r:id="rId12"/>
    <p:sldId id="266" r:id="rId13"/>
    <p:sldId id="264" r:id="rId14"/>
    <p:sldId id="268" r:id="rId15"/>
    <p:sldId id="267" r:id="rId16"/>
    <p:sldId id="269" r:id="rId17"/>
    <p:sldId id="270" r:id="rId18"/>
    <p:sldId id="271" r:id="rId19"/>
    <p:sldId id="272" r:id="rId20"/>
    <p:sldId id="276" r:id="rId21"/>
    <p:sldId id="274" r:id="rId22"/>
    <p:sldId id="275" r:id="rId23"/>
    <p:sldId id="278" r:id="rId24"/>
    <p:sldId id="282" r:id="rId25"/>
    <p:sldId id="277" r:id="rId26"/>
    <p:sldId id="279"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E9DDDB0-2165-4E7A-9E1F-ACEE9E8F8F13}" type="datetimeFigureOut">
              <a:rPr lang="en-US" smtClean="0"/>
              <a:t>12/19/2020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BFAD6D-C912-4ED6-8EE2-CE2901D7C5CA}" type="slidenum">
              <a:rPr lang="en-US" smtClean="0"/>
              <a:t>‹#›</a:t>
            </a:fld>
            <a:endParaRPr lang="en-US"/>
          </a:p>
        </p:txBody>
      </p:sp>
    </p:spTree>
    <p:extLst>
      <p:ext uri="{BB962C8B-B14F-4D97-AF65-F5344CB8AC3E}">
        <p14:creationId xmlns:p14="http://schemas.microsoft.com/office/powerpoint/2010/main" val="21744759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E9DDDB0-2165-4E7A-9E1F-ACEE9E8F8F13}" type="datetimeFigureOut">
              <a:rPr lang="en-US" smtClean="0"/>
              <a:t>12/19/2020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BFAD6D-C912-4ED6-8EE2-CE2901D7C5CA}" type="slidenum">
              <a:rPr lang="en-US" smtClean="0"/>
              <a:t>‹#›</a:t>
            </a:fld>
            <a:endParaRPr lang="en-US"/>
          </a:p>
        </p:txBody>
      </p:sp>
    </p:spTree>
    <p:extLst>
      <p:ext uri="{BB962C8B-B14F-4D97-AF65-F5344CB8AC3E}">
        <p14:creationId xmlns:p14="http://schemas.microsoft.com/office/powerpoint/2010/main" val="6158754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E9DDDB0-2165-4E7A-9E1F-ACEE9E8F8F13}" type="datetimeFigureOut">
              <a:rPr lang="en-US" smtClean="0"/>
              <a:t>12/19/2020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BFAD6D-C912-4ED6-8EE2-CE2901D7C5CA}"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5027045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E9DDDB0-2165-4E7A-9E1F-ACEE9E8F8F13}" type="datetimeFigureOut">
              <a:rPr lang="en-US" smtClean="0"/>
              <a:t>12/19/2020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BFAD6D-C912-4ED6-8EE2-CE2901D7C5CA}" type="slidenum">
              <a:rPr lang="en-US" smtClean="0"/>
              <a:t>‹#›</a:t>
            </a:fld>
            <a:endParaRPr lang="en-US"/>
          </a:p>
        </p:txBody>
      </p:sp>
    </p:spTree>
    <p:extLst>
      <p:ext uri="{BB962C8B-B14F-4D97-AF65-F5344CB8AC3E}">
        <p14:creationId xmlns:p14="http://schemas.microsoft.com/office/powerpoint/2010/main" val="8844051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E9DDDB0-2165-4E7A-9E1F-ACEE9E8F8F13}" type="datetimeFigureOut">
              <a:rPr lang="en-US" smtClean="0"/>
              <a:t>12/19/2020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BFAD6D-C912-4ED6-8EE2-CE2901D7C5CA}"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1336059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E9DDDB0-2165-4E7A-9E1F-ACEE9E8F8F13}" type="datetimeFigureOut">
              <a:rPr lang="en-US" smtClean="0"/>
              <a:t>12/19/2020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BFAD6D-C912-4ED6-8EE2-CE2901D7C5CA}" type="slidenum">
              <a:rPr lang="en-US" smtClean="0"/>
              <a:t>‹#›</a:t>
            </a:fld>
            <a:endParaRPr lang="en-US"/>
          </a:p>
        </p:txBody>
      </p:sp>
    </p:spTree>
    <p:extLst>
      <p:ext uri="{BB962C8B-B14F-4D97-AF65-F5344CB8AC3E}">
        <p14:creationId xmlns:p14="http://schemas.microsoft.com/office/powerpoint/2010/main" val="13196566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9DDDB0-2165-4E7A-9E1F-ACEE9E8F8F13}" type="datetimeFigureOut">
              <a:rPr lang="en-US" smtClean="0"/>
              <a:t>12/19/2020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BFAD6D-C912-4ED6-8EE2-CE2901D7C5CA}" type="slidenum">
              <a:rPr lang="en-US" smtClean="0"/>
              <a:t>‹#›</a:t>
            </a:fld>
            <a:endParaRPr lang="en-US"/>
          </a:p>
        </p:txBody>
      </p:sp>
    </p:spTree>
    <p:extLst>
      <p:ext uri="{BB962C8B-B14F-4D97-AF65-F5344CB8AC3E}">
        <p14:creationId xmlns:p14="http://schemas.microsoft.com/office/powerpoint/2010/main" val="38615481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9DDDB0-2165-4E7A-9E1F-ACEE9E8F8F13}" type="datetimeFigureOut">
              <a:rPr lang="en-US" smtClean="0"/>
              <a:t>12/19/2020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BFAD6D-C912-4ED6-8EE2-CE2901D7C5CA}" type="slidenum">
              <a:rPr lang="en-US" smtClean="0"/>
              <a:t>‹#›</a:t>
            </a:fld>
            <a:endParaRPr lang="en-US"/>
          </a:p>
        </p:txBody>
      </p:sp>
    </p:spTree>
    <p:extLst>
      <p:ext uri="{BB962C8B-B14F-4D97-AF65-F5344CB8AC3E}">
        <p14:creationId xmlns:p14="http://schemas.microsoft.com/office/powerpoint/2010/main" val="622198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9DDDB0-2165-4E7A-9E1F-ACEE9E8F8F13}" type="datetimeFigureOut">
              <a:rPr lang="en-US" smtClean="0"/>
              <a:t>12/19/2020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BFAD6D-C912-4ED6-8EE2-CE2901D7C5CA}" type="slidenum">
              <a:rPr lang="en-US" smtClean="0"/>
              <a:t>‹#›</a:t>
            </a:fld>
            <a:endParaRPr lang="en-US"/>
          </a:p>
        </p:txBody>
      </p:sp>
    </p:spTree>
    <p:extLst>
      <p:ext uri="{BB962C8B-B14F-4D97-AF65-F5344CB8AC3E}">
        <p14:creationId xmlns:p14="http://schemas.microsoft.com/office/powerpoint/2010/main" val="11660204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E9DDDB0-2165-4E7A-9E1F-ACEE9E8F8F13}" type="datetimeFigureOut">
              <a:rPr lang="en-US" smtClean="0"/>
              <a:t>12/19/2020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BFAD6D-C912-4ED6-8EE2-CE2901D7C5CA}" type="slidenum">
              <a:rPr lang="en-US" smtClean="0"/>
              <a:t>‹#›</a:t>
            </a:fld>
            <a:endParaRPr lang="en-US"/>
          </a:p>
        </p:txBody>
      </p:sp>
    </p:spTree>
    <p:extLst>
      <p:ext uri="{BB962C8B-B14F-4D97-AF65-F5344CB8AC3E}">
        <p14:creationId xmlns:p14="http://schemas.microsoft.com/office/powerpoint/2010/main" val="2810532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E9DDDB0-2165-4E7A-9E1F-ACEE9E8F8F13}" type="datetimeFigureOut">
              <a:rPr lang="en-US" smtClean="0"/>
              <a:t>12/19/2020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BFAD6D-C912-4ED6-8EE2-CE2901D7C5CA}" type="slidenum">
              <a:rPr lang="en-US" smtClean="0"/>
              <a:t>‹#›</a:t>
            </a:fld>
            <a:endParaRPr lang="en-US"/>
          </a:p>
        </p:txBody>
      </p:sp>
    </p:spTree>
    <p:extLst>
      <p:ext uri="{BB962C8B-B14F-4D97-AF65-F5344CB8AC3E}">
        <p14:creationId xmlns:p14="http://schemas.microsoft.com/office/powerpoint/2010/main" val="32807497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E9DDDB0-2165-4E7A-9E1F-ACEE9E8F8F13}" type="datetimeFigureOut">
              <a:rPr lang="en-US" smtClean="0"/>
              <a:t>12/19/2020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BBFAD6D-C912-4ED6-8EE2-CE2901D7C5CA}" type="slidenum">
              <a:rPr lang="en-US" smtClean="0"/>
              <a:t>‹#›</a:t>
            </a:fld>
            <a:endParaRPr lang="en-US"/>
          </a:p>
        </p:txBody>
      </p:sp>
    </p:spTree>
    <p:extLst>
      <p:ext uri="{BB962C8B-B14F-4D97-AF65-F5344CB8AC3E}">
        <p14:creationId xmlns:p14="http://schemas.microsoft.com/office/powerpoint/2010/main" val="1860235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E9DDDB0-2165-4E7A-9E1F-ACEE9E8F8F13}" type="datetimeFigureOut">
              <a:rPr lang="en-US" smtClean="0"/>
              <a:t>12/19/2020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BBFAD6D-C912-4ED6-8EE2-CE2901D7C5CA}" type="slidenum">
              <a:rPr lang="en-US" smtClean="0"/>
              <a:t>‹#›</a:t>
            </a:fld>
            <a:endParaRPr lang="en-US"/>
          </a:p>
        </p:txBody>
      </p:sp>
    </p:spTree>
    <p:extLst>
      <p:ext uri="{BB962C8B-B14F-4D97-AF65-F5344CB8AC3E}">
        <p14:creationId xmlns:p14="http://schemas.microsoft.com/office/powerpoint/2010/main" val="1154300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9DDDB0-2165-4E7A-9E1F-ACEE9E8F8F13}" type="datetimeFigureOut">
              <a:rPr lang="en-US" smtClean="0"/>
              <a:t>12/19/2020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BBFAD6D-C912-4ED6-8EE2-CE2901D7C5CA}" type="slidenum">
              <a:rPr lang="en-US" smtClean="0"/>
              <a:t>‹#›</a:t>
            </a:fld>
            <a:endParaRPr lang="en-US"/>
          </a:p>
        </p:txBody>
      </p:sp>
    </p:spTree>
    <p:extLst>
      <p:ext uri="{BB962C8B-B14F-4D97-AF65-F5344CB8AC3E}">
        <p14:creationId xmlns:p14="http://schemas.microsoft.com/office/powerpoint/2010/main" val="4928382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E9DDDB0-2165-4E7A-9E1F-ACEE9E8F8F13}" type="datetimeFigureOut">
              <a:rPr lang="en-US" smtClean="0"/>
              <a:t>12/19/2020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BFAD6D-C912-4ED6-8EE2-CE2901D7C5CA}" type="slidenum">
              <a:rPr lang="en-US" smtClean="0"/>
              <a:t>‹#›</a:t>
            </a:fld>
            <a:endParaRPr lang="en-US"/>
          </a:p>
        </p:txBody>
      </p:sp>
    </p:spTree>
    <p:extLst>
      <p:ext uri="{BB962C8B-B14F-4D97-AF65-F5344CB8AC3E}">
        <p14:creationId xmlns:p14="http://schemas.microsoft.com/office/powerpoint/2010/main" val="10497456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E9DDDB0-2165-4E7A-9E1F-ACEE9E8F8F13}" type="datetimeFigureOut">
              <a:rPr lang="en-US" smtClean="0"/>
              <a:t>12/19/2020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BFAD6D-C912-4ED6-8EE2-CE2901D7C5CA}" type="slidenum">
              <a:rPr lang="en-US" smtClean="0"/>
              <a:t>‹#›</a:t>
            </a:fld>
            <a:endParaRPr lang="en-US"/>
          </a:p>
        </p:txBody>
      </p:sp>
    </p:spTree>
    <p:extLst>
      <p:ext uri="{BB962C8B-B14F-4D97-AF65-F5344CB8AC3E}">
        <p14:creationId xmlns:p14="http://schemas.microsoft.com/office/powerpoint/2010/main" val="20761592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E9DDDB0-2165-4E7A-9E1F-ACEE9E8F8F13}" type="datetimeFigureOut">
              <a:rPr lang="en-US" smtClean="0"/>
              <a:t>12/19/2020</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BBFAD6D-C912-4ED6-8EE2-CE2901D7C5CA}" type="slidenum">
              <a:rPr lang="en-US" smtClean="0"/>
              <a:t>‹#›</a:t>
            </a:fld>
            <a:endParaRPr lang="en-US"/>
          </a:p>
        </p:txBody>
      </p:sp>
    </p:spTree>
    <p:extLst>
      <p:ext uri="{BB962C8B-B14F-4D97-AF65-F5344CB8AC3E}">
        <p14:creationId xmlns:p14="http://schemas.microsoft.com/office/powerpoint/2010/main" val="203796142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4BCE60-65A0-498B-AD49-0C486FCB9179}"/>
              </a:ext>
            </a:extLst>
          </p:cNvPr>
          <p:cNvSpPr>
            <a:spLocks noGrp="1"/>
          </p:cNvSpPr>
          <p:nvPr>
            <p:ph type="ctrTitle"/>
          </p:nvPr>
        </p:nvSpPr>
        <p:spPr>
          <a:xfrm>
            <a:off x="1507067" y="1259314"/>
            <a:ext cx="7766936" cy="1646302"/>
          </a:xfrm>
        </p:spPr>
        <p:txBody>
          <a:bodyPr>
            <a:noAutofit/>
          </a:bodyPr>
          <a:lstStyle/>
          <a:p>
            <a:r>
              <a:rPr lang="he-IL" dirty="0"/>
              <a:t>התחממות גלובלית – מפלגות – ארה"ב ואירופה</a:t>
            </a:r>
            <a:endParaRPr lang="en-US" dirty="0"/>
          </a:p>
        </p:txBody>
      </p:sp>
      <p:sp>
        <p:nvSpPr>
          <p:cNvPr id="3" name="Subtitle 2">
            <a:extLst>
              <a:ext uri="{FF2B5EF4-FFF2-40B4-BE49-F238E27FC236}">
                <a16:creationId xmlns:a16="http://schemas.microsoft.com/office/drawing/2014/main" id="{B8DDB865-49C4-4951-9658-4C77E2181080}"/>
              </a:ext>
            </a:extLst>
          </p:cNvPr>
          <p:cNvSpPr>
            <a:spLocks noGrp="1"/>
          </p:cNvSpPr>
          <p:nvPr>
            <p:ph type="subTitle" idx="1"/>
          </p:nvPr>
        </p:nvSpPr>
        <p:spPr>
          <a:xfrm>
            <a:off x="1507067" y="3491540"/>
            <a:ext cx="7766936" cy="1096899"/>
          </a:xfrm>
        </p:spPr>
        <p:txBody>
          <a:bodyPr>
            <a:normAutofit/>
          </a:bodyPr>
          <a:lstStyle/>
          <a:p>
            <a:r>
              <a:rPr lang="he-IL" sz="2800" dirty="0"/>
              <a:t>שי רשינסקי</a:t>
            </a:r>
          </a:p>
          <a:p>
            <a:r>
              <a:rPr lang="he-IL" sz="2800" dirty="0"/>
              <a:t>אביב לזר</a:t>
            </a:r>
            <a:endParaRPr lang="en-US" sz="2800" dirty="0"/>
          </a:p>
        </p:txBody>
      </p:sp>
    </p:spTree>
    <p:extLst>
      <p:ext uri="{BB962C8B-B14F-4D97-AF65-F5344CB8AC3E}">
        <p14:creationId xmlns:p14="http://schemas.microsoft.com/office/powerpoint/2010/main" val="40726510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8C57C-5E3B-46D3-9EB2-F3ABC46A0425}"/>
              </a:ext>
            </a:extLst>
          </p:cNvPr>
          <p:cNvSpPr>
            <a:spLocks noGrp="1"/>
          </p:cNvSpPr>
          <p:nvPr>
            <p:ph type="title"/>
          </p:nvPr>
        </p:nvSpPr>
        <p:spPr/>
        <p:txBody>
          <a:bodyPr>
            <a:normAutofit/>
          </a:bodyPr>
          <a:lstStyle/>
          <a:p>
            <a:pPr algn="r" rtl="1"/>
            <a:r>
              <a:rPr lang="he-IL" sz="5800" dirty="0"/>
              <a:t>המפלגה הדמוקרטית</a:t>
            </a:r>
            <a:endParaRPr lang="en-US" sz="5800" dirty="0"/>
          </a:p>
        </p:txBody>
      </p:sp>
      <p:sp>
        <p:nvSpPr>
          <p:cNvPr id="3" name="Content Placeholder 2">
            <a:extLst>
              <a:ext uri="{FF2B5EF4-FFF2-40B4-BE49-F238E27FC236}">
                <a16:creationId xmlns:a16="http://schemas.microsoft.com/office/drawing/2014/main" id="{1749C8C7-1011-424E-BE9B-C120853917A5}"/>
              </a:ext>
            </a:extLst>
          </p:cNvPr>
          <p:cNvSpPr>
            <a:spLocks noGrp="1"/>
          </p:cNvSpPr>
          <p:nvPr>
            <p:ph idx="1"/>
          </p:nvPr>
        </p:nvSpPr>
        <p:spPr/>
        <p:txBody>
          <a:bodyPr>
            <a:normAutofit fontScale="32500" lnSpcReduction="20000"/>
          </a:bodyPr>
          <a:lstStyle/>
          <a:p>
            <a:pPr marL="0" indent="0" algn="r" rtl="1">
              <a:buNone/>
            </a:pPr>
            <a:r>
              <a:rPr lang="he-IL" sz="7400" b="1" dirty="0">
                <a:latin typeface="+mj-lt"/>
                <a:cs typeface="+mj-cs"/>
              </a:rPr>
              <a:t>העתיד</a:t>
            </a:r>
            <a:r>
              <a:rPr lang="he-IL" sz="6000" b="1" dirty="0">
                <a:latin typeface="+mj-lt"/>
                <a:cs typeface="+mj-cs"/>
              </a:rPr>
              <a:t>:</a:t>
            </a:r>
            <a:endParaRPr lang="he-IL" sz="3300" b="1" dirty="0">
              <a:latin typeface="+mj-lt"/>
              <a:cs typeface="+mj-cs"/>
            </a:endParaRPr>
          </a:p>
          <a:p>
            <a:pPr marL="0" indent="0" algn="r" rtl="1">
              <a:buNone/>
            </a:pPr>
            <a:r>
              <a:rPr lang="he-IL" sz="4900" dirty="0">
                <a:latin typeface="+mj-lt"/>
                <a:cs typeface="+mj-cs"/>
              </a:rPr>
              <a:t>כשהסתכלנו על העתיד הסתכלנו על המצע של בידן-האריס (נשיא \ סגן נשיא) הבאים המועמד הנבחר 2020), המצע כולל:</a:t>
            </a:r>
            <a:endParaRPr lang="he-IL" altLang="en-US" sz="4900" dirty="0">
              <a:solidFill>
                <a:srgbClr val="202124"/>
              </a:solidFill>
              <a:latin typeface="+mj-lt"/>
              <a:cs typeface="+mj-cs"/>
            </a:endParaRPr>
          </a:p>
          <a:p>
            <a:pPr algn="r" rtl="1">
              <a:buFontTx/>
              <a:buChar char="-"/>
            </a:pPr>
            <a:r>
              <a:rPr lang="he-IL" altLang="en-US" sz="4900" dirty="0">
                <a:solidFill>
                  <a:srgbClr val="202124"/>
                </a:solidFill>
                <a:latin typeface="+mj-lt"/>
                <a:cs typeface="+mj-cs"/>
              </a:rPr>
              <a:t>להאיץ את המחקר לסוללות בשביל תמיכה לשימוש ברכבים חשמליים וברשת שלנו, כהשלמה לטכנולוגיות כמו שמש ורוח - הגברת העמידות, הפחתת הפסולת והוזלת העלויות.</a:t>
            </a:r>
          </a:p>
          <a:p>
            <a:pPr algn="r" rtl="1">
              <a:buFontTx/>
              <a:buChar char="-"/>
            </a:pPr>
            <a:r>
              <a:rPr lang="he-IL" altLang="en-US" sz="4900" dirty="0">
                <a:solidFill>
                  <a:srgbClr val="202124"/>
                </a:solidFill>
                <a:latin typeface="+mj-lt"/>
                <a:cs typeface="+mj-cs"/>
              </a:rPr>
              <a:t>-הגדרת יעד שכל האוטובוסים החדשים שיבנו באמריקה יהיו עם אפס פליטות עד שנת 2030.</a:t>
            </a:r>
          </a:p>
          <a:p>
            <a:pPr algn="r" rtl="1">
              <a:buFontTx/>
              <a:buChar char="-"/>
            </a:pPr>
            <a:r>
              <a:rPr lang="he-IL" altLang="en-US" sz="4900" dirty="0">
                <a:solidFill>
                  <a:srgbClr val="202124"/>
                </a:solidFill>
                <a:latin typeface="+mj-lt"/>
                <a:cs typeface="+mj-cs"/>
              </a:rPr>
              <a:t>השקעות ציבוריות גדולות בתשתיות רכב - כולל 500,000 עמדות טעינה לרכב חשמלי - כדי ליצור מקומות עבודה טובים בתעשיות התומכות ברכבים חשמליים.</a:t>
            </a:r>
          </a:p>
          <a:p>
            <a:pPr algn="r" rtl="1">
              <a:buFontTx/>
              <a:buChar char="-"/>
            </a:pPr>
            <a:r>
              <a:rPr lang="he-IL" altLang="en-US" sz="4900" dirty="0">
                <a:solidFill>
                  <a:srgbClr val="202124"/>
                </a:solidFill>
                <a:latin typeface="+mj-lt"/>
                <a:cs typeface="+mj-cs"/>
              </a:rPr>
              <a:t>השקעה היסטורית בייצור אנרגיה בייעילות, באנרגיה נקייה, במערכות חשמל ובתשתיות קו שמקלות על חשמול התחבורה, ובתשתיות אחסון והולכה חדשה של סוללות אשר יתמודדו עם צווארי בקבוק ויפתחו את פוטנציאל האנרגיה הנקייה המלאה של אמריקה.</a:t>
            </a:r>
            <a:endParaRPr lang="he-IL" sz="2400" dirty="0">
              <a:latin typeface="+mj-lt"/>
              <a:cs typeface="+mj-cs"/>
            </a:endParaRPr>
          </a:p>
          <a:p>
            <a:pPr marL="0" indent="0" algn="r" rtl="1">
              <a:buNone/>
            </a:pPr>
            <a:endParaRPr lang="he-IL" sz="1600" dirty="0">
              <a:latin typeface="+mj-lt"/>
              <a:cs typeface="+mj-cs"/>
            </a:endParaRPr>
          </a:p>
        </p:txBody>
      </p:sp>
      <p:sp>
        <p:nvSpPr>
          <p:cNvPr id="4" name="Rectangle 1">
            <a:extLst>
              <a:ext uri="{FF2B5EF4-FFF2-40B4-BE49-F238E27FC236}">
                <a16:creationId xmlns:a16="http://schemas.microsoft.com/office/drawing/2014/main" id="{C553AC9B-A943-4D69-A89D-2F5C2D5E3B34}"/>
              </a:ext>
            </a:extLst>
          </p:cNvPr>
          <p:cNvSpPr>
            <a:spLocks noChangeArrowheads="1"/>
          </p:cNvSpPr>
          <p:nvPr/>
        </p:nvSpPr>
        <p:spPr bwMode="auto">
          <a:xfrm>
            <a:off x="10345340" y="79837"/>
            <a:ext cx="1846660" cy="297525"/>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he-IL" altLang="en-US" sz="2100" b="0" i="0" u="none" strike="noStrike" cap="none" normalizeH="0" baseline="0" dirty="0">
                <a:ln>
                  <a:noFill/>
                </a:ln>
                <a:solidFill>
                  <a:srgbClr val="202124"/>
                </a:solidFill>
                <a:effectLst/>
                <a:latin typeface="Google Sans"/>
                <a:cs typeface="Arial" panose="020B0604020202020204" pitchFamily="34"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241112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8C57C-5E3B-46D3-9EB2-F3ABC46A0425}"/>
              </a:ext>
            </a:extLst>
          </p:cNvPr>
          <p:cNvSpPr>
            <a:spLocks noGrp="1"/>
          </p:cNvSpPr>
          <p:nvPr>
            <p:ph type="title"/>
          </p:nvPr>
        </p:nvSpPr>
        <p:spPr/>
        <p:txBody>
          <a:bodyPr>
            <a:normAutofit/>
          </a:bodyPr>
          <a:lstStyle/>
          <a:p>
            <a:pPr algn="r" rtl="1"/>
            <a:r>
              <a:rPr lang="he-IL" sz="5800" dirty="0"/>
              <a:t>המפלגה הדמוקרטית</a:t>
            </a:r>
            <a:endParaRPr lang="en-US" sz="5800" dirty="0"/>
          </a:p>
        </p:txBody>
      </p:sp>
      <p:sp>
        <p:nvSpPr>
          <p:cNvPr id="3" name="Content Placeholder 2">
            <a:extLst>
              <a:ext uri="{FF2B5EF4-FFF2-40B4-BE49-F238E27FC236}">
                <a16:creationId xmlns:a16="http://schemas.microsoft.com/office/drawing/2014/main" id="{1749C8C7-1011-424E-BE9B-C120853917A5}"/>
              </a:ext>
            </a:extLst>
          </p:cNvPr>
          <p:cNvSpPr>
            <a:spLocks noGrp="1"/>
          </p:cNvSpPr>
          <p:nvPr>
            <p:ph idx="1"/>
          </p:nvPr>
        </p:nvSpPr>
        <p:spPr/>
        <p:txBody>
          <a:bodyPr>
            <a:normAutofit/>
          </a:bodyPr>
          <a:lstStyle/>
          <a:p>
            <a:pPr marL="0" indent="0" algn="r" rtl="1">
              <a:buNone/>
            </a:pPr>
            <a:r>
              <a:rPr lang="he-IL" sz="2400" b="1" dirty="0">
                <a:cs typeface="+mj-cs"/>
              </a:rPr>
              <a:t>העתיד המשך</a:t>
            </a:r>
            <a:r>
              <a:rPr lang="en-US" sz="2400" b="1" dirty="0">
                <a:cs typeface="+mj-cs"/>
              </a:rPr>
              <a:t>:</a:t>
            </a:r>
            <a:endParaRPr lang="he-IL" sz="3300" b="1" dirty="0">
              <a:cs typeface="+mj-cs"/>
            </a:endParaRPr>
          </a:p>
          <a:p>
            <a:pPr algn="r" rtl="1">
              <a:buFontTx/>
              <a:buChar char="-"/>
            </a:pPr>
            <a:r>
              <a:rPr lang="he-IL" altLang="en-US" sz="1600" dirty="0">
                <a:solidFill>
                  <a:srgbClr val="202124"/>
                </a:solidFill>
                <a:latin typeface="+mj-lt"/>
                <a:cs typeface="+mj-cs"/>
              </a:rPr>
              <a:t>הקמת תקן יעילות אנרגיה יעילה וחשמל נקי טכנולוגי</a:t>
            </a:r>
            <a:r>
              <a:rPr lang="en-US" altLang="en-US" sz="1600" dirty="0">
                <a:solidFill>
                  <a:srgbClr val="202124"/>
                </a:solidFill>
                <a:latin typeface="+mj-lt"/>
                <a:cs typeface="+mj-cs"/>
              </a:rPr>
              <a:t> (EECES) </a:t>
            </a:r>
            <a:r>
              <a:rPr lang="he-IL" altLang="en-US" sz="1600" dirty="0">
                <a:solidFill>
                  <a:srgbClr val="202124"/>
                </a:solidFill>
                <a:latin typeface="+mj-lt"/>
                <a:cs typeface="+mj-cs"/>
              </a:rPr>
              <a:t>עבור שירותים ומפעילי רשת. בשילוב עם השקעות היסטוריות בתחום החשמל, הקטנת זיהום מאנרגיית חשמל והשג אנרגיה חופשית מזיהום עד 2035, צעדים אלה יחוללו מהפכה באנרגיה נקייה באמריקה, ויעודדו את ההתקנה של מיליוני פאנלים סולאריים - כולל מערכות סולאריות בקנה מידה פרטי ועסקי, עשרות אלפי טורבינות רוח - כולל אלפי טורבינות מול החופים, קידום אנרגיית גרעין ואנרגיית הידרו, תוך הקפדה על מתקנים אלה לעמוד בסטנדרטים חזקים.</a:t>
            </a:r>
          </a:p>
          <a:p>
            <a:pPr algn="r" rtl="1">
              <a:buFontTx/>
              <a:buChar char="-"/>
            </a:pPr>
            <a:r>
              <a:rPr lang="he-IL" altLang="en-US" sz="1600" dirty="0">
                <a:solidFill>
                  <a:srgbClr val="202124"/>
                </a:solidFill>
                <a:latin typeface="+mj-lt"/>
                <a:cs typeface="+mj-cs"/>
              </a:rPr>
              <a:t>יצרית סוכנות ח</a:t>
            </a:r>
            <a:r>
              <a:rPr kumimoji="0" lang="he-IL" altLang="en-US" sz="1600" b="0" i="0" strike="noStrike" cap="none" normalizeH="0" baseline="0" dirty="0">
                <a:ln>
                  <a:noFill/>
                </a:ln>
                <a:solidFill>
                  <a:srgbClr val="202124"/>
                </a:solidFill>
                <a:effectLst/>
                <a:latin typeface="+mj-lt"/>
                <a:cs typeface="+mj-cs"/>
              </a:rPr>
              <a:t>דשה (</a:t>
            </a:r>
            <a:r>
              <a:rPr kumimoji="0" lang="en-US" altLang="en-US" sz="1600" b="0" i="0" strike="noStrike" cap="none" normalizeH="0" baseline="0" dirty="0">
                <a:ln>
                  <a:noFill/>
                </a:ln>
                <a:solidFill>
                  <a:srgbClr val="202124"/>
                </a:solidFill>
                <a:effectLst/>
                <a:latin typeface="+mj-lt"/>
                <a:cs typeface="+mj-cs"/>
              </a:rPr>
              <a:t>ARPA-C</a:t>
            </a:r>
            <a:r>
              <a:rPr kumimoji="0" lang="he-IL" altLang="en-US" sz="1600" b="0" i="0" strike="noStrike" cap="none" normalizeH="0" baseline="0" dirty="0">
                <a:ln>
                  <a:noFill/>
                </a:ln>
                <a:solidFill>
                  <a:srgbClr val="202124"/>
                </a:solidFill>
                <a:effectLst/>
                <a:latin typeface="+mj-lt"/>
                <a:cs typeface="+mj-cs"/>
              </a:rPr>
              <a:t>), המיועדת למקד טכנולוגיות משנות משחק שיעזרו לאמריקה להשיג את יעד האנרגיה הנקייה שלה.</a:t>
            </a:r>
            <a:endParaRPr kumimoji="0" lang="en-US" altLang="en-US" sz="1600" b="0" i="0" strike="noStrike" cap="none" normalizeH="0" baseline="0" dirty="0">
              <a:ln>
                <a:noFill/>
              </a:ln>
              <a:solidFill>
                <a:srgbClr val="202124"/>
              </a:solidFill>
              <a:effectLst/>
              <a:latin typeface="+mj-lt"/>
              <a:cs typeface="+mj-cs"/>
            </a:endParaRPr>
          </a:p>
          <a:p>
            <a:pPr algn="r" rtl="1">
              <a:buFontTx/>
              <a:buChar char="-"/>
            </a:pPr>
            <a:r>
              <a:rPr lang="he-IL" altLang="en-US" sz="1600" dirty="0">
                <a:solidFill>
                  <a:srgbClr val="202124"/>
                </a:solidFill>
                <a:latin typeface="+mj-lt"/>
                <a:cs typeface="+mj-cs"/>
              </a:rPr>
              <a:t>הרחבת תמריצי המס לאנרגיה נקייה ויעילויי אנרגיה</a:t>
            </a:r>
          </a:p>
          <a:p>
            <a:pPr algn="r" rtl="1">
              <a:buFontTx/>
              <a:buChar char="-"/>
            </a:pPr>
            <a:endParaRPr lang="en-US" altLang="en-US" sz="2600" b="1" dirty="0">
              <a:solidFill>
                <a:srgbClr val="202124"/>
              </a:solidFill>
              <a:latin typeface="+mj-lt"/>
              <a:cs typeface="+mj-cs"/>
            </a:endParaRPr>
          </a:p>
          <a:p>
            <a:pPr algn="r" rtl="1">
              <a:buFontTx/>
              <a:buChar char="-"/>
            </a:pPr>
            <a:endParaRPr kumimoji="0" lang="he-IL" altLang="en-US" sz="1600" b="0" i="0" strike="noStrike" cap="none" normalizeH="0" baseline="0" dirty="0">
              <a:ln>
                <a:noFill/>
              </a:ln>
              <a:solidFill>
                <a:srgbClr val="202124"/>
              </a:solidFill>
              <a:effectLst/>
              <a:latin typeface="Google Sans"/>
              <a:cs typeface="+mj-cs"/>
            </a:endParaRPr>
          </a:p>
          <a:p>
            <a:pPr algn="r" rtl="1">
              <a:buFontTx/>
              <a:buChar char="-"/>
            </a:pPr>
            <a:endParaRPr lang="en-US" altLang="en-US" sz="1600" dirty="0">
              <a:solidFill>
                <a:srgbClr val="202124"/>
              </a:solidFill>
              <a:latin typeface="Google Sans"/>
              <a:cs typeface="+mj-cs"/>
            </a:endParaRPr>
          </a:p>
          <a:p>
            <a:pPr marL="0" indent="0" algn="r" rtl="1">
              <a:buNone/>
            </a:pPr>
            <a:endParaRPr lang="he-IL" sz="2400" dirty="0">
              <a:latin typeface="Arial" panose="020B0604020202020204" pitchFamily="34" charset="0"/>
              <a:cs typeface="+mj-cs"/>
            </a:endParaRPr>
          </a:p>
          <a:p>
            <a:pPr marL="0" indent="0" algn="r" rtl="1">
              <a:buNone/>
            </a:pPr>
            <a:endParaRPr lang="he-IL" sz="1600" dirty="0">
              <a:latin typeface="Arial" panose="020B0604020202020204" pitchFamily="34" charset="0"/>
              <a:cs typeface="+mj-cs"/>
            </a:endParaRPr>
          </a:p>
        </p:txBody>
      </p:sp>
      <p:sp>
        <p:nvSpPr>
          <p:cNvPr id="4" name="Rectangle 1">
            <a:extLst>
              <a:ext uri="{FF2B5EF4-FFF2-40B4-BE49-F238E27FC236}">
                <a16:creationId xmlns:a16="http://schemas.microsoft.com/office/drawing/2014/main" id="{C553AC9B-A943-4D69-A89D-2F5C2D5E3B34}"/>
              </a:ext>
            </a:extLst>
          </p:cNvPr>
          <p:cNvSpPr>
            <a:spLocks noChangeArrowheads="1"/>
          </p:cNvSpPr>
          <p:nvPr/>
        </p:nvSpPr>
        <p:spPr bwMode="auto">
          <a:xfrm>
            <a:off x="10345340" y="79837"/>
            <a:ext cx="1846660" cy="297525"/>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he-IL" altLang="en-US" sz="2100" b="0" i="0" u="none" strike="noStrike" cap="none" normalizeH="0" baseline="0" dirty="0">
                <a:ln>
                  <a:noFill/>
                </a:ln>
                <a:solidFill>
                  <a:srgbClr val="202124"/>
                </a:solidFill>
                <a:effectLst/>
                <a:latin typeface="Google Sans"/>
                <a:cs typeface="Arial" panose="020B0604020202020204" pitchFamily="34"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740784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8C57C-5E3B-46D3-9EB2-F3ABC46A0425}"/>
              </a:ext>
            </a:extLst>
          </p:cNvPr>
          <p:cNvSpPr>
            <a:spLocks noGrp="1"/>
          </p:cNvSpPr>
          <p:nvPr>
            <p:ph type="title"/>
          </p:nvPr>
        </p:nvSpPr>
        <p:spPr/>
        <p:txBody>
          <a:bodyPr>
            <a:normAutofit/>
          </a:bodyPr>
          <a:lstStyle/>
          <a:p>
            <a:pPr algn="r" rtl="1"/>
            <a:r>
              <a:rPr lang="he-IL" sz="5800" dirty="0"/>
              <a:t>המפלגה הדמוקרטית</a:t>
            </a:r>
            <a:endParaRPr lang="en-US" sz="5800" dirty="0"/>
          </a:p>
        </p:txBody>
      </p:sp>
      <p:sp>
        <p:nvSpPr>
          <p:cNvPr id="3" name="Content Placeholder 2">
            <a:extLst>
              <a:ext uri="{FF2B5EF4-FFF2-40B4-BE49-F238E27FC236}">
                <a16:creationId xmlns:a16="http://schemas.microsoft.com/office/drawing/2014/main" id="{1749C8C7-1011-424E-BE9B-C120853917A5}"/>
              </a:ext>
            </a:extLst>
          </p:cNvPr>
          <p:cNvSpPr>
            <a:spLocks noGrp="1"/>
          </p:cNvSpPr>
          <p:nvPr>
            <p:ph idx="1"/>
          </p:nvPr>
        </p:nvSpPr>
        <p:spPr/>
        <p:txBody>
          <a:bodyPr>
            <a:normAutofit/>
          </a:bodyPr>
          <a:lstStyle/>
          <a:p>
            <a:pPr marL="0" indent="0" algn="r" rtl="1">
              <a:buNone/>
            </a:pPr>
            <a:r>
              <a:rPr lang="he-IL" sz="2400" b="1" u="sng" dirty="0"/>
              <a:t>מסקנות:</a:t>
            </a:r>
          </a:p>
          <a:p>
            <a:pPr marL="0" indent="0" algn="r" rtl="1">
              <a:buNone/>
            </a:pPr>
            <a:r>
              <a:rPr lang="he-IL" sz="1600" dirty="0">
                <a:solidFill>
                  <a:srgbClr val="202124"/>
                </a:solidFill>
                <a:latin typeface="Google Sans"/>
                <a:cs typeface="Arial" panose="020B0604020202020204" pitchFamily="34" charset="0"/>
              </a:rPr>
              <a:t>כמו שניתן לראות המפלגה הדמוקרטית תמכה וניסתה לעקוב אחר הקנצנזוס המדעי, יש היגידו שלא עסו מספיק אך לדעתנו חשוב לקחת בחשבון שכדי להעביר את רוב החוקים והתקנות שחוקקו עד כה צריך תמיכה מהצד הקרפובליקאי.</a:t>
            </a:r>
          </a:p>
          <a:p>
            <a:pPr marL="0" indent="0" algn="r" rtl="1">
              <a:buNone/>
            </a:pPr>
            <a:r>
              <a:rPr lang="he-IL" sz="1600" dirty="0">
                <a:solidFill>
                  <a:srgbClr val="202124"/>
                </a:solidFill>
                <a:latin typeface="Google Sans"/>
                <a:cs typeface="Arial" panose="020B0604020202020204" pitchFamily="34" charset="0"/>
              </a:rPr>
              <a:t>כאשר אנו מסתכלים על העתיד ראינו את התוכנית הירוקה, אשר נכון שלא עברה אך צעד בכיוון הנכון ותוכניותו של בידן לקידום הבעייה. </a:t>
            </a:r>
            <a:endParaRPr lang="he-IL" sz="2000" dirty="0"/>
          </a:p>
        </p:txBody>
      </p:sp>
      <p:sp>
        <p:nvSpPr>
          <p:cNvPr id="4" name="Rectangle 1">
            <a:extLst>
              <a:ext uri="{FF2B5EF4-FFF2-40B4-BE49-F238E27FC236}">
                <a16:creationId xmlns:a16="http://schemas.microsoft.com/office/drawing/2014/main" id="{C553AC9B-A943-4D69-A89D-2F5C2D5E3B34}"/>
              </a:ext>
            </a:extLst>
          </p:cNvPr>
          <p:cNvSpPr>
            <a:spLocks noChangeArrowheads="1"/>
          </p:cNvSpPr>
          <p:nvPr/>
        </p:nvSpPr>
        <p:spPr bwMode="auto">
          <a:xfrm>
            <a:off x="10345340" y="79837"/>
            <a:ext cx="1846660" cy="297525"/>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he-IL" altLang="en-US" sz="2100" b="0" i="0" u="none" strike="noStrike" cap="none" normalizeH="0" baseline="0" dirty="0">
                <a:ln>
                  <a:noFill/>
                </a:ln>
                <a:solidFill>
                  <a:srgbClr val="202124"/>
                </a:solidFill>
                <a:effectLst/>
                <a:latin typeface="Google Sans"/>
                <a:cs typeface="Arial" panose="020B0604020202020204" pitchFamily="34"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803710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8C57C-5E3B-46D3-9EB2-F3ABC46A0425}"/>
              </a:ext>
            </a:extLst>
          </p:cNvPr>
          <p:cNvSpPr>
            <a:spLocks noGrp="1"/>
          </p:cNvSpPr>
          <p:nvPr>
            <p:ph type="title"/>
          </p:nvPr>
        </p:nvSpPr>
        <p:spPr/>
        <p:txBody>
          <a:bodyPr>
            <a:normAutofit/>
          </a:bodyPr>
          <a:lstStyle/>
          <a:p>
            <a:pPr algn="r" rtl="1"/>
            <a:r>
              <a:rPr lang="he-IL" sz="5800" dirty="0"/>
              <a:t>המפלגה הרפובליקנית</a:t>
            </a:r>
            <a:endParaRPr lang="en-US" sz="5800" dirty="0"/>
          </a:p>
        </p:txBody>
      </p:sp>
      <p:sp>
        <p:nvSpPr>
          <p:cNvPr id="3" name="Content Placeholder 2">
            <a:extLst>
              <a:ext uri="{FF2B5EF4-FFF2-40B4-BE49-F238E27FC236}">
                <a16:creationId xmlns:a16="http://schemas.microsoft.com/office/drawing/2014/main" id="{1749C8C7-1011-424E-BE9B-C120853917A5}"/>
              </a:ext>
            </a:extLst>
          </p:cNvPr>
          <p:cNvSpPr>
            <a:spLocks noGrp="1"/>
          </p:cNvSpPr>
          <p:nvPr>
            <p:ph idx="1"/>
          </p:nvPr>
        </p:nvSpPr>
        <p:spPr/>
        <p:txBody>
          <a:bodyPr>
            <a:normAutofit/>
          </a:bodyPr>
          <a:lstStyle/>
          <a:p>
            <a:pPr marL="0" indent="0" algn="r" rtl="1">
              <a:buNone/>
            </a:pPr>
            <a:r>
              <a:rPr lang="he-IL" sz="2400" b="1" u="sng" dirty="0">
                <a:latin typeface="+mj-lt"/>
              </a:rPr>
              <a:t>העבר (חוקים ותקנות):</a:t>
            </a:r>
            <a:endParaRPr lang="en-US" sz="2400" b="1" u="sng" dirty="0">
              <a:latin typeface="+mj-lt"/>
            </a:endParaRPr>
          </a:p>
          <a:p>
            <a:pPr marL="0" indent="0" algn="r" rtl="1">
              <a:buNone/>
            </a:pPr>
            <a:r>
              <a:rPr lang="he-IL" u="sng" dirty="0">
                <a:latin typeface="+mj-lt"/>
              </a:rPr>
              <a:t>קיוטו החלטה לא מחייבת 1997:</a:t>
            </a:r>
            <a:endParaRPr lang="he-IL" u="sng" dirty="0">
              <a:solidFill>
                <a:srgbClr val="202124"/>
              </a:solidFill>
              <a:latin typeface="+mj-lt"/>
              <a:cs typeface="Arial" panose="020B0604020202020204" pitchFamily="34" charset="0"/>
            </a:endParaRPr>
          </a:p>
          <a:p>
            <a:pPr marL="0" indent="0" algn="r" rtl="1">
              <a:buNone/>
            </a:pPr>
            <a:r>
              <a:rPr lang="he-IL" altLang="en-US" sz="1600" dirty="0">
                <a:solidFill>
                  <a:srgbClr val="202124"/>
                </a:solidFill>
                <a:latin typeface="+mj-lt"/>
                <a:cs typeface="Arial" panose="020B0604020202020204" pitchFamily="34" charset="0"/>
              </a:rPr>
              <a:t>הסנאט מקדים את פרוטוקול קיוטו. ביוני 1997, חצי שנה לפני ועידת האקלים של האו"ם בקיוטו, יפן, אימץ הסנאט החלטה, וקבע כי על ארצות הברית לא להתקשר בשום הסכם אקלים בינלאומי שלא כולל התחייבויות פליטות דומות על ידי מדינות מתפתחות או ש "יגרום לפגיעה קשה בכלכלת ארצות הברית ... " ממשל קלינטון המשיך לנהל משא ומתן ו לחתום על פרוטוקול קיוטו, שקבע יעדי פליטה למדינות מפותחות בלבד. אך ההסכם מעולם לא הוגש לסנאט לייעוץ והסכמה, ובשנת 2001 הכריז הנשיא ג'ורג 'וו בוש כי ארצות הברית לא תצטרף אליו</a:t>
            </a:r>
            <a:r>
              <a:rPr lang="en-US" altLang="en-US" sz="1600" dirty="0">
                <a:solidFill>
                  <a:srgbClr val="202124"/>
                </a:solidFill>
                <a:latin typeface="+mj-lt"/>
                <a:cs typeface="Arial" panose="020B0604020202020204" pitchFamily="34" charset="0"/>
              </a:rPr>
              <a:t>.</a:t>
            </a:r>
            <a:br>
              <a:rPr lang="en-US" altLang="en-US" sz="1600" dirty="0">
                <a:solidFill>
                  <a:srgbClr val="202124"/>
                </a:solidFill>
                <a:latin typeface="+mj-lt"/>
                <a:cs typeface="Arial" panose="020B0604020202020204" pitchFamily="34" charset="0"/>
              </a:rPr>
            </a:br>
            <a:r>
              <a:rPr lang="he-IL" altLang="en-US" sz="1800" u="sng" dirty="0">
                <a:latin typeface="+mj-lt"/>
              </a:rPr>
              <a:t>חוק מדיניות האנרגיה 2005:</a:t>
            </a:r>
            <a:endParaRPr lang="en-US" altLang="en-US" sz="1800" u="sng" dirty="0">
              <a:latin typeface="+mj-lt"/>
            </a:endParaRPr>
          </a:p>
          <a:p>
            <a:pPr marL="0" marR="0" lvl="0" indent="0" algn="r" defTabSz="914400" rtl="0" eaLnBrk="0" fontAlgn="base" latinLnBrk="0" hangingPunct="0">
              <a:lnSpc>
                <a:spcPct val="100000"/>
              </a:lnSpc>
              <a:spcBef>
                <a:spcPct val="0"/>
              </a:spcBef>
              <a:spcAft>
                <a:spcPct val="0"/>
              </a:spcAft>
              <a:buClrTx/>
              <a:buSzTx/>
              <a:buFontTx/>
              <a:buNone/>
              <a:tabLst/>
            </a:pPr>
            <a:r>
              <a:rPr kumimoji="0" lang="he-IL" altLang="en-US" sz="1600" b="0" i="0" u="none" strike="noStrike" cap="none" normalizeH="0" baseline="0" dirty="0">
                <a:ln>
                  <a:noFill/>
                </a:ln>
                <a:solidFill>
                  <a:srgbClr val="202124"/>
                </a:solidFill>
                <a:effectLst/>
                <a:latin typeface="+mj-lt"/>
                <a:cs typeface="Arial" panose="020B0604020202020204" pitchFamily="34" charset="0"/>
              </a:rPr>
              <a:t>זיכוי מס </a:t>
            </a:r>
            <a:r>
              <a:rPr lang="he-IL" altLang="en-US" sz="1600" dirty="0">
                <a:solidFill>
                  <a:srgbClr val="202124"/>
                </a:solidFill>
                <a:latin typeface="+mj-lt"/>
                <a:cs typeface="Arial" panose="020B0604020202020204" pitchFamily="34" charset="0"/>
              </a:rPr>
              <a:t>ל</a:t>
            </a:r>
            <a:r>
              <a:rPr kumimoji="0" lang="he-IL" altLang="en-US" sz="1600" b="0" i="0" u="none" strike="noStrike" cap="none" normalizeH="0" baseline="0" dirty="0">
                <a:ln>
                  <a:noFill/>
                </a:ln>
                <a:solidFill>
                  <a:srgbClr val="202124"/>
                </a:solidFill>
                <a:effectLst/>
                <a:latin typeface="+mj-lt"/>
                <a:cs typeface="Arial" panose="020B0604020202020204" pitchFamily="34" charset="0"/>
              </a:rPr>
              <a:t>השקעה לאנרגיה סולארית נוסף בהמשך לקוד המס, רפובלקאים מעבירים הקלות מס נוספות למיסוי לאנרגיה סולארית</a:t>
            </a:r>
            <a:endParaRPr kumimoji="0" lang="en-US" altLang="en-US" sz="1100" b="0" i="0" u="none" strike="noStrike" cap="none" normalizeH="0" baseline="0" dirty="0">
              <a:ln>
                <a:noFill/>
              </a:ln>
              <a:solidFill>
                <a:srgbClr val="202124"/>
              </a:solidFill>
              <a:effectLst/>
              <a:latin typeface="+mj-lt"/>
              <a:cs typeface="Arial" panose="020B0604020202020204" pitchFamily="34" charset="0"/>
            </a:endParaRPr>
          </a:p>
          <a:p>
            <a:pPr marL="0" marR="0" lvl="0" indent="0" algn="r" defTabSz="914400" rtl="0" eaLnBrk="0" fontAlgn="base" latinLnBrk="0" hangingPunct="0">
              <a:lnSpc>
                <a:spcPct val="100000"/>
              </a:lnSpc>
              <a:spcBef>
                <a:spcPct val="0"/>
              </a:spcBef>
              <a:spcAft>
                <a:spcPct val="0"/>
              </a:spcAft>
              <a:buClrTx/>
              <a:buSzTx/>
              <a:buFontTx/>
              <a:buNone/>
              <a:tabLst/>
            </a:pPr>
            <a:br>
              <a:rPr kumimoji="0" lang="en-US" altLang="en-US" sz="500" b="0" i="0" u="none" strike="noStrike" cap="none" normalizeH="0" baseline="0" dirty="0">
                <a:ln>
                  <a:noFill/>
                </a:ln>
                <a:solidFill>
                  <a:schemeClr val="tx1"/>
                </a:solidFill>
                <a:effectLst/>
                <a:latin typeface="+mj-lt"/>
              </a:rPr>
            </a:br>
            <a:r>
              <a:rPr lang="he-IL" altLang="en-US" sz="1800" u="sng" dirty="0">
                <a:latin typeface="+mj-lt"/>
              </a:rPr>
              <a:t>הסכם פריז:</a:t>
            </a:r>
          </a:p>
          <a:p>
            <a:pPr marL="0" indent="0" algn="r" eaLnBrk="0" fontAlgn="base" hangingPunct="0">
              <a:lnSpc>
                <a:spcPct val="100000"/>
              </a:lnSpc>
              <a:spcBef>
                <a:spcPct val="0"/>
              </a:spcBef>
              <a:spcAft>
                <a:spcPct val="0"/>
              </a:spcAft>
              <a:buNone/>
            </a:pPr>
            <a:r>
              <a:rPr lang="en-US" altLang="en-US" sz="1600" dirty="0">
                <a:latin typeface="+mj-lt"/>
              </a:rPr>
              <a:t>.</a:t>
            </a:r>
            <a:r>
              <a:rPr lang="he-IL" altLang="en-US" sz="1600" dirty="0">
                <a:latin typeface="+mj-lt"/>
              </a:rPr>
              <a:t>טראמפ עוזב את הסכם פריז</a:t>
            </a:r>
          </a:p>
        </p:txBody>
      </p:sp>
      <p:sp>
        <p:nvSpPr>
          <p:cNvPr id="4" name="Rectangle 1">
            <a:extLst>
              <a:ext uri="{FF2B5EF4-FFF2-40B4-BE49-F238E27FC236}">
                <a16:creationId xmlns:a16="http://schemas.microsoft.com/office/drawing/2014/main" id="{C553AC9B-A943-4D69-A89D-2F5C2D5E3B34}"/>
              </a:ext>
            </a:extLst>
          </p:cNvPr>
          <p:cNvSpPr>
            <a:spLocks noChangeArrowheads="1"/>
          </p:cNvSpPr>
          <p:nvPr/>
        </p:nvSpPr>
        <p:spPr bwMode="auto">
          <a:xfrm>
            <a:off x="10345340" y="79837"/>
            <a:ext cx="1846660" cy="297525"/>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he-IL" altLang="en-US" sz="2100" b="0" i="0" u="none" strike="noStrike" cap="none" normalizeH="0" baseline="0" dirty="0">
                <a:ln>
                  <a:noFill/>
                </a:ln>
                <a:solidFill>
                  <a:srgbClr val="202124"/>
                </a:solidFill>
                <a:effectLst/>
                <a:latin typeface="Google Sans"/>
                <a:cs typeface="Arial" panose="020B0604020202020204" pitchFamily="34"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050674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8C57C-5E3B-46D3-9EB2-F3ABC46A0425}"/>
              </a:ext>
            </a:extLst>
          </p:cNvPr>
          <p:cNvSpPr>
            <a:spLocks noGrp="1"/>
          </p:cNvSpPr>
          <p:nvPr>
            <p:ph type="title"/>
          </p:nvPr>
        </p:nvSpPr>
        <p:spPr/>
        <p:txBody>
          <a:bodyPr>
            <a:normAutofit/>
          </a:bodyPr>
          <a:lstStyle/>
          <a:p>
            <a:pPr algn="r" rtl="1"/>
            <a:r>
              <a:rPr lang="he-IL" sz="5800" dirty="0"/>
              <a:t>המפלגה הרפובליקנית</a:t>
            </a:r>
            <a:endParaRPr lang="en-US" sz="5800" dirty="0"/>
          </a:p>
        </p:txBody>
      </p:sp>
      <p:sp>
        <p:nvSpPr>
          <p:cNvPr id="3" name="Content Placeholder 2">
            <a:extLst>
              <a:ext uri="{FF2B5EF4-FFF2-40B4-BE49-F238E27FC236}">
                <a16:creationId xmlns:a16="http://schemas.microsoft.com/office/drawing/2014/main" id="{1749C8C7-1011-424E-BE9B-C120853917A5}"/>
              </a:ext>
            </a:extLst>
          </p:cNvPr>
          <p:cNvSpPr>
            <a:spLocks noGrp="1"/>
          </p:cNvSpPr>
          <p:nvPr>
            <p:ph idx="1"/>
          </p:nvPr>
        </p:nvSpPr>
        <p:spPr/>
        <p:txBody>
          <a:bodyPr>
            <a:normAutofit/>
          </a:bodyPr>
          <a:lstStyle/>
          <a:p>
            <a:pPr marL="0" indent="0" algn="r" rtl="1">
              <a:buNone/>
            </a:pPr>
            <a:r>
              <a:rPr lang="he-IL" sz="2400" b="1" u="sng" dirty="0"/>
              <a:t>העבר (חוקים ותקנות):</a:t>
            </a:r>
          </a:p>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02124"/>
                </a:solidFill>
                <a:effectLst/>
                <a:latin typeface="Google Sans"/>
                <a:cs typeface="Arial" panose="020B0604020202020204" pitchFamily="34" charset="0"/>
              </a:rPr>
              <a:t>:</a:t>
            </a:r>
            <a:r>
              <a:rPr lang="he-IL" altLang="en-US" sz="1800" u="sng" dirty="0"/>
              <a:t>2015</a:t>
            </a:r>
            <a:r>
              <a:rPr lang="en-US" altLang="en-US" sz="1800" u="sng" dirty="0"/>
              <a:t> </a:t>
            </a:r>
            <a:r>
              <a:rPr lang="he-IL" altLang="en-US" sz="1800" u="sng" dirty="0"/>
              <a:t>הארכת / הדרגת זיכוי מס באנרגיה מתחדשת</a:t>
            </a:r>
            <a:endParaRPr lang="he-IL" altLang="en-US" sz="1600" dirty="0">
              <a:solidFill>
                <a:srgbClr val="202124"/>
              </a:solidFill>
              <a:latin typeface="Google Sans"/>
              <a:cs typeface="Arial" panose="020B0604020202020204" pitchFamily="34" charset="0"/>
            </a:endParaRPr>
          </a:p>
          <a:p>
            <a:pPr marL="0" marR="0" lvl="0" indent="0" algn="r" defTabSz="914400" rtl="0" eaLnBrk="0" fontAlgn="base" latinLnBrk="0" hangingPunct="0">
              <a:lnSpc>
                <a:spcPct val="100000"/>
              </a:lnSpc>
              <a:spcBef>
                <a:spcPct val="0"/>
              </a:spcBef>
              <a:spcAft>
                <a:spcPct val="0"/>
              </a:spcAft>
              <a:buClrTx/>
              <a:buSzTx/>
              <a:buFontTx/>
              <a:buNone/>
              <a:tabLst/>
            </a:pPr>
            <a:r>
              <a:rPr lang="he-IL" altLang="en-US" sz="1600" dirty="0">
                <a:solidFill>
                  <a:srgbClr val="202124"/>
                </a:solidFill>
                <a:latin typeface="Google Sans"/>
                <a:cs typeface="Arial" panose="020B0604020202020204" pitchFamily="34" charset="0"/>
              </a:rPr>
              <a:t>לאחר יותר מ -20 שנה של הארכות קבועות של זיכויי מס בגין אנרגיית רוח ואנרגיה סולארית, הסכים הקונגרס בסוף 2015 להארכה רב שנתית </a:t>
            </a:r>
            <a:r>
              <a:rPr lang="he-IL" altLang="en-US" sz="1600" b="1" dirty="0">
                <a:solidFill>
                  <a:srgbClr val="202124"/>
                </a:solidFill>
                <a:latin typeface="Google Sans"/>
                <a:cs typeface="Arial" panose="020B0604020202020204" pitchFamily="34" charset="0"/>
              </a:rPr>
              <a:t>ולביטול האולטימטיבי של התמריצים באופן הדרגתי לאורך זמן. </a:t>
            </a:r>
            <a:r>
              <a:rPr lang="he-IL" altLang="en-US" sz="1600" dirty="0">
                <a:solidFill>
                  <a:srgbClr val="202124"/>
                </a:solidFill>
                <a:latin typeface="Google Sans"/>
                <a:cs typeface="Arial" panose="020B0604020202020204" pitchFamily="34" charset="0"/>
              </a:rPr>
              <a:t>זיכויי המס היו קריטיים בהפיכת עלויות אנרגיה מתחדשת לתחרותיות וממשיכים לסייע בהפחתת פליטת הפחמן ממגזר החשמל בהעדר תקנות פדרליות</a:t>
            </a:r>
            <a:r>
              <a:rPr lang="he-IL" altLang="en-US" sz="1800" dirty="0">
                <a:solidFill>
                  <a:srgbClr val="202124"/>
                </a:solidFill>
                <a:latin typeface="Google Sans"/>
                <a:cs typeface="Arial" panose="020B0604020202020204" pitchFamily="34" charset="0"/>
              </a:rPr>
              <a:t>.</a:t>
            </a:r>
          </a:p>
        </p:txBody>
      </p:sp>
      <p:sp>
        <p:nvSpPr>
          <p:cNvPr id="4" name="Rectangle 1">
            <a:extLst>
              <a:ext uri="{FF2B5EF4-FFF2-40B4-BE49-F238E27FC236}">
                <a16:creationId xmlns:a16="http://schemas.microsoft.com/office/drawing/2014/main" id="{C553AC9B-A943-4D69-A89D-2F5C2D5E3B34}"/>
              </a:ext>
            </a:extLst>
          </p:cNvPr>
          <p:cNvSpPr>
            <a:spLocks noChangeArrowheads="1"/>
          </p:cNvSpPr>
          <p:nvPr/>
        </p:nvSpPr>
        <p:spPr bwMode="auto">
          <a:xfrm>
            <a:off x="10345340" y="79837"/>
            <a:ext cx="1846660" cy="297525"/>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he-IL" altLang="en-US" sz="2100" b="0" i="0" u="none" strike="noStrike" cap="none" normalizeH="0" baseline="0" dirty="0">
                <a:ln>
                  <a:noFill/>
                </a:ln>
                <a:solidFill>
                  <a:srgbClr val="202124"/>
                </a:solidFill>
                <a:effectLst/>
                <a:latin typeface="Google Sans"/>
                <a:cs typeface="Arial" panose="020B0604020202020204" pitchFamily="34"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89100880-5B20-4A5E-BACC-EC9C5D35D949}"/>
              </a:ext>
            </a:extLst>
          </p:cNvPr>
          <p:cNvSpPr>
            <a:spLocks noChangeArrowheads="1"/>
          </p:cNvSpPr>
          <p:nvPr/>
        </p:nvSpPr>
        <p:spPr bwMode="auto">
          <a:xfrm>
            <a:off x="0" y="28545"/>
            <a:ext cx="65" cy="400110"/>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800" b="0" i="0" u="none" strike="noStrike" cap="none" normalizeH="0" baseline="0" dirty="0">
                <a:ln>
                  <a:noFill/>
                </a:ln>
                <a:solidFill>
                  <a:schemeClr val="tx1"/>
                </a:solidFill>
                <a:effectLst/>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070674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8C57C-5E3B-46D3-9EB2-F3ABC46A0425}"/>
              </a:ext>
            </a:extLst>
          </p:cNvPr>
          <p:cNvSpPr>
            <a:spLocks noGrp="1"/>
          </p:cNvSpPr>
          <p:nvPr>
            <p:ph type="title"/>
          </p:nvPr>
        </p:nvSpPr>
        <p:spPr/>
        <p:txBody>
          <a:bodyPr>
            <a:normAutofit/>
          </a:bodyPr>
          <a:lstStyle/>
          <a:p>
            <a:pPr algn="r" rtl="1"/>
            <a:r>
              <a:rPr lang="he-IL" sz="5800" dirty="0"/>
              <a:t>המפלגה הרפובליקנית</a:t>
            </a:r>
            <a:endParaRPr lang="en-US" sz="5800" dirty="0"/>
          </a:p>
        </p:txBody>
      </p:sp>
      <p:sp>
        <p:nvSpPr>
          <p:cNvPr id="3" name="Content Placeholder 2">
            <a:extLst>
              <a:ext uri="{FF2B5EF4-FFF2-40B4-BE49-F238E27FC236}">
                <a16:creationId xmlns:a16="http://schemas.microsoft.com/office/drawing/2014/main" id="{1749C8C7-1011-424E-BE9B-C120853917A5}"/>
              </a:ext>
            </a:extLst>
          </p:cNvPr>
          <p:cNvSpPr>
            <a:spLocks noGrp="1"/>
          </p:cNvSpPr>
          <p:nvPr>
            <p:ph idx="1"/>
          </p:nvPr>
        </p:nvSpPr>
        <p:spPr/>
        <p:txBody>
          <a:bodyPr>
            <a:normAutofit/>
          </a:bodyPr>
          <a:lstStyle/>
          <a:p>
            <a:pPr marL="0" indent="0" algn="r" rtl="1">
              <a:buNone/>
            </a:pPr>
            <a:r>
              <a:rPr lang="he-IL" sz="2400" b="1" u="sng" dirty="0"/>
              <a:t>העתיד:</a:t>
            </a:r>
          </a:p>
          <a:p>
            <a:pPr marL="0" indent="0" algn="r" rtl="1">
              <a:buNone/>
            </a:pPr>
            <a:r>
              <a:rPr lang="he-IL" altLang="en-US" sz="1600" dirty="0">
                <a:solidFill>
                  <a:srgbClr val="202124"/>
                </a:solidFill>
                <a:latin typeface="+mj-lt"/>
                <a:cs typeface="Arial" panose="020B0604020202020204" pitchFamily="34" charset="0"/>
              </a:rPr>
              <a:t>אין באמת פוליסות הנוגעות להתחחמות גלובלית, </a:t>
            </a:r>
            <a:r>
              <a:rPr kumimoji="0" lang="he-IL" altLang="en-US" sz="1600" b="0" i="0" u="none" strike="noStrike" cap="none" normalizeH="0" baseline="0" dirty="0">
                <a:ln>
                  <a:noFill/>
                </a:ln>
                <a:solidFill>
                  <a:srgbClr val="202124"/>
                </a:solidFill>
                <a:effectLst/>
                <a:latin typeface="+mj-lt"/>
                <a:cs typeface="Arial" panose="020B0604020202020204" pitchFamily="34" charset="0"/>
              </a:rPr>
              <a:t>הנשיא (טראמפ) הכחיש את ההסכמה המדעית בנוגע לשינויי אקלים.</a:t>
            </a:r>
            <a:r>
              <a:rPr kumimoji="0" lang="en-US" altLang="en-US" sz="1600" b="0" i="0" u="none" strike="noStrike" cap="none" normalizeH="0" baseline="0" dirty="0">
                <a:ln>
                  <a:noFill/>
                </a:ln>
                <a:solidFill>
                  <a:schemeClr val="tx1"/>
                </a:solidFill>
                <a:effectLst/>
                <a:latin typeface="+mj-lt"/>
              </a:rPr>
              <a:t> </a:t>
            </a:r>
          </a:p>
          <a:p>
            <a:pPr marL="0" indent="0" algn="r" rtl="1">
              <a:buNone/>
            </a:pPr>
            <a:endParaRPr kumimoji="0" lang="he-IL" altLang="en-US" sz="2000" i="0" strike="noStrike" cap="none" normalizeH="0" baseline="0" dirty="0">
              <a:ln>
                <a:noFill/>
              </a:ln>
              <a:solidFill>
                <a:srgbClr val="202124"/>
              </a:solidFill>
              <a:effectLst/>
              <a:latin typeface="Google Sans"/>
              <a:cs typeface="Arial" panose="020B0604020202020204" pitchFamily="34" charset="0"/>
            </a:endParaRPr>
          </a:p>
          <a:p>
            <a:pPr marL="0" marR="0" lvl="0" indent="0" algn="r"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rgbClr val="202124"/>
              </a:solidFill>
              <a:effectLst/>
              <a:latin typeface="Arial" panose="020B0604020202020204" pitchFamily="34" charset="0"/>
              <a:cs typeface="Arial" panose="020B0604020202020204" pitchFamily="34" charset="0"/>
            </a:endParaRPr>
          </a:p>
          <a:p>
            <a:pPr marL="0" marR="0" lvl="0" indent="0" algn="r" defTabSz="914400" rtl="0" eaLnBrk="0" fontAlgn="base" latinLnBrk="0" hangingPunct="0">
              <a:lnSpc>
                <a:spcPct val="100000"/>
              </a:lnSpc>
              <a:spcBef>
                <a:spcPct val="0"/>
              </a:spcBef>
              <a:spcAft>
                <a:spcPct val="0"/>
              </a:spcAft>
              <a:buClrTx/>
              <a:buSzTx/>
              <a:buFontTx/>
              <a:buNone/>
              <a:tabLst/>
            </a:pPr>
            <a:br>
              <a:rPr kumimoji="0" lang="en-US" altLang="en-US" sz="600" b="0" i="0" u="none" strike="noStrike" cap="none" normalizeH="0" baseline="0" dirty="0">
                <a:ln>
                  <a:noFill/>
                </a:ln>
                <a:solidFill>
                  <a:schemeClr val="tx1"/>
                </a:solidFill>
                <a:effectLst/>
              </a:rPr>
            </a:b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r" defTabSz="914400" rtl="0" eaLnBrk="0" fontAlgn="base" latinLnBrk="0" hangingPunct="0">
              <a:lnSpc>
                <a:spcPct val="100000"/>
              </a:lnSpc>
              <a:spcBef>
                <a:spcPct val="0"/>
              </a:spcBef>
              <a:spcAft>
                <a:spcPct val="0"/>
              </a:spcAft>
              <a:buClrTx/>
              <a:buSzTx/>
              <a:buFontTx/>
              <a:buNone/>
              <a:tabLst/>
            </a:pPr>
            <a:endParaRPr lang="en-US" altLang="en-US" sz="1600" dirty="0">
              <a:solidFill>
                <a:srgbClr val="202124"/>
              </a:solidFill>
              <a:latin typeface="Google Sans"/>
              <a:cs typeface="Arial" panose="020B0604020202020204" pitchFamily="34" charset="0"/>
            </a:endParaRPr>
          </a:p>
          <a:p>
            <a:pPr marL="0" indent="0" algn="r" rtl="1">
              <a:buNone/>
            </a:pPr>
            <a:endParaRPr lang="he-IL" altLang="en-US" sz="1600" dirty="0">
              <a:solidFill>
                <a:srgbClr val="202124"/>
              </a:solidFill>
              <a:latin typeface="Google Sans"/>
              <a:cs typeface="Arial" panose="020B0604020202020204" pitchFamily="34" charset="0"/>
            </a:endParaRPr>
          </a:p>
        </p:txBody>
      </p:sp>
      <p:sp>
        <p:nvSpPr>
          <p:cNvPr id="4" name="Rectangle 1">
            <a:extLst>
              <a:ext uri="{FF2B5EF4-FFF2-40B4-BE49-F238E27FC236}">
                <a16:creationId xmlns:a16="http://schemas.microsoft.com/office/drawing/2014/main" id="{C553AC9B-A943-4D69-A89D-2F5C2D5E3B34}"/>
              </a:ext>
            </a:extLst>
          </p:cNvPr>
          <p:cNvSpPr>
            <a:spLocks noChangeArrowheads="1"/>
          </p:cNvSpPr>
          <p:nvPr/>
        </p:nvSpPr>
        <p:spPr bwMode="auto">
          <a:xfrm>
            <a:off x="10345340" y="79837"/>
            <a:ext cx="1846660" cy="297525"/>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he-IL" altLang="en-US" sz="2100" b="0" i="0" u="none" strike="noStrike" cap="none" normalizeH="0" baseline="0" dirty="0">
                <a:ln>
                  <a:noFill/>
                </a:ln>
                <a:solidFill>
                  <a:srgbClr val="202124"/>
                </a:solidFill>
                <a:effectLst/>
                <a:latin typeface="Google Sans"/>
                <a:cs typeface="Arial" panose="020B0604020202020204" pitchFamily="34"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89100880-5B20-4A5E-BACC-EC9C5D35D949}"/>
              </a:ext>
            </a:extLst>
          </p:cNvPr>
          <p:cNvSpPr>
            <a:spLocks noChangeArrowheads="1"/>
          </p:cNvSpPr>
          <p:nvPr/>
        </p:nvSpPr>
        <p:spPr bwMode="auto">
          <a:xfrm>
            <a:off x="0" y="28545"/>
            <a:ext cx="65" cy="400110"/>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800" b="0" i="0" u="none" strike="noStrike" cap="none" normalizeH="0" baseline="0" dirty="0">
                <a:ln>
                  <a:noFill/>
                </a:ln>
                <a:solidFill>
                  <a:schemeClr val="tx1"/>
                </a:solidFill>
                <a:effectLst/>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791131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8C57C-5E3B-46D3-9EB2-F3ABC46A0425}"/>
              </a:ext>
            </a:extLst>
          </p:cNvPr>
          <p:cNvSpPr>
            <a:spLocks noGrp="1"/>
          </p:cNvSpPr>
          <p:nvPr>
            <p:ph type="title"/>
          </p:nvPr>
        </p:nvSpPr>
        <p:spPr/>
        <p:txBody>
          <a:bodyPr>
            <a:normAutofit/>
          </a:bodyPr>
          <a:lstStyle/>
          <a:p>
            <a:pPr algn="r" rtl="1"/>
            <a:r>
              <a:rPr lang="he-IL" sz="5800" dirty="0"/>
              <a:t>המפלגה הרפובליקנית</a:t>
            </a:r>
            <a:endParaRPr lang="en-US" sz="5800" dirty="0"/>
          </a:p>
        </p:txBody>
      </p:sp>
      <p:sp>
        <p:nvSpPr>
          <p:cNvPr id="3" name="Content Placeholder 2">
            <a:extLst>
              <a:ext uri="{FF2B5EF4-FFF2-40B4-BE49-F238E27FC236}">
                <a16:creationId xmlns:a16="http://schemas.microsoft.com/office/drawing/2014/main" id="{1749C8C7-1011-424E-BE9B-C120853917A5}"/>
              </a:ext>
            </a:extLst>
          </p:cNvPr>
          <p:cNvSpPr>
            <a:spLocks noGrp="1"/>
          </p:cNvSpPr>
          <p:nvPr>
            <p:ph idx="1"/>
          </p:nvPr>
        </p:nvSpPr>
        <p:spPr/>
        <p:txBody>
          <a:bodyPr>
            <a:normAutofit/>
          </a:bodyPr>
          <a:lstStyle/>
          <a:p>
            <a:pPr marL="0" indent="0" algn="r" rtl="1">
              <a:buNone/>
            </a:pPr>
            <a:r>
              <a:rPr lang="he-IL" sz="2400" b="1" u="sng" dirty="0"/>
              <a:t>מסקנות:</a:t>
            </a:r>
          </a:p>
          <a:p>
            <a:pPr marL="0" indent="0" algn="r" rtl="1">
              <a:buNone/>
            </a:pPr>
            <a:r>
              <a:rPr lang="he-IL" sz="1600" dirty="0">
                <a:solidFill>
                  <a:srgbClr val="202124"/>
                </a:solidFill>
                <a:latin typeface="Google Sans"/>
                <a:cs typeface="Arial" panose="020B0604020202020204" pitchFamily="34" charset="0"/>
              </a:rPr>
              <a:t>כמו שניתן לראות המפלגה הרפובליקנית נותנת העדפה לכלכלה, אך כן מוכנים להשקיע באנרגיות ירוקות ע"י אך ורק הקלות מס, וגם אותן מעוניינים להעלים את הקלות המס בשביל תחרות הוגנת בסקטור האנרגיה.</a:t>
            </a:r>
          </a:p>
          <a:p>
            <a:pPr marL="0" indent="0" algn="r" rtl="1">
              <a:buNone/>
            </a:pPr>
            <a:r>
              <a:rPr lang="he-IL" sz="1600" dirty="0">
                <a:solidFill>
                  <a:srgbClr val="202124"/>
                </a:solidFill>
                <a:latin typeface="Google Sans"/>
                <a:cs typeface="Arial" panose="020B0604020202020204" pitchFamily="34" charset="0"/>
              </a:rPr>
              <a:t>מהסתכלות על העבר ובעתיד אפשר להגיד שלרפובליקאים לא אכפת מהתחממות גלובלית, אך דבר זה הוא לא חוסר אכפתיות אלא חוסר אמונה במדע ובקונצנוס המדעי (בעיקר במודלים ובתחזיות הקיימות).</a:t>
            </a:r>
            <a:br>
              <a:rPr lang="en-US" sz="1600" dirty="0">
                <a:solidFill>
                  <a:srgbClr val="202124"/>
                </a:solidFill>
                <a:latin typeface="Google Sans"/>
                <a:cs typeface="Arial" panose="020B0604020202020204" pitchFamily="34" charset="0"/>
              </a:rPr>
            </a:br>
            <a:r>
              <a:rPr lang="he-IL" sz="1600" dirty="0">
                <a:solidFill>
                  <a:srgbClr val="202124"/>
                </a:solidFill>
                <a:latin typeface="Google Sans"/>
                <a:cs typeface="Arial" panose="020B0604020202020204" pitchFamily="34" charset="0"/>
              </a:rPr>
              <a:t>כדי להבין בצורה יותר טובה את תפיסתם, הוספנו קליפ קצר של מייקל נולס</a:t>
            </a:r>
            <a:r>
              <a:rPr lang="en-US" sz="1600" dirty="0">
                <a:solidFill>
                  <a:srgbClr val="202124"/>
                </a:solidFill>
                <a:latin typeface="Google Sans"/>
                <a:cs typeface="Arial" panose="020B0604020202020204" pitchFamily="34" charset="0"/>
              </a:rPr>
              <a:t> </a:t>
            </a:r>
            <a:r>
              <a:rPr lang="he-IL" sz="1600" dirty="0">
                <a:solidFill>
                  <a:srgbClr val="202124"/>
                </a:solidFill>
                <a:latin typeface="Google Sans"/>
                <a:cs typeface="Arial" panose="020B0604020202020204" pitchFamily="34" charset="0"/>
              </a:rPr>
              <a:t> מתוך </a:t>
            </a:r>
            <a:r>
              <a:rPr lang="en-US" sz="1600" dirty="0">
                <a:solidFill>
                  <a:srgbClr val="202124"/>
                </a:solidFill>
                <a:latin typeface="Google Sans"/>
                <a:cs typeface="Arial" panose="020B0604020202020204" pitchFamily="34" charset="0"/>
              </a:rPr>
              <a:t>A</a:t>
            </a:r>
            <a:r>
              <a:rPr lang="he-IL" sz="1600" dirty="0">
                <a:solidFill>
                  <a:srgbClr val="202124"/>
                </a:solidFill>
                <a:latin typeface="Google Sans"/>
                <a:cs typeface="Arial" panose="020B0604020202020204" pitchFamily="34" charset="0"/>
              </a:rPr>
              <a:t>&amp;</a:t>
            </a:r>
            <a:r>
              <a:rPr lang="en-US" sz="1600" dirty="0">
                <a:solidFill>
                  <a:srgbClr val="202124"/>
                </a:solidFill>
                <a:latin typeface="Google Sans"/>
                <a:cs typeface="Arial" panose="020B0604020202020204" pitchFamily="34" charset="0"/>
              </a:rPr>
              <a:t>Q</a:t>
            </a:r>
            <a:r>
              <a:rPr lang="he-IL" sz="1600" dirty="0">
                <a:solidFill>
                  <a:srgbClr val="202124"/>
                </a:solidFill>
                <a:latin typeface="Google Sans"/>
                <a:cs typeface="Arial" panose="020B0604020202020204" pitchFamily="34" charset="0"/>
              </a:rPr>
              <a:t>.</a:t>
            </a:r>
            <a:br>
              <a:rPr lang="en-US" sz="1600" dirty="0">
                <a:solidFill>
                  <a:srgbClr val="202124"/>
                </a:solidFill>
                <a:latin typeface="Google Sans"/>
                <a:cs typeface="Arial" panose="020B0604020202020204" pitchFamily="34" charset="0"/>
              </a:rPr>
            </a:br>
            <a:r>
              <a:rPr lang="he-IL" sz="1600" dirty="0">
                <a:solidFill>
                  <a:srgbClr val="202124"/>
                </a:solidFill>
                <a:latin typeface="Google Sans"/>
                <a:cs typeface="Arial" panose="020B0604020202020204" pitchFamily="34" charset="0"/>
              </a:rPr>
              <a:t>מייקל נולס פרשן פוליטי רפובלקאי בעל הספר רב מכר:</a:t>
            </a:r>
          </a:p>
          <a:p>
            <a:pPr marL="0" indent="0" algn="r" rtl="1">
              <a:buNone/>
            </a:pPr>
            <a:r>
              <a:rPr lang="en-US" sz="1600" dirty="0">
                <a:solidFill>
                  <a:srgbClr val="202124"/>
                </a:solidFill>
                <a:latin typeface="Google Sans"/>
                <a:cs typeface="Arial" panose="020B0604020202020204" pitchFamily="34" charset="0"/>
              </a:rPr>
              <a:t>Reasons to Vote for Democrats: A Comprehensive Guide</a:t>
            </a:r>
            <a:endParaRPr lang="he-IL" sz="1600" dirty="0">
              <a:solidFill>
                <a:srgbClr val="202124"/>
              </a:solidFill>
              <a:latin typeface="Google Sans"/>
              <a:cs typeface="Arial" panose="020B0604020202020204" pitchFamily="34" charset="0"/>
            </a:endParaRPr>
          </a:p>
          <a:p>
            <a:pPr marL="0" indent="0" algn="r" rtl="1">
              <a:buNone/>
            </a:pPr>
            <a:r>
              <a:rPr lang="he-IL" sz="1600" dirty="0">
                <a:solidFill>
                  <a:srgbClr val="202124"/>
                </a:solidFill>
                <a:latin typeface="Google Sans"/>
                <a:cs typeface="Arial" panose="020B0604020202020204" pitchFamily="34" charset="0"/>
              </a:rPr>
              <a:t>שקיבל אפילו תשבוחות מהנשיא טראמפ</a:t>
            </a:r>
            <a:r>
              <a:rPr lang="en-US" sz="1600" dirty="0">
                <a:solidFill>
                  <a:srgbClr val="202124"/>
                </a:solidFill>
                <a:latin typeface="Google Sans"/>
                <a:cs typeface="Arial" panose="020B0604020202020204" pitchFamily="34" charset="0"/>
              </a:rPr>
              <a:t> </a:t>
            </a:r>
            <a:r>
              <a:rPr lang="he-IL" sz="1600" dirty="0">
                <a:solidFill>
                  <a:srgbClr val="202124"/>
                </a:solidFill>
                <a:latin typeface="Google Sans"/>
                <a:cs typeface="Arial" panose="020B0604020202020204" pitchFamily="34" charset="0"/>
              </a:rPr>
              <a:t> שאמר "</a:t>
            </a:r>
            <a:r>
              <a:rPr lang="en-US" sz="1600" dirty="0">
                <a:solidFill>
                  <a:srgbClr val="202124"/>
                </a:solidFill>
                <a:latin typeface="Google Sans"/>
                <a:cs typeface="Arial" panose="020B0604020202020204" pitchFamily="34" charset="0"/>
              </a:rPr>
              <a:t>a great book for your reading enjoyment</a:t>
            </a:r>
            <a:r>
              <a:rPr lang="he-IL" sz="1600" dirty="0">
                <a:solidFill>
                  <a:srgbClr val="202124"/>
                </a:solidFill>
                <a:latin typeface="Google Sans"/>
                <a:cs typeface="Arial" panose="020B0604020202020204" pitchFamily="34" charset="0"/>
              </a:rPr>
              <a:t>"</a:t>
            </a:r>
            <a:endParaRPr lang="en-US" sz="1600" dirty="0">
              <a:solidFill>
                <a:srgbClr val="202124"/>
              </a:solidFill>
              <a:latin typeface="Google Sans"/>
              <a:cs typeface="Arial" panose="020B0604020202020204" pitchFamily="34" charset="0"/>
            </a:endParaRPr>
          </a:p>
          <a:p>
            <a:pPr marL="0" indent="0" algn="r" rtl="1">
              <a:buNone/>
            </a:pPr>
            <a:r>
              <a:rPr lang="he-IL" sz="1600" dirty="0">
                <a:solidFill>
                  <a:srgbClr val="202124"/>
                </a:solidFill>
                <a:latin typeface="Google Sans"/>
                <a:cs typeface="Arial" panose="020B0604020202020204" pitchFamily="34" charset="0"/>
              </a:rPr>
              <a:t>הוא מעביר הרצאות באונבירסיטאות ברחבי במדינה.</a:t>
            </a:r>
            <a:endParaRPr lang="he-IL" sz="2000" dirty="0"/>
          </a:p>
        </p:txBody>
      </p:sp>
      <p:sp>
        <p:nvSpPr>
          <p:cNvPr id="4" name="Rectangle 1">
            <a:extLst>
              <a:ext uri="{FF2B5EF4-FFF2-40B4-BE49-F238E27FC236}">
                <a16:creationId xmlns:a16="http://schemas.microsoft.com/office/drawing/2014/main" id="{C553AC9B-A943-4D69-A89D-2F5C2D5E3B34}"/>
              </a:ext>
            </a:extLst>
          </p:cNvPr>
          <p:cNvSpPr>
            <a:spLocks noChangeArrowheads="1"/>
          </p:cNvSpPr>
          <p:nvPr/>
        </p:nvSpPr>
        <p:spPr bwMode="auto">
          <a:xfrm>
            <a:off x="10345340" y="79837"/>
            <a:ext cx="1846660" cy="297525"/>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he-IL" altLang="en-US" sz="2100" b="0" i="0" u="none" strike="noStrike" cap="none" normalizeH="0" baseline="0" dirty="0">
                <a:ln>
                  <a:noFill/>
                </a:ln>
                <a:solidFill>
                  <a:srgbClr val="202124"/>
                </a:solidFill>
                <a:effectLst/>
                <a:latin typeface="Google Sans"/>
                <a:cs typeface="Arial" panose="020B0604020202020204" pitchFamily="34"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638700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ichael Knowles - climate change - posiiton">
            <a:hlinkClick r:id="" action="ppaction://media"/>
            <a:extLst>
              <a:ext uri="{FF2B5EF4-FFF2-40B4-BE49-F238E27FC236}">
                <a16:creationId xmlns:a16="http://schemas.microsoft.com/office/drawing/2014/main" id="{404C5F32-4A51-4D3C-A5C0-B90745531FFF}"/>
              </a:ext>
            </a:extLst>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1" y="0"/>
            <a:ext cx="12192001" cy="6858000"/>
          </a:xfrm>
          <a:prstGeom prst="rect">
            <a:avLst/>
          </a:prstGeom>
        </p:spPr>
      </p:pic>
    </p:spTree>
    <p:extLst>
      <p:ext uri="{BB962C8B-B14F-4D97-AF65-F5344CB8AC3E}">
        <p14:creationId xmlns:p14="http://schemas.microsoft.com/office/powerpoint/2010/main" val="677782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3103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8C57C-5E3B-46D3-9EB2-F3ABC46A0425}"/>
              </a:ext>
            </a:extLst>
          </p:cNvPr>
          <p:cNvSpPr>
            <a:spLocks noGrp="1"/>
          </p:cNvSpPr>
          <p:nvPr>
            <p:ph type="title"/>
          </p:nvPr>
        </p:nvSpPr>
        <p:spPr/>
        <p:txBody>
          <a:bodyPr>
            <a:normAutofit/>
          </a:bodyPr>
          <a:lstStyle/>
          <a:p>
            <a:pPr algn="r" rtl="1"/>
            <a:r>
              <a:rPr lang="he-IL" sz="5800" dirty="0"/>
              <a:t>המפלגה הרפובליקנית</a:t>
            </a:r>
            <a:endParaRPr lang="en-US" sz="5800" dirty="0"/>
          </a:p>
        </p:txBody>
      </p:sp>
      <p:sp>
        <p:nvSpPr>
          <p:cNvPr id="3" name="Content Placeholder 2">
            <a:extLst>
              <a:ext uri="{FF2B5EF4-FFF2-40B4-BE49-F238E27FC236}">
                <a16:creationId xmlns:a16="http://schemas.microsoft.com/office/drawing/2014/main" id="{1749C8C7-1011-424E-BE9B-C120853917A5}"/>
              </a:ext>
            </a:extLst>
          </p:cNvPr>
          <p:cNvSpPr>
            <a:spLocks noGrp="1"/>
          </p:cNvSpPr>
          <p:nvPr>
            <p:ph idx="1"/>
          </p:nvPr>
        </p:nvSpPr>
        <p:spPr/>
        <p:txBody>
          <a:bodyPr>
            <a:normAutofit/>
          </a:bodyPr>
          <a:lstStyle/>
          <a:p>
            <a:pPr marL="0" indent="0" algn="r" rtl="1">
              <a:buNone/>
            </a:pPr>
            <a:r>
              <a:rPr lang="he-IL" sz="2400" b="1" u="sng" dirty="0"/>
              <a:t>מסקנות המשך:</a:t>
            </a:r>
          </a:p>
          <a:p>
            <a:pPr marL="0" indent="0" algn="r" rtl="1">
              <a:buNone/>
            </a:pPr>
            <a:r>
              <a:rPr lang="he-IL" sz="1600" dirty="0">
                <a:solidFill>
                  <a:srgbClr val="202124"/>
                </a:solidFill>
                <a:latin typeface="Google Sans"/>
                <a:cs typeface="Arial" panose="020B0604020202020204" pitchFamily="34" charset="0"/>
              </a:rPr>
              <a:t>מייקל נולס אכן צודק בכך שאומר שהתחזיות לא היו נכונות עד כו, אך הוא לא מסביר שכיוון התחזיות נכון והדבר יחסי ביחס לרמת הדיוק של המודל, לדוגמא מודל יכול לחזות עלייה של 0.5 מעלות אך העלייה תהיה 0.48 מעלות וניתן עדיין להגיד שהתחזית המודל לא נכונה.</a:t>
            </a:r>
            <a:endParaRPr lang="he-IL" sz="2000" dirty="0"/>
          </a:p>
        </p:txBody>
      </p:sp>
      <p:sp>
        <p:nvSpPr>
          <p:cNvPr id="4" name="Rectangle 1">
            <a:extLst>
              <a:ext uri="{FF2B5EF4-FFF2-40B4-BE49-F238E27FC236}">
                <a16:creationId xmlns:a16="http://schemas.microsoft.com/office/drawing/2014/main" id="{C553AC9B-A943-4D69-A89D-2F5C2D5E3B34}"/>
              </a:ext>
            </a:extLst>
          </p:cNvPr>
          <p:cNvSpPr>
            <a:spLocks noChangeArrowheads="1"/>
          </p:cNvSpPr>
          <p:nvPr/>
        </p:nvSpPr>
        <p:spPr bwMode="auto">
          <a:xfrm>
            <a:off x="10345340" y="79837"/>
            <a:ext cx="1846660" cy="297525"/>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he-IL" altLang="en-US" sz="2100" b="0" i="0" u="none" strike="noStrike" cap="none" normalizeH="0" baseline="0" dirty="0">
                <a:ln>
                  <a:noFill/>
                </a:ln>
                <a:solidFill>
                  <a:srgbClr val="202124"/>
                </a:solidFill>
                <a:effectLst/>
                <a:latin typeface="Google Sans"/>
                <a:cs typeface="Arial" panose="020B0604020202020204" pitchFamily="34"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020809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BC5DB-AC6D-4064-9760-1B18BA79418D}"/>
              </a:ext>
            </a:extLst>
          </p:cNvPr>
          <p:cNvSpPr>
            <a:spLocks noGrp="1"/>
          </p:cNvSpPr>
          <p:nvPr>
            <p:ph type="title"/>
          </p:nvPr>
        </p:nvSpPr>
        <p:spPr/>
        <p:txBody>
          <a:bodyPr>
            <a:normAutofit/>
          </a:bodyPr>
          <a:lstStyle/>
          <a:p>
            <a:pPr algn="r"/>
            <a:r>
              <a:rPr lang="he-IL" sz="5800" dirty="0"/>
              <a:t>אירופה</a:t>
            </a:r>
            <a:endParaRPr lang="en-US" sz="5800" dirty="0"/>
          </a:p>
        </p:txBody>
      </p:sp>
      <p:sp>
        <p:nvSpPr>
          <p:cNvPr id="3" name="Content Placeholder 2">
            <a:extLst>
              <a:ext uri="{FF2B5EF4-FFF2-40B4-BE49-F238E27FC236}">
                <a16:creationId xmlns:a16="http://schemas.microsoft.com/office/drawing/2014/main" id="{3430DD5E-4AD0-422B-9873-42C45881E879}"/>
              </a:ext>
            </a:extLst>
          </p:cNvPr>
          <p:cNvSpPr>
            <a:spLocks noGrp="1"/>
          </p:cNvSpPr>
          <p:nvPr>
            <p:ph idx="1"/>
          </p:nvPr>
        </p:nvSpPr>
        <p:spPr/>
        <p:txBody>
          <a:bodyPr>
            <a:normAutofit/>
          </a:bodyPr>
          <a:lstStyle/>
          <a:p>
            <a:pPr marL="0" indent="0" algn="r">
              <a:buNone/>
            </a:pPr>
            <a:r>
              <a:rPr lang="he-IL" sz="2400" dirty="0"/>
              <a:t>זמננו קצר ולכן נסתכל על האיחוד האירופאי כמכלול למדינות אירופה.</a:t>
            </a:r>
            <a:endParaRPr lang="en-US" sz="2400" dirty="0"/>
          </a:p>
        </p:txBody>
      </p:sp>
    </p:spTree>
    <p:extLst>
      <p:ext uri="{BB962C8B-B14F-4D97-AF65-F5344CB8AC3E}">
        <p14:creationId xmlns:p14="http://schemas.microsoft.com/office/powerpoint/2010/main" val="4111900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8C57C-5E3B-46D3-9EB2-F3ABC46A0425}"/>
              </a:ext>
            </a:extLst>
          </p:cNvPr>
          <p:cNvSpPr>
            <a:spLocks noGrp="1"/>
          </p:cNvSpPr>
          <p:nvPr>
            <p:ph type="title"/>
          </p:nvPr>
        </p:nvSpPr>
        <p:spPr/>
        <p:txBody>
          <a:bodyPr>
            <a:normAutofit/>
          </a:bodyPr>
          <a:lstStyle/>
          <a:p>
            <a:pPr algn="r" rtl="1"/>
            <a:r>
              <a:rPr lang="he-IL" sz="5800" dirty="0"/>
              <a:t>מבוא</a:t>
            </a:r>
            <a:endParaRPr lang="en-US" sz="5800" dirty="0"/>
          </a:p>
        </p:txBody>
      </p:sp>
      <p:sp>
        <p:nvSpPr>
          <p:cNvPr id="3" name="Content Placeholder 2">
            <a:extLst>
              <a:ext uri="{FF2B5EF4-FFF2-40B4-BE49-F238E27FC236}">
                <a16:creationId xmlns:a16="http://schemas.microsoft.com/office/drawing/2014/main" id="{1749C8C7-1011-424E-BE9B-C120853917A5}"/>
              </a:ext>
            </a:extLst>
          </p:cNvPr>
          <p:cNvSpPr>
            <a:spLocks noGrp="1"/>
          </p:cNvSpPr>
          <p:nvPr>
            <p:ph idx="1"/>
          </p:nvPr>
        </p:nvSpPr>
        <p:spPr/>
        <p:txBody>
          <a:bodyPr/>
          <a:lstStyle/>
          <a:p>
            <a:pPr marL="0" indent="0" algn="r" rtl="1">
              <a:buNone/>
            </a:pPr>
            <a:r>
              <a:rPr lang="he-IL" sz="2400" dirty="0"/>
              <a:t>במצגת זו נדון בעמדות השונות של מפלגות בארה"ב ואירופה, לאור מגבלות הזמן נדון בעיקר בארה"ב ונתייחס לעמדות אירופה על ידי מבט על האיחוד האירופאי.</a:t>
            </a:r>
          </a:p>
          <a:p>
            <a:pPr marL="0" indent="0" algn="r" rtl="1">
              <a:buNone/>
            </a:pPr>
            <a:r>
              <a:rPr lang="he-IL" sz="2400" dirty="0"/>
              <a:t>כדי להבין את העמדות השונות אנו לא נסתכל רק על התכנונים לעתיד ומה שנאמר עד כו, אלא גם על פי הפעולות שנעשו בעבר, כלומר חיקוק חוקים ותקנות.</a:t>
            </a:r>
          </a:p>
          <a:p>
            <a:pPr marL="0" indent="0" algn="r" rtl="1">
              <a:buNone/>
            </a:pPr>
            <a:endParaRPr lang="he-IL" dirty="0"/>
          </a:p>
          <a:p>
            <a:pPr marL="0" indent="0" algn="r" rtl="1">
              <a:buNone/>
            </a:pPr>
            <a:endParaRPr lang="en-US" dirty="0"/>
          </a:p>
        </p:txBody>
      </p:sp>
    </p:spTree>
    <p:extLst>
      <p:ext uri="{BB962C8B-B14F-4D97-AF65-F5344CB8AC3E}">
        <p14:creationId xmlns:p14="http://schemas.microsoft.com/office/powerpoint/2010/main" val="975278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F4E72-D791-4CA8-88A5-D9EE4B39CA08}"/>
              </a:ext>
            </a:extLst>
          </p:cNvPr>
          <p:cNvSpPr>
            <a:spLocks noGrp="1"/>
          </p:cNvSpPr>
          <p:nvPr>
            <p:ph type="title"/>
          </p:nvPr>
        </p:nvSpPr>
        <p:spPr/>
        <p:txBody>
          <a:bodyPr>
            <a:normAutofit/>
          </a:bodyPr>
          <a:lstStyle/>
          <a:p>
            <a:pPr algn="r"/>
            <a:r>
              <a:rPr lang="he-IL" sz="5800" dirty="0"/>
              <a:t>האיחוד האירופאי</a:t>
            </a:r>
            <a:endParaRPr lang="en-US" sz="5800" dirty="0"/>
          </a:p>
        </p:txBody>
      </p:sp>
      <p:sp>
        <p:nvSpPr>
          <p:cNvPr id="3" name="Content Placeholder 2">
            <a:extLst>
              <a:ext uri="{FF2B5EF4-FFF2-40B4-BE49-F238E27FC236}">
                <a16:creationId xmlns:a16="http://schemas.microsoft.com/office/drawing/2014/main" id="{CEBAD573-D1AC-4591-A0D6-E1FBCACBF529}"/>
              </a:ext>
            </a:extLst>
          </p:cNvPr>
          <p:cNvSpPr>
            <a:spLocks noGrp="1"/>
          </p:cNvSpPr>
          <p:nvPr>
            <p:ph idx="1"/>
          </p:nvPr>
        </p:nvSpPr>
        <p:spPr>
          <a:xfrm>
            <a:off x="785091" y="1825625"/>
            <a:ext cx="8488911" cy="4351338"/>
          </a:xfrm>
        </p:spPr>
        <p:txBody>
          <a:bodyPr>
            <a:normAutofit/>
          </a:bodyPr>
          <a:lstStyle/>
          <a:p>
            <a:pPr marL="0" indent="0" algn="r" rtl="1">
              <a:buNone/>
            </a:pPr>
            <a:r>
              <a:rPr lang="he-IL" sz="2400" b="1" u="sng" dirty="0"/>
              <a:t>העבר (חוקים ותקנות) המשך:</a:t>
            </a:r>
          </a:p>
          <a:p>
            <a:pPr marL="0" indent="0" algn="r" rtl="1">
              <a:buNone/>
            </a:pPr>
            <a:r>
              <a:rPr lang="he-IL" altLang="en-US" sz="1800" u="sng" dirty="0"/>
              <a:t>דו"ח </a:t>
            </a:r>
            <a:r>
              <a:rPr lang="en-US" altLang="en-US" sz="1800" u="sng" dirty="0"/>
              <a:t>IPCC</a:t>
            </a:r>
            <a:r>
              <a:rPr lang="he-IL" altLang="en-US" sz="1800" u="sng" dirty="0"/>
              <a:t> 1990:</a:t>
            </a:r>
            <a:endParaRPr lang="he-IL" altLang="en-US" sz="1800" dirty="0"/>
          </a:p>
          <a:p>
            <a:pPr marL="0" indent="0" algn="r" rtl="1">
              <a:buNone/>
            </a:pPr>
            <a:r>
              <a:rPr lang="he-IL" altLang="en-US" sz="1600" dirty="0">
                <a:solidFill>
                  <a:srgbClr val="202124"/>
                </a:solidFill>
                <a:latin typeface="Google Sans"/>
                <a:cs typeface="Arial" panose="020B0604020202020204" pitchFamily="34" charset="0"/>
              </a:rPr>
              <a:t>מדיניות האקלים של האיחוד האירופי שהופעלה על ידי דו"ח ה</a:t>
            </a:r>
            <a:r>
              <a:rPr lang="en-US" altLang="en-US" sz="1600" dirty="0">
                <a:solidFill>
                  <a:srgbClr val="202124"/>
                </a:solidFill>
                <a:latin typeface="Google Sans"/>
                <a:cs typeface="Arial" panose="020B0604020202020204" pitchFamily="34" charset="0"/>
              </a:rPr>
              <a:t>- IPCC </a:t>
            </a:r>
            <a:r>
              <a:rPr lang="he-IL" altLang="en-US" sz="1600" dirty="0">
                <a:solidFill>
                  <a:srgbClr val="202124"/>
                </a:solidFill>
                <a:latin typeface="Google Sans"/>
                <a:cs typeface="Arial" panose="020B0604020202020204" pitchFamily="34" charset="0"/>
              </a:rPr>
              <a:t>בשנת 1990, להפחתת גזי חממה (</a:t>
            </a:r>
            <a:r>
              <a:rPr lang="en-US" altLang="en-US" sz="1600" dirty="0">
                <a:solidFill>
                  <a:srgbClr val="202124"/>
                </a:solidFill>
                <a:latin typeface="Google Sans"/>
                <a:cs typeface="Arial" panose="020B0604020202020204" pitchFamily="34" charset="0"/>
              </a:rPr>
              <a:t>Green House Gas</a:t>
            </a:r>
            <a:r>
              <a:rPr lang="he-IL" altLang="en-US" sz="1600" dirty="0">
                <a:solidFill>
                  <a:srgbClr val="202124"/>
                </a:solidFill>
                <a:latin typeface="Google Sans"/>
                <a:cs typeface="Arial" panose="020B0604020202020204" pitchFamily="34" charset="0"/>
              </a:rPr>
              <a:t>), קידום</a:t>
            </a:r>
            <a:r>
              <a:rPr lang="en-US" altLang="en-US" sz="1600" dirty="0">
                <a:solidFill>
                  <a:srgbClr val="202124"/>
                </a:solidFill>
                <a:latin typeface="Google Sans"/>
                <a:cs typeface="Arial" panose="020B0604020202020204" pitchFamily="34" charset="0"/>
              </a:rPr>
              <a:t> </a:t>
            </a:r>
            <a:r>
              <a:rPr lang="he-IL" altLang="en-US" sz="1600" dirty="0">
                <a:solidFill>
                  <a:srgbClr val="202124"/>
                </a:solidFill>
                <a:latin typeface="Google Sans"/>
                <a:cs typeface="Arial" panose="020B0604020202020204" pitchFamily="34" charset="0"/>
              </a:rPr>
              <a:t>מקורות אנרגיה מתחדשים ושיפור</a:t>
            </a:r>
            <a:r>
              <a:rPr lang="en-US" altLang="en-US" sz="1600" dirty="0">
                <a:solidFill>
                  <a:srgbClr val="202124"/>
                </a:solidFill>
                <a:latin typeface="Google Sans"/>
                <a:cs typeface="Arial" panose="020B0604020202020204" pitchFamily="34" charset="0"/>
              </a:rPr>
              <a:t> </a:t>
            </a:r>
            <a:r>
              <a:rPr lang="he-IL" altLang="en-US" sz="1600" dirty="0">
                <a:solidFill>
                  <a:srgbClr val="202124"/>
                </a:solidFill>
                <a:latin typeface="Google Sans"/>
                <a:cs typeface="Arial" panose="020B0604020202020204" pitchFamily="34" charset="0"/>
              </a:rPr>
              <a:t>יעילות אנרגיה, ללא יעדים ספציפיים, ולכן היא עוררה דיון אודות</a:t>
            </a:r>
            <a:r>
              <a:rPr lang="en-US" altLang="en-US" sz="1600" dirty="0">
                <a:solidFill>
                  <a:srgbClr val="202124"/>
                </a:solidFill>
                <a:latin typeface="Google Sans"/>
                <a:cs typeface="Arial" panose="020B0604020202020204" pitchFamily="34" charset="0"/>
              </a:rPr>
              <a:t> .</a:t>
            </a:r>
            <a:br>
              <a:rPr lang="en-US" altLang="en-US" sz="1600" dirty="0">
                <a:solidFill>
                  <a:srgbClr val="202124"/>
                </a:solidFill>
                <a:latin typeface="Google Sans"/>
                <a:cs typeface="Arial" panose="020B0604020202020204" pitchFamily="34" charset="0"/>
              </a:rPr>
            </a:br>
            <a:r>
              <a:rPr lang="he-IL" altLang="en-US" sz="1600" dirty="0">
                <a:solidFill>
                  <a:srgbClr val="202124"/>
                </a:solidFill>
                <a:latin typeface="Google Sans"/>
                <a:cs typeface="Arial" panose="020B0604020202020204" pitchFamily="34" charset="0"/>
              </a:rPr>
              <a:t>בשנת 1991 נפתחה "פעולות ספציפיות למען יעילות אנרגטית נמרצת", שהחלה להקל ולקדם יישום מדיניות לייעול אנרגיה. בשנת 1992 נדחתה ההצעה ליצור מס 2</a:t>
            </a:r>
            <a:r>
              <a:rPr lang="en-US" altLang="en-US" sz="1600" dirty="0">
                <a:solidFill>
                  <a:srgbClr val="202124"/>
                </a:solidFill>
                <a:latin typeface="Google Sans"/>
                <a:cs typeface="Arial" panose="020B0604020202020204" pitchFamily="34" charset="0"/>
              </a:rPr>
              <a:t>CO</a:t>
            </a:r>
            <a:r>
              <a:rPr lang="he-IL" altLang="en-US" sz="1600" dirty="0">
                <a:solidFill>
                  <a:srgbClr val="202124"/>
                </a:solidFill>
                <a:latin typeface="Google Sans"/>
                <a:cs typeface="Arial" panose="020B0604020202020204" pitchFamily="34" charset="0"/>
              </a:rPr>
              <a:t>, והמיקוד עבר ל</a:t>
            </a:r>
            <a:r>
              <a:rPr lang="en-US" altLang="en-US" sz="1600" dirty="0">
                <a:solidFill>
                  <a:srgbClr val="202124"/>
                </a:solidFill>
                <a:latin typeface="Google Sans"/>
                <a:cs typeface="Arial" panose="020B0604020202020204" pitchFamily="34" charset="0"/>
              </a:rPr>
              <a:t> </a:t>
            </a:r>
            <a:r>
              <a:rPr lang="he-IL" altLang="en-US" sz="1600" dirty="0">
                <a:solidFill>
                  <a:srgbClr val="202124"/>
                </a:solidFill>
                <a:latin typeface="Google Sans"/>
                <a:cs typeface="Arial" panose="020B0604020202020204" pitchFamily="34" charset="0"/>
              </a:rPr>
              <a:t>אנרגיה יעילה ואנרגיה ירוקה.</a:t>
            </a:r>
          </a:p>
          <a:p>
            <a:pPr marL="0" indent="0" algn="r" rtl="1">
              <a:buNone/>
            </a:pPr>
            <a:r>
              <a:rPr lang="he-IL" altLang="en-US" sz="1800" u="sng" dirty="0"/>
              <a:t>קיוטו 1997:</a:t>
            </a:r>
            <a:br>
              <a:rPr lang="en-US" altLang="en-US" sz="1800" u="sng" dirty="0"/>
            </a:br>
            <a:r>
              <a:rPr lang="he-IL" altLang="en-US" sz="1600" dirty="0">
                <a:solidFill>
                  <a:srgbClr val="202124"/>
                </a:solidFill>
                <a:latin typeface="Google Sans"/>
                <a:cs typeface="Arial" panose="020B0604020202020204" pitchFamily="34" charset="0"/>
              </a:rPr>
              <a:t>פסגת האקלים בקיוטו בדצמבר 1997, המדינות המתועשות הסכימו על קבוצה של יעדי פליטת גזי חממה כמותיים, כאשר הקהילה האירופית התחייבה להפחתה של 8% בסל של שישה גזי חממה בתקופת ההתחייבות 2008-2012 (בהשוואה לרמות גזי חממה ב 1990).</a:t>
            </a:r>
          </a:p>
          <a:p>
            <a:pPr marL="0" indent="0" algn="r" rtl="1">
              <a:buNone/>
            </a:pPr>
            <a:r>
              <a:rPr lang="he-IL" altLang="en-US" sz="1800" u="sng" dirty="0"/>
              <a:t>הסכמים 1998:</a:t>
            </a:r>
          </a:p>
          <a:p>
            <a:pPr marL="0" indent="0" algn="r" rtl="1">
              <a:buNone/>
            </a:pPr>
            <a:r>
              <a:rPr lang="he-IL" altLang="en-US" sz="1600" dirty="0">
                <a:solidFill>
                  <a:srgbClr val="202124"/>
                </a:solidFill>
                <a:latin typeface="Google Sans"/>
                <a:cs typeface="Arial" panose="020B0604020202020204" pitchFamily="34" charset="0"/>
              </a:rPr>
              <a:t>הסכמים עם יצרני הרכב על הפחתת פליטות.</a:t>
            </a: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0" indent="0" algn="r" rtl="1">
              <a:buNone/>
            </a:pPr>
            <a:endParaRPr lang="en-US" altLang="en-US" sz="1600" dirty="0">
              <a:solidFill>
                <a:srgbClr val="202124"/>
              </a:solidFill>
              <a:latin typeface="Google Sans"/>
              <a:cs typeface="Arial" panose="020B0604020202020204" pitchFamily="34" charset="0"/>
            </a:endParaRPr>
          </a:p>
          <a:p>
            <a:pPr marL="0" indent="0" algn="r" rtl="1">
              <a:buNone/>
            </a:pPr>
            <a:endParaRPr lang="en-US" altLang="en-US" sz="2800" u="sng" dirty="0"/>
          </a:p>
        </p:txBody>
      </p:sp>
    </p:spTree>
    <p:extLst>
      <p:ext uri="{BB962C8B-B14F-4D97-AF65-F5344CB8AC3E}">
        <p14:creationId xmlns:p14="http://schemas.microsoft.com/office/powerpoint/2010/main" val="23463297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BC5DB-AC6D-4064-9760-1B18BA79418D}"/>
              </a:ext>
            </a:extLst>
          </p:cNvPr>
          <p:cNvSpPr>
            <a:spLocks noGrp="1"/>
          </p:cNvSpPr>
          <p:nvPr>
            <p:ph type="title"/>
          </p:nvPr>
        </p:nvSpPr>
        <p:spPr/>
        <p:txBody>
          <a:bodyPr>
            <a:normAutofit/>
          </a:bodyPr>
          <a:lstStyle/>
          <a:p>
            <a:pPr algn="r"/>
            <a:r>
              <a:rPr lang="he-IL" sz="5800" dirty="0"/>
              <a:t>האיחוד האירופאי</a:t>
            </a:r>
            <a:endParaRPr lang="en-US" sz="5800" dirty="0"/>
          </a:p>
        </p:txBody>
      </p:sp>
      <p:sp>
        <p:nvSpPr>
          <p:cNvPr id="3" name="Content Placeholder 2">
            <a:extLst>
              <a:ext uri="{FF2B5EF4-FFF2-40B4-BE49-F238E27FC236}">
                <a16:creationId xmlns:a16="http://schemas.microsoft.com/office/drawing/2014/main" id="{3430DD5E-4AD0-422B-9873-42C45881E879}"/>
              </a:ext>
            </a:extLst>
          </p:cNvPr>
          <p:cNvSpPr>
            <a:spLocks noGrp="1"/>
          </p:cNvSpPr>
          <p:nvPr>
            <p:ph idx="1"/>
          </p:nvPr>
        </p:nvSpPr>
        <p:spPr/>
        <p:txBody>
          <a:bodyPr>
            <a:normAutofit/>
          </a:bodyPr>
          <a:lstStyle/>
          <a:p>
            <a:pPr marL="0" indent="0" algn="r" rtl="1">
              <a:buNone/>
            </a:pPr>
            <a:r>
              <a:rPr lang="he-IL" sz="2400" b="1" u="sng" dirty="0"/>
              <a:t>העבר (חוקים ותקנות) המשך:</a:t>
            </a:r>
            <a:endParaRPr lang="he-IL" altLang="en-US" sz="2400" dirty="0"/>
          </a:p>
          <a:p>
            <a:pPr marL="0" indent="0" algn="r" rtl="1">
              <a:buNone/>
            </a:pPr>
            <a:r>
              <a:rPr lang="he-IL" altLang="en-US" sz="1800" u="sng" dirty="0"/>
              <a:t>תקן 1999:</a:t>
            </a:r>
          </a:p>
          <a:p>
            <a:pPr marL="0" indent="0" algn="r" rtl="1">
              <a:buNone/>
            </a:pPr>
            <a:r>
              <a:rPr lang="he-IL" altLang="en-US" sz="1600" dirty="0">
                <a:solidFill>
                  <a:srgbClr val="202124"/>
                </a:solidFill>
                <a:latin typeface="Google Sans"/>
                <a:cs typeface="Arial" panose="020B0604020202020204" pitchFamily="34" charset="0"/>
              </a:rPr>
              <a:t>הנחיית ההטמנה להפחתת גז מתאן.</a:t>
            </a:r>
          </a:p>
          <a:p>
            <a:pPr marL="0" indent="0" algn="r" rtl="1">
              <a:buNone/>
            </a:pPr>
            <a:r>
              <a:rPr lang="en-US" sz="1800" u="sng" dirty="0"/>
              <a:t>ECCP</a:t>
            </a:r>
            <a:r>
              <a:rPr lang="he-IL" sz="1800" u="sng" dirty="0"/>
              <a:t> 2000:</a:t>
            </a:r>
          </a:p>
          <a:p>
            <a:pPr marL="0" indent="0" algn="r" rtl="1">
              <a:buNone/>
            </a:pPr>
            <a:r>
              <a:rPr lang="he-IL" altLang="en-US" sz="1600" dirty="0">
                <a:solidFill>
                  <a:srgbClr val="202124"/>
                </a:solidFill>
                <a:latin typeface="+mj-lt"/>
                <a:cs typeface="Arial" panose="020B0604020202020204" pitchFamily="34" charset="0"/>
              </a:rPr>
              <a:t>בשנת 2000 הושקה התוכנית האירופית לשינויי אקלים (</a:t>
            </a:r>
            <a:r>
              <a:rPr lang="en-US" altLang="en-US" sz="1600" dirty="0">
                <a:solidFill>
                  <a:srgbClr val="202124"/>
                </a:solidFill>
                <a:latin typeface="+mj-lt"/>
                <a:cs typeface="Arial" panose="020B0604020202020204" pitchFamily="34" charset="0"/>
              </a:rPr>
              <a:t>ECCP</a:t>
            </a:r>
            <a:r>
              <a:rPr lang="he-IL" altLang="en-US" sz="1600" dirty="0">
                <a:solidFill>
                  <a:srgbClr val="202124"/>
                </a:solidFill>
                <a:latin typeface="+mj-lt"/>
                <a:cs typeface="Arial" panose="020B0604020202020204" pitchFamily="34" charset="0"/>
              </a:rPr>
              <a:t>) אשר בחנה מגוון נרחב של מגזרי מדיניות ומכשירים בעלי פוטנציאל להפחתת פליטת גזי חממה ופיתחה אסטרטגיות משותפות ומתואמות להגשמת יעדי קיוטו. זה הוביל להכנסת תכנית המסחר האירופית בפליטות</a:t>
            </a:r>
            <a:r>
              <a:rPr lang="en-US" altLang="en-US" sz="1600" dirty="0">
                <a:solidFill>
                  <a:srgbClr val="202124"/>
                </a:solidFill>
                <a:latin typeface="+mj-lt"/>
                <a:cs typeface="Arial" panose="020B0604020202020204" pitchFamily="34" charset="0"/>
              </a:rPr>
              <a:t> (ETS) </a:t>
            </a:r>
            <a:r>
              <a:rPr lang="he-IL" altLang="en-US" sz="1600" dirty="0">
                <a:solidFill>
                  <a:srgbClr val="202124"/>
                </a:solidFill>
                <a:latin typeface="+mj-lt"/>
                <a:cs typeface="Arial" panose="020B0604020202020204" pitchFamily="34" charset="0"/>
              </a:rPr>
              <a:t>עם מכסים לאומיים לפליטות על מגזרי האנרגייה בתעשייה והצעות כגון תיוג אנרגיה וקידום דלקים ביולוגיים. יתר על כן, הוראת החשמל המתחדשת הציגה יעדים על יצור חשמל בצורה ירוקה ברחבי המדינה.</a:t>
            </a:r>
          </a:p>
          <a:p>
            <a:pPr marL="0" indent="0" algn="r" rtl="1">
              <a:buNone/>
            </a:pPr>
            <a:r>
              <a:rPr lang="he-IL" altLang="en-US" sz="1600" dirty="0">
                <a:solidFill>
                  <a:srgbClr val="202124"/>
                </a:solidFill>
                <a:latin typeface="+mj-lt"/>
                <a:cs typeface="Arial" panose="020B0604020202020204" pitchFamily="34" charset="0"/>
              </a:rPr>
              <a:t>בנוסף, אומצה חקיקה נוספת בנושא דלקים ביולוגיים ויעילות אנרגטית שנועדו בשביל עמידה ביעדי קיוטו בתקופת ההתחייבות הראשונה. מדדים עלו נדונו בין השנים 1998 ל -2006 ונועדו להביא להפחתות לתקופה 2008 עד 2012 (תקופת התחייבות הראשונה של הסכם קיוטו).</a:t>
            </a:r>
            <a:r>
              <a:rPr lang="en-US" altLang="en-US" sz="1600" dirty="0">
                <a:solidFill>
                  <a:srgbClr val="202124"/>
                </a:solidFill>
                <a:latin typeface="+mj-lt"/>
                <a:cs typeface="Arial" panose="020B0604020202020204" pitchFamily="34" charset="0"/>
              </a:rPr>
              <a:t> </a:t>
            </a:r>
          </a:p>
          <a:p>
            <a:pPr marL="0" indent="0" algn="r" rtl="1">
              <a:buNone/>
            </a:pPr>
            <a:endParaRPr lang="en-US" altLang="en-US" sz="1800" u="sng" dirty="0"/>
          </a:p>
          <a:p>
            <a:pPr marL="0" indent="0" algn="r" rtl="1">
              <a:buNone/>
            </a:pPr>
            <a:endParaRPr lang="en-US" altLang="en-US" sz="1700" dirty="0">
              <a:solidFill>
                <a:srgbClr val="202124"/>
              </a:solidFill>
              <a:latin typeface="Google Sans"/>
              <a:cs typeface="Arial" panose="020B0604020202020204" pitchFamily="34" charset="0"/>
            </a:endParaRPr>
          </a:p>
          <a:p>
            <a:pPr marL="0" indent="0" algn="r" rtl="1">
              <a:buNone/>
            </a:pPr>
            <a:endParaRPr lang="he-IL" b="1" u="sng" dirty="0"/>
          </a:p>
        </p:txBody>
      </p:sp>
    </p:spTree>
    <p:extLst>
      <p:ext uri="{BB962C8B-B14F-4D97-AF65-F5344CB8AC3E}">
        <p14:creationId xmlns:p14="http://schemas.microsoft.com/office/powerpoint/2010/main" val="10291008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91413A1-D741-4305-BB26-408E60E6CD65}"/>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442691" y="0"/>
            <a:ext cx="7749309" cy="6858000"/>
          </a:xfrm>
          <a:prstGeom prst="rect">
            <a:avLst/>
          </a:prstGeom>
          <a:noFill/>
          <a:ln>
            <a:noFill/>
          </a:ln>
        </p:spPr>
      </p:pic>
      <p:sp>
        <p:nvSpPr>
          <p:cNvPr id="7" name="TextBox 6">
            <a:extLst>
              <a:ext uri="{FF2B5EF4-FFF2-40B4-BE49-F238E27FC236}">
                <a16:creationId xmlns:a16="http://schemas.microsoft.com/office/drawing/2014/main" id="{10A5FBF6-56A4-4CA9-BDBD-2A47A78FCBA2}"/>
              </a:ext>
            </a:extLst>
          </p:cNvPr>
          <p:cNvSpPr txBox="1"/>
          <p:nvPr/>
        </p:nvSpPr>
        <p:spPr>
          <a:xfrm>
            <a:off x="157018" y="323273"/>
            <a:ext cx="3980873" cy="4524315"/>
          </a:xfrm>
          <a:prstGeom prst="rect">
            <a:avLst/>
          </a:prstGeom>
          <a:noFill/>
        </p:spPr>
        <p:txBody>
          <a:bodyPr wrap="square" rtlCol="0">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he-IL" altLang="en-US" sz="1600" b="0" i="0" u="none" strike="noStrike" cap="none" normalizeH="0" baseline="0" dirty="0">
                <a:ln>
                  <a:noFill/>
                </a:ln>
                <a:solidFill>
                  <a:srgbClr val="202124"/>
                </a:solidFill>
                <a:effectLst/>
                <a:latin typeface="Google Sans"/>
              </a:rPr>
              <a:t>הטבלה מציגה סקירה על המדיניות שהוטמעה לפני קיוטו, לאחר קיוטו בסוף שנות התשעים ותחילת שנות האלפיים לתקופת ההתחייבות הראשונה, כמו גם משנת 2007 עד 2010 כהכנה ליעדי 2020. מהסקירה עולה כי מדיניות האקלים האירופית ממוקדת בראשיתה לעמודי התווך העיקריים של מדיניות האקלים, כלומר גזי חממה, אנרגיות מתחדשות ואמצעי התייעלות אנרגיה. </a:t>
            </a:r>
            <a:r>
              <a:rPr lang="he-IL" altLang="en-US" sz="1600" dirty="0">
                <a:solidFill>
                  <a:srgbClr val="202124"/>
                </a:solidFill>
                <a:latin typeface="Google Sans"/>
              </a:rPr>
              <a:t>אף על אי הסכמה בשנות 1990 על מס לגזי חממה</a:t>
            </a:r>
            <a:r>
              <a:rPr kumimoji="0" lang="he-IL" altLang="en-US" sz="1600" b="0" i="0" u="none" strike="noStrike" cap="none" normalizeH="0" baseline="0" dirty="0">
                <a:ln>
                  <a:noFill/>
                </a:ln>
                <a:solidFill>
                  <a:srgbClr val="202124"/>
                </a:solidFill>
                <a:effectLst/>
                <a:latin typeface="Google Sans"/>
              </a:rPr>
              <a:t>, פרקי הזמן הבאים הביאו לפתרונות שונים בתחום זה.</a:t>
            </a:r>
          </a:p>
          <a:p>
            <a:pPr marL="0" marR="0" lvl="0" indent="0" algn="r" defTabSz="914400" rtl="0" eaLnBrk="0" fontAlgn="base" latinLnBrk="0" hangingPunct="0">
              <a:lnSpc>
                <a:spcPct val="100000"/>
              </a:lnSpc>
              <a:spcBef>
                <a:spcPct val="0"/>
              </a:spcBef>
              <a:spcAft>
                <a:spcPct val="0"/>
              </a:spcAft>
              <a:buClrTx/>
              <a:buSzTx/>
              <a:buFontTx/>
              <a:buNone/>
              <a:tabLst/>
            </a:pPr>
            <a:endParaRPr lang="he-IL" altLang="en-US" sz="1600" dirty="0">
              <a:solidFill>
                <a:srgbClr val="202124"/>
              </a:solidFill>
              <a:latin typeface="Google Sans"/>
            </a:endParaRPr>
          </a:p>
          <a:p>
            <a:pPr marL="0" marR="0" lvl="0" indent="0" algn="r" defTabSz="914400" rtl="0" eaLnBrk="0" fontAlgn="base" latinLnBrk="0" hangingPunct="0">
              <a:lnSpc>
                <a:spcPct val="100000"/>
              </a:lnSpc>
              <a:spcBef>
                <a:spcPct val="0"/>
              </a:spcBef>
              <a:spcAft>
                <a:spcPct val="0"/>
              </a:spcAft>
              <a:buClrTx/>
              <a:buSzTx/>
              <a:buFontTx/>
              <a:buNone/>
              <a:tabLst/>
            </a:pPr>
            <a:r>
              <a:rPr kumimoji="0" lang="he-IL" altLang="en-US" sz="1600" b="0" i="0" u="none" strike="noStrike" cap="none" normalizeH="0" baseline="0" dirty="0">
                <a:ln>
                  <a:noFill/>
                </a:ln>
                <a:solidFill>
                  <a:srgbClr val="202124"/>
                </a:solidFill>
                <a:effectLst/>
                <a:latin typeface="Google Sans"/>
              </a:rPr>
              <a:t>בשנים 2004, 2007 ו -2013 התרחבה הקהילה האירופית והוסיפה 13 מדינות ממרכז ומזרח אירופה, אשר אימצו את מדיניות האקלים של הקהילה. למעט מלטה וקפריסין, כל המדינות הללו התחייבו גם ליעדי הפחתת גזי חממה לפרק זמן הראשון של הסכם קיוטו 2008-2012</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966035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BC5DB-AC6D-4064-9760-1B18BA79418D}"/>
              </a:ext>
            </a:extLst>
          </p:cNvPr>
          <p:cNvSpPr>
            <a:spLocks noGrp="1"/>
          </p:cNvSpPr>
          <p:nvPr>
            <p:ph type="title"/>
          </p:nvPr>
        </p:nvSpPr>
        <p:spPr/>
        <p:txBody>
          <a:bodyPr>
            <a:normAutofit/>
          </a:bodyPr>
          <a:lstStyle/>
          <a:p>
            <a:pPr algn="r"/>
            <a:r>
              <a:rPr lang="he-IL" sz="5800" dirty="0"/>
              <a:t>האיחוד האירופאי</a:t>
            </a:r>
            <a:endParaRPr lang="en-US" sz="5800" dirty="0"/>
          </a:p>
        </p:txBody>
      </p:sp>
      <p:sp>
        <p:nvSpPr>
          <p:cNvPr id="3" name="Content Placeholder 2">
            <a:extLst>
              <a:ext uri="{FF2B5EF4-FFF2-40B4-BE49-F238E27FC236}">
                <a16:creationId xmlns:a16="http://schemas.microsoft.com/office/drawing/2014/main" id="{3430DD5E-4AD0-422B-9873-42C45881E879}"/>
              </a:ext>
            </a:extLst>
          </p:cNvPr>
          <p:cNvSpPr>
            <a:spLocks noGrp="1"/>
          </p:cNvSpPr>
          <p:nvPr>
            <p:ph idx="1"/>
          </p:nvPr>
        </p:nvSpPr>
        <p:spPr/>
        <p:txBody>
          <a:bodyPr>
            <a:normAutofit/>
          </a:bodyPr>
          <a:lstStyle/>
          <a:p>
            <a:pPr marL="0" indent="0" algn="r" rtl="1">
              <a:buNone/>
            </a:pPr>
            <a:r>
              <a:rPr lang="he-IL" sz="2600" b="1" u="sng" dirty="0"/>
              <a:t>העבר (חוקים ותקנות) המשך:</a:t>
            </a:r>
            <a:endParaRPr lang="en-US" sz="2600" b="1" u="sng" dirty="0"/>
          </a:p>
          <a:p>
            <a:pPr marL="0" indent="0" algn="r" rtl="1">
              <a:buNone/>
            </a:pPr>
            <a:r>
              <a:rPr lang="he-IL" altLang="en-US" u="sng" dirty="0">
                <a:solidFill>
                  <a:srgbClr val="202124"/>
                </a:solidFill>
                <a:latin typeface="Google Sans"/>
                <a:cs typeface="Arial" panose="020B0604020202020204" pitchFamily="34" charset="0"/>
              </a:rPr>
              <a:t>העסקה הירוקה 2008:</a:t>
            </a:r>
          </a:p>
          <a:p>
            <a:pPr marL="0" indent="0" algn="r" rtl="1">
              <a:buNone/>
            </a:pPr>
            <a:r>
              <a:rPr lang="he-IL" altLang="en-US" sz="1600" dirty="0">
                <a:solidFill>
                  <a:srgbClr val="202124"/>
                </a:solidFill>
                <a:latin typeface="Google Sans"/>
                <a:cs typeface="Arial" panose="020B0604020202020204" pitchFamily="34" charset="0"/>
              </a:rPr>
              <a:t>חבילת אמצעי האקלים והאנרגיה הראשונה של האיחוד האירופי הוסכמה בשנת 2008 וקובעת יעדים לשנת 2020.</a:t>
            </a:r>
          </a:p>
          <a:p>
            <a:pPr marL="0" indent="0" algn="r" rtl="1">
              <a:buNone/>
            </a:pPr>
            <a:r>
              <a:rPr lang="he-IL" altLang="en-US" sz="1600" dirty="0">
                <a:solidFill>
                  <a:srgbClr val="202124"/>
                </a:solidFill>
                <a:latin typeface="Google Sans"/>
                <a:cs typeface="Arial" panose="020B0604020202020204" pitchFamily="34" charset="0"/>
              </a:rPr>
              <a:t>• הפחתת פליטת גזי חממה ב -20% (בהשוואה לשנת 1990) </a:t>
            </a:r>
          </a:p>
          <a:p>
            <a:pPr marL="0" indent="0" algn="r" rtl="1">
              <a:buNone/>
            </a:pPr>
            <a:r>
              <a:rPr lang="he-IL" altLang="en-US" sz="1600" dirty="0">
                <a:solidFill>
                  <a:srgbClr val="202124"/>
                </a:solidFill>
                <a:latin typeface="Google Sans"/>
                <a:cs typeface="Arial" panose="020B0604020202020204" pitchFamily="34" charset="0"/>
              </a:rPr>
              <a:t>• הגדלת חלק האנרגיה המתחדשת ל -20%</a:t>
            </a:r>
          </a:p>
          <a:p>
            <a:pPr marL="0" indent="0" algn="r" rtl="1">
              <a:buNone/>
            </a:pPr>
            <a:r>
              <a:rPr lang="he-IL" altLang="en-US" sz="1600" dirty="0">
                <a:solidFill>
                  <a:srgbClr val="202124"/>
                </a:solidFill>
                <a:latin typeface="Google Sans"/>
                <a:cs typeface="Arial" panose="020B0604020202020204" pitchFamily="34" charset="0"/>
              </a:rPr>
              <a:t>• ביצוע שיפור של 20% בייעול האנרגיה </a:t>
            </a:r>
          </a:p>
          <a:p>
            <a:pPr marL="0" indent="0" algn="r" rtl="1">
              <a:buNone/>
            </a:pPr>
            <a:r>
              <a:rPr lang="he-IL" altLang="en-US" sz="1600" dirty="0">
                <a:solidFill>
                  <a:srgbClr val="202124"/>
                </a:solidFill>
                <a:latin typeface="Google Sans"/>
                <a:cs typeface="Arial" panose="020B0604020202020204" pitchFamily="34" charset="0"/>
              </a:rPr>
              <a:t>כדי להשיג מטרות אלה, האיחוד האירופי פיתח, ומאוחר יותר רפורמה, את מערכת סחר הפליטות באיחוד האירופי</a:t>
            </a:r>
            <a:r>
              <a:rPr lang="en-US" altLang="en-US" sz="1600" dirty="0">
                <a:solidFill>
                  <a:srgbClr val="202124"/>
                </a:solidFill>
                <a:latin typeface="Google Sans"/>
                <a:cs typeface="Arial" panose="020B0604020202020204" pitchFamily="34" charset="0"/>
              </a:rPr>
              <a:t> (ETS) </a:t>
            </a:r>
            <a:r>
              <a:rPr lang="he-IL" altLang="en-US" sz="1600" dirty="0">
                <a:solidFill>
                  <a:srgbClr val="202124"/>
                </a:solidFill>
                <a:latin typeface="Google Sans"/>
                <a:cs typeface="Arial" panose="020B0604020202020204" pitchFamily="34" charset="0"/>
              </a:rPr>
              <a:t>שמטרתה לצמצם את פליטת גזי החממה במיוחד מתעשיות עתירות אנרגיה ומתחנות כוח. בענפי הבניין, התחבורה והחקלאות נקבעו יעדי פליטה לאומיים כחלק מהרגולציה על חלוקת המאמצים.</a:t>
            </a:r>
            <a:r>
              <a:rPr lang="en-US" altLang="en-US" sz="1600" dirty="0">
                <a:solidFill>
                  <a:srgbClr val="202124"/>
                </a:solidFill>
                <a:latin typeface="Google Sans"/>
                <a:cs typeface="Arial" panose="020B0604020202020204" pitchFamily="34" charset="0"/>
              </a:rPr>
              <a:t> </a:t>
            </a:r>
            <a:endParaRPr lang="he-IL" altLang="en-US" sz="1600" dirty="0">
              <a:solidFill>
                <a:srgbClr val="202124"/>
              </a:solidFill>
              <a:latin typeface="Google Sans"/>
              <a:cs typeface="Arial" panose="020B0604020202020204" pitchFamily="34" charset="0"/>
            </a:endParaRPr>
          </a:p>
          <a:p>
            <a:pPr marL="0" indent="0" algn="r" rtl="1">
              <a:buNone/>
            </a:pPr>
            <a:endParaRPr lang="en-US" altLang="en-US" sz="1600" dirty="0">
              <a:solidFill>
                <a:srgbClr val="202124"/>
              </a:solidFill>
              <a:latin typeface="Google Sans"/>
              <a:cs typeface="Arial" panose="020B0604020202020204" pitchFamily="34" charset="0"/>
            </a:endParaRPr>
          </a:p>
          <a:p>
            <a:pPr marL="0" indent="0" algn="r" rtl="1">
              <a:buNone/>
            </a:pPr>
            <a:endParaRPr lang="he-IL" b="1" u="sng" dirty="0"/>
          </a:p>
        </p:txBody>
      </p:sp>
    </p:spTree>
    <p:extLst>
      <p:ext uri="{BB962C8B-B14F-4D97-AF65-F5344CB8AC3E}">
        <p14:creationId xmlns:p14="http://schemas.microsoft.com/office/powerpoint/2010/main" val="249718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BC5DB-AC6D-4064-9760-1B18BA79418D}"/>
              </a:ext>
            </a:extLst>
          </p:cNvPr>
          <p:cNvSpPr>
            <a:spLocks noGrp="1"/>
          </p:cNvSpPr>
          <p:nvPr>
            <p:ph type="title"/>
          </p:nvPr>
        </p:nvSpPr>
        <p:spPr/>
        <p:txBody>
          <a:bodyPr>
            <a:normAutofit/>
          </a:bodyPr>
          <a:lstStyle/>
          <a:p>
            <a:pPr algn="r"/>
            <a:r>
              <a:rPr lang="he-IL" sz="5800" dirty="0"/>
              <a:t>האיחוד האירופאי</a:t>
            </a:r>
            <a:endParaRPr lang="en-US" sz="5800" dirty="0"/>
          </a:p>
        </p:txBody>
      </p:sp>
      <p:sp>
        <p:nvSpPr>
          <p:cNvPr id="3" name="Content Placeholder 2">
            <a:extLst>
              <a:ext uri="{FF2B5EF4-FFF2-40B4-BE49-F238E27FC236}">
                <a16:creationId xmlns:a16="http://schemas.microsoft.com/office/drawing/2014/main" id="{3430DD5E-4AD0-422B-9873-42C45881E879}"/>
              </a:ext>
            </a:extLst>
          </p:cNvPr>
          <p:cNvSpPr>
            <a:spLocks noGrp="1"/>
          </p:cNvSpPr>
          <p:nvPr>
            <p:ph idx="1"/>
          </p:nvPr>
        </p:nvSpPr>
        <p:spPr/>
        <p:txBody>
          <a:bodyPr>
            <a:normAutofit/>
          </a:bodyPr>
          <a:lstStyle/>
          <a:p>
            <a:pPr marL="0" indent="0" algn="r" rtl="1">
              <a:buNone/>
            </a:pPr>
            <a:r>
              <a:rPr lang="he-IL" sz="2600" b="1" u="sng" dirty="0"/>
              <a:t>העבר (חוקים ותקנות) המשך:</a:t>
            </a:r>
            <a:endParaRPr lang="en-US" sz="2600" b="1" u="sng" dirty="0"/>
          </a:p>
          <a:p>
            <a:pPr marL="0" indent="0" algn="r" rtl="1">
              <a:buNone/>
            </a:pPr>
            <a:r>
              <a:rPr lang="he-IL" altLang="en-US" sz="1600" dirty="0">
                <a:solidFill>
                  <a:srgbClr val="202124"/>
                </a:solidFill>
                <a:latin typeface="Google Sans"/>
                <a:cs typeface="Arial" panose="020B0604020202020204" pitchFamily="34" charset="0"/>
              </a:rPr>
              <a:t>הסכם פריז קובע מסגרת עולמית למניעת שינויי אקלים מסוכנים על ידי הגבלת ההתחממות הגלובלית אל מתחת ל -2 מעלות צלזיוס ומאמץ להגביל אותה ל -1.5 מעלות צלזיוס. מטרתה גם לחזק את יכולתן של המדינות להתמודד עם ההשפעות של שינויי האקלים ולתמוך בהן במאמציהן</a:t>
            </a:r>
            <a:r>
              <a:rPr lang="en-US" altLang="en-US" sz="1600" dirty="0">
                <a:solidFill>
                  <a:srgbClr val="202124"/>
                </a:solidFill>
                <a:latin typeface="Google Sans"/>
                <a:cs typeface="Arial" panose="020B0604020202020204" pitchFamily="34" charset="0"/>
              </a:rPr>
              <a:t>. </a:t>
            </a:r>
          </a:p>
          <a:p>
            <a:pPr marL="0" indent="0" algn="r" rtl="1">
              <a:buNone/>
            </a:pPr>
            <a:endParaRPr lang="en-US" altLang="en-US" sz="1600" dirty="0">
              <a:solidFill>
                <a:srgbClr val="202124"/>
              </a:solidFill>
              <a:latin typeface="Google Sans"/>
              <a:cs typeface="Arial" panose="020B0604020202020204" pitchFamily="34" charset="0"/>
            </a:endParaRPr>
          </a:p>
          <a:p>
            <a:pPr marL="0" indent="0" algn="r" rtl="1">
              <a:buNone/>
            </a:pPr>
            <a:endParaRPr lang="he-IL" b="1" u="sng" dirty="0"/>
          </a:p>
        </p:txBody>
      </p:sp>
    </p:spTree>
    <p:extLst>
      <p:ext uri="{BB962C8B-B14F-4D97-AF65-F5344CB8AC3E}">
        <p14:creationId xmlns:p14="http://schemas.microsoft.com/office/powerpoint/2010/main" val="31446245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F4E72-D791-4CA8-88A5-D9EE4B39CA08}"/>
              </a:ext>
            </a:extLst>
          </p:cNvPr>
          <p:cNvSpPr>
            <a:spLocks noGrp="1"/>
          </p:cNvSpPr>
          <p:nvPr>
            <p:ph type="title"/>
          </p:nvPr>
        </p:nvSpPr>
        <p:spPr/>
        <p:txBody>
          <a:bodyPr>
            <a:normAutofit/>
          </a:bodyPr>
          <a:lstStyle/>
          <a:p>
            <a:pPr algn="r"/>
            <a:r>
              <a:rPr lang="he-IL" sz="5800" dirty="0"/>
              <a:t>האיחוד האירופאי</a:t>
            </a:r>
            <a:endParaRPr lang="en-US" sz="5800" dirty="0"/>
          </a:p>
        </p:txBody>
      </p:sp>
      <p:sp>
        <p:nvSpPr>
          <p:cNvPr id="3" name="Content Placeholder 2">
            <a:extLst>
              <a:ext uri="{FF2B5EF4-FFF2-40B4-BE49-F238E27FC236}">
                <a16:creationId xmlns:a16="http://schemas.microsoft.com/office/drawing/2014/main" id="{CEBAD573-D1AC-4591-A0D6-E1FBCACBF529}"/>
              </a:ext>
            </a:extLst>
          </p:cNvPr>
          <p:cNvSpPr>
            <a:spLocks noGrp="1"/>
          </p:cNvSpPr>
          <p:nvPr>
            <p:ph idx="1"/>
          </p:nvPr>
        </p:nvSpPr>
        <p:spPr>
          <a:xfrm>
            <a:off x="785091" y="1825625"/>
            <a:ext cx="8488911" cy="4351338"/>
          </a:xfrm>
        </p:spPr>
        <p:txBody>
          <a:bodyPr>
            <a:normAutofit/>
          </a:bodyPr>
          <a:lstStyle/>
          <a:p>
            <a:pPr marL="0" indent="0" algn="r" rtl="1">
              <a:buNone/>
            </a:pPr>
            <a:r>
              <a:rPr lang="he-IL" sz="2400" b="1" u="sng" dirty="0"/>
              <a:t>העתיד:</a:t>
            </a:r>
          </a:p>
          <a:p>
            <a:pPr marL="0" marR="0" lvl="0" indent="0" algn="r" defTabSz="914400" rtl="0" eaLnBrk="0" fontAlgn="base" latinLnBrk="0" hangingPunct="0">
              <a:lnSpc>
                <a:spcPct val="100000"/>
              </a:lnSpc>
              <a:spcBef>
                <a:spcPct val="0"/>
              </a:spcBef>
              <a:spcAft>
                <a:spcPct val="0"/>
              </a:spcAft>
              <a:buClrTx/>
              <a:buSzTx/>
              <a:buFontTx/>
              <a:buNone/>
              <a:tabLst/>
            </a:pPr>
            <a:r>
              <a:rPr kumimoji="0" lang="he-IL" altLang="en-US" sz="1600" b="0" i="0" u="none" strike="noStrike" cap="none" normalizeH="0" baseline="0" dirty="0">
                <a:ln>
                  <a:noFill/>
                </a:ln>
                <a:solidFill>
                  <a:srgbClr val="202124"/>
                </a:solidFill>
                <a:effectLst/>
                <a:latin typeface="+mj-lt"/>
                <a:cs typeface="Arial" panose="020B0604020202020204" pitchFamily="34" charset="0"/>
              </a:rPr>
              <a:t>האיחוד האירופי כבר מקדים את היעדים עליו התחייב, בשנת 2018 פליטת גזי החממה הופחתה ב -23%, כלומר שלוש אחוזים מעל היעד הראשוני של 20%. בדצמבר 2020, לאור הצורך להגביר את שאיפת האקלים, גם כנדרש בהסכם פריז, המועצה האירופית אישרה יעד חדש לשנת 2030 להפחתת פליטות. מנהיגי האיחוד האירופי הסכימו על יעד מחייב של האיחוד האירופי להפחתה מקומית נטו של לפחות 55% בפליטת גזי החממה.</a:t>
            </a:r>
            <a:br>
              <a:rPr kumimoji="0" lang="en-US" altLang="en-US" sz="1600" b="0" i="0" u="none" strike="noStrike" cap="none" normalizeH="0" baseline="0" dirty="0">
                <a:ln>
                  <a:noFill/>
                </a:ln>
                <a:solidFill>
                  <a:srgbClr val="202124"/>
                </a:solidFill>
                <a:effectLst/>
                <a:latin typeface="+mj-lt"/>
                <a:cs typeface="Arial" panose="020B0604020202020204" pitchFamily="34" charset="0"/>
              </a:rPr>
            </a:br>
            <a:r>
              <a:rPr kumimoji="0" lang="he-IL" altLang="en-US" sz="1600" b="0" i="0" u="none" strike="noStrike" cap="none" normalizeH="0" baseline="0" dirty="0">
                <a:ln>
                  <a:noFill/>
                </a:ln>
                <a:solidFill>
                  <a:srgbClr val="202124"/>
                </a:solidFill>
                <a:effectLst/>
                <a:latin typeface="+mj-lt"/>
                <a:cs typeface="Arial" panose="020B0604020202020204" pitchFamily="34" charset="0"/>
              </a:rPr>
              <a:t>בדצמבר 2019 אישרו מנהיגי האיחוד האירופי את המטרה להשיג איחוד אירופי אקלים ניטרלי עד 2050. פולין לא יכלה להתחייב בשלב זה ליישם מטרה זו והמועצה האירופית הסכימה להגיש את הנושא בפגישה עתידית. מנהיגי האיחוד האירופי ביקשו מהמועצה להמשיך את העבודה בנושא העסקה הירוקה האירופית.</a:t>
            </a:r>
          </a:p>
          <a:p>
            <a:pPr marL="0" marR="0" lvl="0" indent="0" algn="r" defTabSz="914400" rtl="0" eaLnBrk="0" fontAlgn="base" latinLnBrk="0" hangingPunct="0">
              <a:lnSpc>
                <a:spcPct val="100000"/>
              </a:lnSpc>
              <a:spcBef>
                <a:spcPct val="0"/>
              </a:spcBef>
              <a:spcAft>
                <a:spcPct val="0"/>
              </a:spcAft>
              <a:buClrTx/>
              <a:buSzTx/>
              <a:buFontTx/>
              <a:buNone/>
              <a:tabLst/>
            </a:pPr>
            <a:r>
              <a:rPr kumimoji="0" lang="he-IL" altLang="en-US" sz="1600" b="0" i="0" u="none" strike="noStrike" cap="none" normalizeH="0" baseline="0" dirty="0">
                <a:ln>
                  <a:noFill/>
                </a:ln>
                <a:solidFill>
                  <a:srgbClr val="202124"/>
                </a:solidFill>
                <a:effectLst/>
                <a:latin typeface="+mj-lt"/>
                <a:cs typeface="Arial" panose="020B0604020202020204" pitchFamily="34" charset="0"/>
              </a:rPr>
              <a:t>המועצה האירופית הזמינה את הנציבות להכין הצעה לאסטרטגיה ארוכת הטווח של האיחוד האירופי מוקדם ככל האפשר בשנת 2020 כנדרש בהסכם פריז. </a:t>
            </a:r>
            <a:endParaRPr kumimoji="0" lang="en-US" altLang="en-US" sz="1600" b="0" i="0" u="none" strike="noStrike" cap="none" normalizeH="0" baseline="0" dirty="0">
              <a:ln>
                <a:noFill/>
              </a:ln>
              <a:solidFill>
                <a:schemeClr val="tx1"/>
              </a:solidFill>
              <a:effectLst/>
              <a:latin typeface="+mj-lt"/>
            </a:endParaRPr>
          </a:p>
          <a:p>
            <a:pPr marL="0" indent="0" algn="r" rtl="1">
              <a:buNone/>
            </a:pPr>
            <a:endParaRPr kumimoji="0" lang="he-IL" altLang="en-US" sz="1600" b="0" i="0" u="none" strike="noStrike" cap="none" normalizeH="0" baseline="0" dirty="0">
              <a:ln>
                <a:noFill/>
              </a:ln>
              <a:solidFill>
                <a:srgbClr val="202124"/>
              </a:solidFill>
              <a:effectLst/>
              <a:latin typeface="Google Sans"/>
              <a:cs typeface="Arial" panose="020B0604020202020204" pitchFamily="34" charset="0"/>
            </a:endParaRPr>
          </a:p>
          <a:p>
            <a:pPr marL="0" indent="0" algn="r" rtl="1">
              <a:buNone/>
            </a:pPr>
            <a:endParaRPr lang="en-US" altLang="en-US" sz="2800" u="sng" dirty="0"/>
          </a:p>
        </p:txBody>
      </p:sp>
    </p:spTree>
    <p:extLst>
      <p:ext uri="{BB962C8B-B14F-4D97-AF65-F5344CB8AC3E}">
        <p14:creationId xmlns:p14="http://schemas.microsoft.com/office/powerpoint/2010/main" val="27666555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F4E72-D791-4CA8-88A5-D9EE4B39CA08}"/>
              </a:ext>
            </a:extLst>
          </p:cNvPr>
          <p:cNvSpPr>
            <a:spLocks noGrp="1"/>
          </p:cNvSpPr>
          <p:nvPr>
            <p:ph type="title"/>
          </p:nvPr>
        </p:nvSpPr>
        <p:spPr/>
        <p:txBody>
          <a:bodyPr>
            <a:normAutofit/>
          </a:bodyPr>
          <a:lstStyle/>
          <a:p>
            <a:pPr algn="r"/>
            <a:r>
              <a:rPr lang="he-IL" sz="5800" dirty="0"/>
              <a:t>האיחוד האירופאי</a:t>
            </a:r>
            <a:endParaRPr lang="en-US" sz="5800" dirty="0"/>
          </a:p>
        </p:txBody>
      </p:sp>
      <p:sp>
        <p:nvSpPr>
          <p:cNvPr id="3" name="Content Placeholder 2">
            <a:extLst>
              <a:ext uri="{FF2B5EF4-FFF2-40B4-BE49-F238E27FC236}">
                <a16:creationId xmlns:a16="http://schemas.microsoft.com/office/drawing/2014/main" id="{CEBAD573-D1AC-4591-A0D6-E1FBCACBF529}"/>
              </a:ext>
            </a:extLst>
          </p:cNvPr>
          <p:cNvSpPr>
            <a:spLocks noGrp="1"/>
          </p:cNvSpPr>
          <p:nvPr>
            <p:ph idx="1"/>
          </p:nvPr>
        </p:nvSpPr>
        <p:spPr>
          <a:xfrm>
            <a:off x="785091" y="1825625"/>
            <a:ext cx="8488911" cy="4351338"/>
          </a:xfrm>
        </p:spPr>
        <p:txBody>
          <a:bodyPr>
            <a:normAutofit/>
          </a:bodyPr>
          <a:lstStyle/>
          <a:p>
            <a:pPr marL="0" indent="0" algn="r" rtl="1">
              <a:buNone/>
            </a:pPr>
            <a:r>
              <a:rPr lang="he-IL" sz="2400" b="1" u="sng" dirty="0"/>
              <a:t>מסקנות:</a:t>
            </a:r>
          </a:p>
          <a:p>
            <a:pPr marL="0" indent="0" algn="r" rtl="1">
              <a:buNone/>
            </a:pPr>
            <a:r>
              <a:rPr lang="he-IL" sz="1600" dirty="0">
                <a:solidFill>
                  <a:srgbClr val="202124"/>
                </a:solidFill>
                <a:latin typeface="Google Sans"/>
                <a:cs typeface="Arial" panose="020B0604020202020204" pitchFamily="34" charset="0"/>
              </a:rPr>
              <a:t>כמו שניתן לראות האיחוד האירופאי תומך בקנצנזוס המדעי, ועומד ביעדים שהציב לעצמו ובנוסף נותן יעדים חדשים לעולם בעל </a:t>
            </a:r>
            <a:r>
              <a:rPr kumimoji="0" lang="he-IL" altLang="en-US" sz="1600" b="0" i="0" u="none" strike="noStrike" cap="none" normalizeH="0" baseline="0" dirty="0">
                <a:ln>
                  <a:noFill/>
                </a:ln>
                <a:solidFill>
                  <a:srgbClr val="202124"/>
                </a:solidFill>
                <a:effectLst/>
                <a:latin typeface="Google Sans"/>
                <a:cs typeface="Arial" panose="020B0604020202020204" pitchFamily="34" charset="0"/>
              </a:rPr>
              <a:t>אקלים ניטרלי עד 2050.</a:t>
            </a:r>
            <a:endParaRPr lang="he-IL" sz="1600" dirty="0">
              <a:solidFill>
                <a:srgbClr val="202124"/>
              </a:solidFill>
              <a:latin typeface="Google Sans"/>
              <a:cs typeface="Arial" panose="020B0604020202020204" pitchFamily="34" charset="0"/>
            </a:endParaRPr>
          </a:p>
        </p:txBody>
      </p:sp>
    </p:spTree>
    <p:extLst>
      <p:ext uri="{BB962C8B-B14F-4D97-AF65-F5344CB8AC3E}">
        <p14:creationId xmlns:p14="http://schemas.microsoft.com/office/powerpoint/2010/main" val="574412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8C57C-5E3B-46D3-9EB2-F3ABC46A0425}"/>
              </a:ext>
            </a:extLst>
          </p:cNvPr>
          <p:cNvSpPr>
            <a:spLocks noGrp="1"/>
          </p:cNvSpPr>
          <p:nvPr>
            <p:ph type="title"/>
          </p:nvPr>
        </p:nvSpPr>
        <p:spPr/>
        <p:txBody>
          <a:bodyPr>
            <a:normAutofit/>
          </a:bodyPr>
          <a:lstStyle/>
          <a:p>
            <a:pPr algn="r" rtl="1"/>
            <a:r>
              <a:rPr lang="he-IL" sz="5800" dirty="0"/>
              <a:t>ארה"ב</a:t>
            </a:r>
            <a:endParaRPr lang="en-US" sz="5800" dirty="0"/>
          </a:p>
        </p:txBody>
      </p:sp>
      <p:sp>
        <p:nvSpPr>
          <p:cNvPr id="3" name="Content Placeholder 2">
            <a:extLst>
              <a:ext uri="{FF2B5EF4-FFF2-40B4-BE49-F238E27FC236}">
                <a16:creationId xmlns:a16="http://schemas.microsoft.com/office/drawing/2014/main" id="{1749C8C7-1011-424E-BE9B-C120853917A5}"/>
              </a:ext>
            </a:extLst>
          </p:cNvPr>
          <p:cNvSpPr>
            <a:spLocks noGrp="1"/>
          </p:cNvSpPr>
          <p:nvPr>
            <p:ph idx="1"/>
          </p:nvPr>
        </p:nvSpPr>
        <p:spPr/>
        <p:txBody>
          <a:bodyPr>
            <a:normAutofit/>
          </a:bodyPr>
          <a:lstStyle/>
          <a:p>
            <a:pPr marL="0" indent="0" algn="r" rtl="1">
              <a:buNone/>
            </a:pPr>
            <a:r>
              <a:rPr lang="he-IL" sz="2400" dirty="0"/>
              <a:t>ארה"ב מורכבת משתי מפלגות עיקריות:</a:t>
            </a:r>
          </a:p>
          <a:p>
            <a:pPr marL="0" indent="0" algn="r" rtl="1">
              <a:buNone/>
            </a:pPr>
            <a:r>
              <a:rPr lang="he-IL" sz="2400" dirty="0"/>
              <a:t> - המפלגה הדמוקרטית.</a:t>
            </a:r>
          </a:p>
          <a:p>
            <a:pPr marL="0" indent="0" algn="r" rtl="1">
              <a:buNone/>
            </a:pPr>
            <a:r>
              <a:rPr lang="he-IL" sz="2400" dirty="0"/>
              <a:t> - המפלגה הרפובליקנית.</a:t>
            </a:r>
          </a:p>
        </p:txBody>
      </p:sp>
    </p:spTree>
    <p:extLst>
      <p:ext uri="{BB962C8B-B14F-4D97-AF65-F5344CB8AC3E}">
        <p14:creationId xmlns:p14="http://schemas.microsoft.com/office/powerpoint/2010/main" val="42766488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8C57C-5E3B-46D3-9EB2-F3ABC46A0425}"/>
              </a:ext>
            </a:extLst>
          </p:cNvPr>
          <p:cNvSpPr>
            <a:spLocks noGrp="1"/>
          </p:cNvSpPr>
          <p:nvPr>
            <p:ph type="title"/>
          </p:nvPr>
        </p:nvSpPr>
        <p:spPr/>
        <p:txBody>
          <a:bodyPr>
            <a:normAutofit/>
          </a:bodyPr>
          <a:lstStyle/>
          <a:p>
            <a:pPr algn="r" rtl="1"/>
            <a:r>
              <a:rPr lang="he-IL" sz="5800" dirty="0"/>
              <a:t>המפלגה הדמוקרטית</a:t>
            </a:r>
            <a:endParaRPr lang="en-US" sz="5800" dirty="0"/>
          </a:p>
        </p:txBody>
      </p:sp>
      <p:sp>
        <p:nvSpPr>
          <p:cNvPr id="3" name="Content Placeholder 2">
            <a:extLst>
              <a:ext uri="{FF2B5EF4-FFF2-40B4-BE49-F238E27FC236}">
                <a16:creationId xmlns:a16="http://schemas.microsoft.com/office/drawing/2014/main" id="{1749C8C7-1011-424E-BE9B-C120853917A5}"/>
              </a:ext>
            </a:extLst>
          </p:cNvPr>
          <p:cNvSpPr>
            <a:spLocks noGrp="1"/>
          </p:cNvSpPr>
          <p:nvPr>
            <p:ph idx="1"/>
          </p:nvPr>
        </p:nvSpPr>
        <p:spPr/>
        <p:txBody>
          <a:bodyPr>
            <a:normAutofit lnSpcReduction="10000"/>
          </a:bodyPr>
          <a:lstStyle/>
          <a:p>
            <a:pPr marL="0" indent="0" algn="r" rtl="1">
              <a:buNone/>
            </a:pPr>
            <a:r>
              <a:rPr lang="he-IL" sz="2400" b="1" u="sng" dirty="0"/>
              <a:t>העבר (חוקים ותקנות):</a:t>
            </a:r>
          </a:p>
          <a:p>
            <a:pPr marL="0" indent="0" algn="r" rtl="1">
              <a:buNone/>
            </a:pPr>
            <a:r>
              <a:rPr lang="he-IL" sz="1800" u="sng" dirty="0"/>
              <a:t>חוק האוויר הנקי של 1990: </a:t>
            </a:r>
            <a:endParaRPr lang="he-IL" sz="2400" b="1" u="sng" dirty="0"/>
          </a:p>
          <a:p>
            <a:pPr marL="0" indent="0" algn="r" rtl="1">
              <a:buNone/>
            </a:pPr>
            <a:r>
              <a:rPr lang="he-IL" altLang="en-US" sz="1600" dirty="0"/>
              <a:t> - הוסיף תקנים מבוססי ביצועים ומכסה פליטות.</a:t>
            </a:r>
          </a:p>
          <a:p>
            <a:pPr marL="0" indent="0" algn="r" rtl="1">
              <a:buNone/>
            </a:pPr>
            <a:r>
              <a:rPr lang="he-IL" altLang="en-US" sz="1600" dirty="0"/>
              <a:t> -  סיפק מסגרת ממנה ישתמשו בדלקים נקיים חלופיים על ידי קביעת סטנדרטים</a:t>
            </a:r>
          </a:p>
          <a:p>
            <a:pPr marL="0" indent="0" algn="r" rtl="1">
              <a:buNone/>
            </a:pPr>
            <a:r>
              <a:rPr lang="he-IL" altLang="en-US" sz="1600" dirty="0"/>
              <a:t> -  מקדם את השימוש בפחמים נקיים (בעלי גופרית נמוכה) ובגז טבעי, כמו גם בטכנולוגיות חדשניות לניקוי פחם עם גופרית גבוהה באמצעות תוכנית "הגשם החומצי"</a:t>
            </a:r>
          </a:p>
          <a:p>
            <a:pPr marL="0" indent="0" algn="r" rtl="1">
              <a:buNone/>
            </a:pPr>
            <a:r>
              <a:rPr lang="he-IL" altLang="en-US" sz="1600" dirty="0"/>
              <a:t> - קידם באמצעות תוכנית "הגשם החומצי" שימוש יעיל באנרגיה לצרכנים פרטיים.</a:t>
            </a:r>
          </a:p>
          <a:p>
            <a:pPr marL="0" indent="0" algn="r" rtl="1">
              <a:buNone/>
            </a:pPr>
            <a:r>
              <a:rPr lang="he-IL" altLang="en-US" sz="1800" u="sng" dirty="0"/>
              <a:t>אישור הקונגרס על</a:t>
            </a:r>
            <a:r>
              <a:rPr lang="en-US" altLang="en-US" sz="1800" u="sng" dirty="0"/>
              <a:t>:UNFCCC </a:t>
            </a:r>
            <a:endParaRPr lang="he-IL" altLang="en-US" sz="1800" u="sng" dirty="0"/>
          </a:p>
          <a:p>
            <a:pPr marL="0" indent="0" algn="r" rtl="1">
              <a:buNone/>
            </a:pPr>
            <a:r>
              <a:rPr lang="he-IL" altLang="en-US" sz="1600" dirty="0"/>
              <a:t>סנאט מאשר את אמנת המסגרת של האו"ם בנושא שינויי אקלים. תהליך תכנון ההסכם העולמי להתמודדות עם שינויי האקלים החל בתחילת שנות התשעים. בשנת 1992 בוש חתם על אמנת המסגרת של האו"ם לשינוי אקלים</a:t>
            </a:r>
            <a:r>
              <a:rPr lang="en-US" altLang="en-US" sz="1600" dirty="0"/>
              <a:t> (UNFCCC), </a:t>
            </a:r>
            <a:r>
              <a:rPr lang="he-IL" altLang="en-US" sz="1600" dirty="0"/>
              <a:t>שהתחייבה לכל המדינות</a:t>
            </a:r>
            <a:br>
              <a:rPr lang="en-US" altLang="en-US" sz="1600" dirty="0"/>
            </a:br>
            <a:r>
              <a:rPr lang="he-IL" altLang="en-US" sz="1600" dirty="0"/>
              <a:t>לפעול והניחה את הבסיס להסכמים עתידיים</a:t>
            </a:r>
            <a:r>
              <a:rPr kumimoji="0" lang="en-US" altLang="en-US" sz="2000" b="0" i="0" u="none" strike="noStrike" cap="none" normalizeH="0" baseline="0" dirty="0">
                <a:ln>
                  <a:noFill/>
                </a:ln>
                <a:solidFill>
                  <a:srgbClr val="202124"/>
                </a:solidFill>
                <a:effectLst/>
                <a:latin typeface="Google Sans"/>
                <a:cs typeface="Arial" panose="020B0604020202020204" pitchFamily="34" charset="0"/>
              </a:rPr>
              <a:t>.</a:t>
            </a:r>
            <a:r>
              <a:rPr kumimoji="0" lang="en-US" altLang="en-US" sz="700" b="0" i="0" u="none" strike="noStrike" cap="none" normalizeH="0" baseline="0" dirty="0">
                <a:ln>
                  <a:noFill/>
                </a:ln>
                <a:solidFill>
                  <a:schemeClr val="tx1"/>
                </a:solidFill>
                <a:effectLst/>
              </a:rPr>
              <a:t> </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indent="0" algn="r" rtl="1">
              <a:buNone/>
            </a:pPr>
            <a:endParaRPr lang="he-IL" altLang="en-US" sz="2000" dirty="0"/>
          </a:p>
          <a:p>
            <a:pPr marL="0" indent="0" algn="r" rtl="1">
              <a:buNone/>
            </a:pPr>
            <a:endParaRPr lang="he-IL" b="1" u="sng" dirty="0"/>
          </a:p>
        </p:txBody>
      </p:sp>
    </p:spTree>
    <p:extLst>
      <p:ext uri="{BB962C8B-B14F-4D97-AF65-F5344CB8AC3E}">
        <p14:creationId xmlns:p14="http://schemas.microsoft.com/office/powerpoint/2010/main" val="41333622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8C57C-5E3B-46D3-9EB2-F3ABC46A0425}"/>
              </a:ext>
            </a:extLst>
          </p:cNvPr>
          <p:cNvSpPr>
            <a:spLocks noGrp="1"/>
          </p:cNvSpPr>
          <p:nvPr>
            <p:ph type="title"/>
          </p:nvPr>
        </p:nvSpPr>
        <p:spPr/>
        <p:txBody>
          <a:bodyPr>
            <a:normAutofit/>
          </a:bodyPr>
          <a:lstStyle/>
          <a:p>
            <a:pPr algn="r" rtl="1"/>
            <a:r>
              <a:rPr lang="he-IL" sz="5800" dirty="0"/>
              <a:t>המפלגה הדמוקרטית</a:t>
            </a:r>
            <a:endParaRPr lang="en-US" sz="5800" dirty="0"/>
          </a:p>
        </p:txBody>
      </p:sp>
      <p:sp>
        <p:nvSpPr>
          <p:cNvPr id="3" name="Content Placeholder 2">
            <a:extLst>
              <a:ext uri="{FF2B5EF4-FFF2-40B4-BE49-F238E27FC236}">
                <a16:creationId xmlns:a16="http://schemas.microsoft.com/office/drawing/2014/main" id="{1749C8C7-1011-424E-BE9B-C120853917A5}"/>
              </a:ext>
            </a:extLst>
          </p:cNvPr>
          <p:cNvSpPr>
            <a:spLocks noGrp="1"/>
          </p:cNvSpPr>
          <p:nvPr>
            <p:ph idx="1"/>
          </p:nvPr>
        </p:nvSpPr>
        <p:spPr/>
        <p:txBody>
          <a:bodyPr>
            <a:normAutofit/>
          </a:bodyPr>
          <a:lstStyle/>
          <a:p>
            <a:pPr marL="0" indent="0" algn="r" rtl="1">
              <a:buNone/>
            </a:pPr>
            <a:r>
              <a:rPr lang="he-IL" sz="2400" b="1" u="sng" dirty="0"/>
              <a:t>העבר (חוקים ותקנות) המשך:</a:t>
            </a:r>
          </a:p>
          <a:p>
            <a:pPr marL="0" indent="0" algn="r" rtl="1">
              <a:buNone/>
            </a:pPr>
            <a:r>
              <a:rPr lang="he-IL" altLang="en-US" sz="1800" u="sng" dirty="0"/>
              <a:t>חוק מדיניות האנרגיה </a:t>
            </a:r>
            <a:r>
              <a:rPr lang="he-IL" sz="1800" u="sng" dirty="0"/>
              <a:t>1992: </a:t>
            </a:r>
            <a:endParaRPr lang="he-IL" sz="2400" b="1" u="sng" dirty="0"/>
          </a:p>
          <a:p>
            <a:pPr marL="0" indent="0" algn="r" rtl="1">
              <a:buNone/>
            </a:pPr>
            <a:r>
              <a:rPr kumimoji="0" lang="he-IL" altLang="en-US" sz="1600" b="0" i="0" u="none" strike="noStrike" cap="none" normalizeH="0" baseline="0" dirty="0">
                <a:ln>
                  <a:noFill/>
                </a:ln>
                <a:solidFill>
                  <a:srgbClr val="202124"/>
                </a:solidFill>
                <a:effectLst/>
                <a:latin typeface="Google Sans"/>
                <a:cs typeface="Arial" panose="020B0604020202020204" pitchFamily="34" charset="0"/>
              </a:rPr>
              <a:t>סנאטור צ'אק גראסלי</a:t>
            </a:r>
            <a:r>
              <a:rPr kumimoji="0" lang="en-US" altLang="en-US" sz="1600" b="0" i="0" u="none" strike="noStrike" cap="none" normalizeH="0" baseline="0" dirty="0">
                <a:ln>
                  <a:noFill/>
                </a:ln>
                <a:solidFill>
                  <a:srgbClr val="202124"/>
                </a:solidFill>
                <a:effectLst/>
                <a:latin typeface="Google Sans"/>
              </a:rPr>
              <a:t> </a:t>
            </a:r>
            <a:r>
              <a:rPr lang="he-IL" altLang="en-US" sz="1600" dirty="0">
                <a:solidFill>
                  <a:srgbClr val="202124"/>
                </a:solidFill>
                <a:latin typeface="Google Sans"/>
              </a:rPr>
              <a:t>העביר </a:t>
            </a:r>
            <a:r>
              <a:rPr kumimoji="0" lang="he-IL" altLang="en-US" sz="1600" b="0" i="0" u="none" strike="noStrike" cap="none" normalizeH="0" baseline="0" dirty="0">
                <a:ln>
                  <a:noFill/>
                </a:ln>
                <a:solidFill>
                  <a:srgbClr val="202124"/>
                </a:solidFill>
                <a:effectLst/>
                <a:latin typeface="Google Sans"/>
                <a:cs typeface="Arial" panose="020B0604020202020204" pitchFamily="34" charset="0"/>
              </a:rPr>
              <a:t>את חוק מדיוניות האנרגיה שנתן זיכויי מס לייצור אנרגיה מתחדשת מסוג רוח.</a:t>
            </a:r>
            <a:endParaRPr lang="he-IL" altLang="en-US" sz="1600" dirty="0"/>
          </a:p>
          <a:p>
            <a:pPr marL="0" indent="0" algn="r" rtl="1">
              <a:buNone/>
            </a:pPr>
            <a:r>
              <a:rPr lang="he-IL" altLang="en-US" sz="1800" u="sng" dirty="0"/>
              <a:t>חוק ניהול האקלים 2003</a:t>
            </a:r>
          </a:p>
          <a:p>
            <a:pPr marL="0" indent="0" algn="r" rtl="1">
              <a:buNone/>
            </a:pPr>
            <a:r>
              <a:rPr lang="he-IL" altLang="en-US" sz="1600" dirty="0">
                <a:solidFill>
                  <a:srgbClr val="202124"/>
                </a:solidFill>
                <a:latin typeface="Google Sans"/>
                <a:cs typeface="Arial" panose="020B0604020202020204" pitchFamily="34" charset="0"/>
              </a:rPr>
              <a:t>תוכנית מכסה וסחר להפחתת פליטת במגזרי החשמל, הייצור, המסחר והתחבורה במשק (שהיוו 85 אחוז מהפליטות בארה"ב).</a:t>
            </a:r>
            <a:r>
              <a:rPr lang="en-US" altLang="en-US" sz="1600" dirty="0">
                <a:solidFill>
                  <a:srgbClr val="202124"/>
                </a:solidFill>
                <a:latin typeface="Google Sans"/>
                <a:cs typeface="Arial" panose="020B0604020202020204" pitchFamily="34" charset="0"/>
              </a:rPr>
              <a:t> </a:t>
            </a:r>
            <a:endParaRPr lang="he-IL" altLang="en-US" sz="1600" dirty="0">
              <a:solidFill>
                <a:srgbClr val="202124"/>
              </a:solidFill>
              <a:latin typeface="Google Sans"/>
              <a:cs typeface="Arial" panose="020B0604020202020204" pitchFamily="34" charset="0"/>
            </a:endParaRPr>
          </a:p>
          <a:p>
            <a:pPr marL="0" indent="0" algn="r" rtl="1">
              <a:buNone/>
            </a:pPr>
            <a:r>
              <a:rPr lang="he-IL" altLang="en-US" sz="1800" u="sng" dirty="0"/>
              <a:t>החלטת קונגרס לדייוח פליטת 2008</a:t>
            </a:r>
            <a:endParaRPr lang="en-US" altLang="en-US" sz="1800" dirty="0">
              <a:solidFill>
                <a:srgbClr val="202124"/>
              </a:solidFill>
              <a:latin typeface="Google Sans"/>
              <a:cs typeface="Arial" panose="020B0604020202020204" pitchFamily="34" charset="0"/>
            </a:endParaRPr>
          </a:p>
          <a:p>
            <a:pPr marL="0" indent="0" algn="r" rtl="1">
              <a:buNone/>
            </a:pPr>
            <a:r>
              <a:rPr lang="he-IL" altLang="en-US" sz="1600" dirty="0">
                <a:solidFill>
                  <a:srgbClr val="202124"/>
                </a:solidFill>
                <a:latin typeface="Google Sans"/>
                <a:cs typeface="Arial" panose="020B0604020202020204" pitchFamily="34" charset="0"/>
              </a:rPr>
              <a:t>הקונגרס מחייב דיווח על פליטות. כחלק מחוק ההפרשות המאוחד של שנת הכספים 2008, שנחתם בחוק בשנת 2007, הורתה הסוכנות להגנת הסביבה האמריקאית</a:t>
            </a:r>
            <a:r>
              <a:rPr lang="en-US" altLang="en-US" sz="1600" dirty="0">
                <a:solidFill>
                  <a:srgbClr val="202124"/>
                </a:solidFill>
                <a:latin typeface="Google Sans"/>
                <a:cs typeface="Arial" panose="020B0604020202020204" pitchFamily="34" charset="0"/>
              </a:rPr>
              <a:t> (EPA) </a:t>
            </a:r>
            <a:r>
              <a:rPr lang="he-IL" altLang="en-US" sz="1600" dirty="0">
                <a:solidFill>
                  <a:srgbClr val="202124"/>
                </a:solidFill>
                <a:latin typeface="Google Sans"/>
                <a:cs typeface="Arial" panose="020B0604020202020204" pitchFamily="34" charset="0"/>
              </a:rPr>
              <a:t>לפרסם כלל המחייב דיווח ציבורי על פליטת גזי חממה ממקורות גדולים.</a:t>
            </a:r>
            <a:endParaRPr lang="he-IL" sz="2400" b="1" u="sng" dirty="0"/>
          </a:p>
        </p:txBody>
      </p:sp>
    </p:spTree>
    <p:extLst>
      <p:ext uri="{BB962C8B-B14F-4D97-AF65-F5344CB8AC3E}">
        <p14:creationId xmlns:p14="http://schemas.microsoft.com/office/powerpoint/2010/main" val="27334868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8C57C-5E3B-46D3-9EB2-F3ABC46A0425}"/>
              </a:ext>
            </a:extLst>
          </p:cNvPr>
          <p:cNvSpPr>
            <a:spLocks noGrp="1"/>
          </p:cNvSpPr>
          <p:nvPr>
            <p:ph type="title"/>
          </p:nvPr>
        </p:nvSpPr>
        <p:spPr/>
        <p:txBody>
          <a:bodyPr>
            <a:normAutofit/>
          </a:bodyPr>
          <a:lstStyle/>
          <a:p>
            <a:pPr algn="r" rtl="1"/>
            <a:r>
              <a:rPr lang="he-IL" sz="5800" dirty="0"/>
              <a:t>המפלגה הדמוקרטית</a:t>
            </a:r>
            <a:endParaRPr lang="en-US" sz="5800" dirty="0"/>
          </a:p>
        </p:txBody>
      </p:sp>
      <p:sp>
        <p:nvSpPr>
          <p:cNvPr id="3" name="Content Placeholder 2">
            <a:extLst>
              <a:ext uri="{FF2B5EF4-FFF2-40B4-BE49-F238E27FC236}">
                <a16:creationId xmlns:a16="http://schemas.microsoft.com/office/drawing/2014/main" id="{1749C8C7-1011-424E-BE9B-C120853917A5}"/>
              </a:ext>
            </a:extLst>
          </p:cNvPr>
          <p:cNvSpPr>
            <a:spLocks noGrp="1"/>
          </p:cNvSpPr>
          <p:nvPr>
            <p:ph idx="1"/>
          </p:nvPr>
        </p:nvSpPr>
        <p:spPr/>
        <p:txBody>
          <a:bodyPr>
            <a:normAutofit fontScale="62500" lnSpcReduction="20000"/>
          </a:bodyPr>
          <a:lstStyle/>
          <a:p>
            <a:pPr marL="0" indent="0" algn="r" rtl="1">
              <a:buNone/>
            </a:pPr>
            <a:r>
              <a:rPr lang="he-IL" sz="3400" b="1" u="sng" dirty="0">
                <a:cs typeface="+mj-cs"/>
              </a:rPr>
              <a:t>העבר (חוקים ותקנות) המשך:</a:t>
            </a:r>
          </a:p>
          <a:p>
            <a:pPr marL="0" indent="0" algn="r" rtl="1">
              <a:buNone/>
            </a:pPr>
            <a:r>
              <a:rPr lang="he-IL" altLang="en-US" sz="2900" u="sng" dirty="0">
                <a:cs typeface="+mj-cs"/>
              </a:rPr>
              <a:t>החוק האמריקאי לאנרגיה נקייה וביטחו</a:t>
            </a:r>
            <a:r>
              <a:rPr lang="he-IL" altLang="en-US" sz="2900" u="sng" dirty="0">
                <a:solidFill>
                  <a:srgbClr val="202124"/>
                </a:solidFill>
                <a:latin typeface="Google Sans"/>
                <a:cs typeface="+mj-cs"/>
              </a:rPr>
              <a:t>ן</a:t>
            </a:r>
            <a:r>
              <a:rPr lang="en-US" altLang="en-US" sz="2900" u="sng" dirty="0">
                <a:solidFill>
                  <a:srgbClr val="202124"/>
                </a:solidFill>
                <a:latin typeface="Google Sans"/>
                <a:cs typeface="+mj-cs"/>
              </a:rPr>
              <a:t> 2008-2010 </a:t>
            </a:r>
            <a:endParaRPr lang="he-IL" altLang="en-US" sz="2900" dirty="0">
              <a:solidFill>
                <a:srgbClr val="202124"/>
              </a:solidFill>
              <a:latin typeface="Google Sans"/>
              <a:cs typeface="+mj-cs"/>
            </a:endParaRPr>
          </a:p>
          <a:p>
            <a:pPr marL="0" indent="0" algn="r" rtl="1">
              <a:buNone/>
            </a:pPr>
            <a:r>
              <a:rPr lang="he-IL" altLang="en-US" sz="2600" dirty="0">
                <a:solidFill>
                  <a:srgbClr val="202124"/>
                </a:solidFill>
                <a:latin typeface="Google Sans"/>
                <a:cs typeface="+mj-cs"/>
              </a:rPr>
              <a:t>הקמת מערכת כלכלית רוחבית שתגביל שימוש וסחר בגזי חממה וקידום תקנות משלימות </a:t>
            </a:r>
            <a:r>
              <a:rPr lang="en-US" altLang="en-US" sz="2600" dirty="0">
                <a:solidFill>
                  <a:srgbClr val="202124"/>
                </a:solidFill>
                <a:latin typeface="Google Sans"/>
                <a:cs typeface="+mj-cs"/>
              </a:rPr>
              <a:t>(cap and trade)</a:t>
            </a:r>
            <a:r>
              <a:rPr lang="he-IL" altLang="en-US" sz="2600" dirty="0">
                <a:solidFill>
                  <a:srgbClr val="202124"/>
                </a:solidFill>
                <a:latin typeface="Google Sans"/>
                <a:cs typeface="+mj-cs"/>
              </a:rPr>
              <a:t>.</a:t>
            </a:r>
            <a:r>
              <a:rPr lang="en-US" altLang="en-US" sz="2600" dirty="0">
                <a:solidFill>
                  <a:srgbClr val="202124"/>
                </a:solidFill>
                <a:latin typeface="Google Sans"/>
                <a:cs typeface="+mj-cs"/>
              </a:rPr>
              <a:t> </a:t>
            </a:r>
          </a:p>
          <a:p>
            <a:pPr marL="0" indent="0" algn="r" rtl="1">
              <a:buNone/>
            </a:pPr>
            <a:r>
              <a:rPr lang="he-IL" altLang="en-US" sz="2900" u="sng" dirty="0">
                <a:solidFill>
                  <a:srgbClr val="202124"/>
                </a:solidFill>
                <a:latin typeface="Google Sans"/>
                <a:cs typeface="+mj-cs"/>
              </a:rPr>
              <a:t>החוק האמריקאי למנהיגות אנרגיה נקייה משנת 2009</a:t>
            </a:r>
            <a:endParaRPr lang="en-US" altLang="en-US" sz="2900" u="sng" dirty="0">
              <a:solidFill>
                <a:srgbClr val="202124"/>
              </a:solidFill>
              <a:latin typeface="Google Sans"/>
              <a:cs typeface="+mj-cs"/>
            </a:endParaRPr>
          </a:p>
          <a:p>
            <a:pPr marL="0" indent="0" algn="r" rtl="1">
              <a:buNone/>
            </a:pPr>
            <a:r>
              <a:rPr lang="he-IL" altLang="en-US" sz="2600" dirty="0">
                <a:solidFill>
                  <a:srgbClr val="202124"/>
                </a:solidFill>
                <a:latin typeface="Google Sans"/>
                <a:cs typeface="+mj-cs"/>
              </a:rPr>
              <a:t>חוק זה כלל תקנות ל לאנרגיה מתחדשת וטיפול בכמה נושאים אחרים הקשורים לאנרגיה:</a:t>
            </a:r>
          </a:p>
          <a:p>
            <a:pPr algn="r" rtl="1">
              <a:buFontTx/>
              <a:buChar char="-"/>
            </a:pPr>
            <a:r>
              <a:rPr lang="he-IL" altLang="en-US" sz="2600" dirty="0">
                <a:solidFill>
                  <a:srgbClr val="202124"/>
                </a:solidFill>
                <a:latin typeface="Google Sans"/>
                <a:cs typeface="+mj-cs"/>
              </a:rPr>
              <a:t>הקמת מערכת מכסה וסחר עבור שירותים בתעשייה ותשלום עבור דלקי תחבורה</a:t>
            </a:r>
          </a:p>
          <a:p>
            <a:pPr algn="r" rtl="1">
              <a:buFontTx/>
              <a:buChar char="-"/>
            </a:pPr>
            <a:r>
              <a:rPr lang="he-IL" altLang="en-US" sz="2600" dirty="0">
                <a:solidFill>
                  <a:srgbClr val="202124"/>
                </a:solidFill>
                <a:latin typeface="Google Sans"/>
                <a:cs typeface="+mj-cs"/>
              </a:rPr>
              <a:t>הפחתת יבוא הנפט</a:t>
            </a:r>
          </a:p>
          <a:p>
            <a:pPr algn="r" rtl="1">
              <a:buFontTx/>
              <a:buChar char="-"/>
            </a:pPr>
            <a:r>
              <a:rPr lang="he-IL" altLang="en-US" sz="2600" dirty="0">
                <a:solidFill>
                  <a:srgbClr val="202124"/>
                </a:solidFill>
                <a:latin typeface="Google Sans"/>
                <a:cs typeface="+mj-cs"/>
              </a:rPr>
              <a:t>יצירת תקני יעילות חדשים</a:t>
            </a:r>
          </a:p>
          <a:p>
            <a:pPr algn="r" rtl="1">
              <a:buFontTx/>
              <a:buChar char="-"/>
            </a:pPr>
            <a:r>
              <a:rPr lang="he-IL" altLang="en-US" sz="2600" dirty="0">
                <a:solidFill>
                  <a:srgbClr val="202124"/>
                </a:solidFill>
                <a:latin typeface="Google Sans"/>
                <a:cs typeface="+mj-cs"/>
              </a:rPr>
              <a:t>הקמת תקן אנרגיה נקייה</a:t>
            </a:r>
            <a:r>
              <a:rPr lang="en-US" altLang="en-US" sz="2600" dirty="0">
                <a:solidFill>
                  <a:srgbClr val="202124"/>
                </a:solidFill>
                <a:latin typeface="Google Sans"/>
                <a:cs typeface="+mj-cs"/>
              </a:rPr>
              <a:t>.</a:t>
            </a:r>
            <a:endParaRPr lang="he-IL" altLang="en-US" sz="2600" dirty="0">
              <a:solidFill>
                <a:srgbClr val="202124"/>
              </a:solidFill>
              <a:latin typeface="Google Sans"/>
              <a:cs typeface="+mj-cs"/>
            </a:endParaRPr>
          </a:p>
          <a:p>
            <a:pPr marL="0" indent="0" algn="r" rtl="1">
              <a:buNone/>
            </a:pPr>
            <a:endParaRPr kumimoji="0" lang="he-IL" altLang="en-US" sz="1800" b="0" i="0" u="none" strike="noStrike" cap="none" normalizeH="0" baseline="0" dirty="0">
              <a:ln>
                <a:noFill/>
              </a:ln>
              <a:solidFill>
                <a:srgbClr val="202124"/>
              </a:solidFill>
              <a:effectLst/>
              <a:latin typeface="Google Sans"/>
              <a:cs typeface="+mj-cs"/>
            </a:endParaRPr>
          </a:p>
          <a:p>
            <a:pPr marL="0" indent="0" algn="r" rtl="1">
              <a:buNone/>
            </a:pPr>
            <a:endParaRPr kumimoji="0" lang="he-IL" altLang="en-US" sz="2000" b="0" i="0" u="none" strike="noStrike" cap="none" normalizeH="0" baseline="0" dirty="0">
              <a:ln>
                <a:noFill/>
              </a:ln>
              <a:solidFill>
                <a:srgbClr val="202124"/>
              </a:solidFill>
              <a:effectLst/>
              <a:latin typeface="Google Sans"/>
              <a:cs typeface="+mj-cs"/>
            </a:endParaRPr>
          </a:p>
          <a:p>
            <a:pPr marL="0" indent="0" algn="r" rtl="1">
              <a:buNone/>
            </a:pPr>
            <a:r>
              <a:rPr kumimoji="0" lang="en-US" altLang="en-US" sz="700" b="0" i="0" u="none" strike="noStrike" cap="none" normalizeH="0" baseline="0" dirty="0">
                <a:ln>
                  <a:noFill/>
                </a:ln>
                <a:solidFill>
                  <a:schemeClr val="tx1"/>
                </a:solidFill>
                <a:effectLst/>
                <a:cs typeface="+mj-cs"/>
              </a:rPr>
              <a:t> </a:t>
            </a:r>
            <a:endParaRPr kumimoji="0" lang="en-US" altLang="en-US" sz="1600" b="0" i="0" u="none" strike="noStrike" cap="none" normalizeH="0" baseline="0" dirty="0">
              <a:ln>
                <a:noFill/>
              </a:ln>
              <a:solidFill>
                <a:schemeClr val="tx1"/>
              </a:solidFill>
              <a:effectLst/>
              <a:latin typeface="Arial" panose="020B0604020202020204" pitchFamily="34" charset="0"/>
              <a:cs typeface="+mj-cs"/>
            </a:endParaRPr>
          </a:p>
          <a:p>
            <a:pPr marL="0" indent="0" algn="r" rtl="1">
              <a:buNone/>
            </a:pPr>
            <a:endParaRPr lang="he-IL" altLang="en-US" sz="2000" dirty="0">
              <a:cs typeface="+mj-cs"/>
            </a:endParaRPr>
          </a:p>
        </p:txBody>
      </p:sp>
    </p:spTree>
    <p:extLst>
      <p:ext uri="{BB962C8B-B14F-4D97-AF65-F5344CB8AC3E}">
        <p14:creationId xmlns:p14="http://schemas.microsoft.com/office/powerpoint/2010/main" val="31623209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8C57C-5E3B-46D3-9EB2-F3ABC46A0425}"/>
              </a:ext>
            </a:extLst>
          </p:cNvPr>
          <p:cNvSpPr>
            <a:spLocks noGrp="1"/>
          </p:cNvSpPr>
          <p:nvPr>
            <p:ph type="title"/>
          </p:nvPr>
        </p:nvSpPr>
        <p:spPr/>
        <p:txBody>
          <a:bodyPr>
            <a:normAutofit/>
          </a:bodyPr>
          <a:lstStyle/>
          <a:p>
            <a:pPr algn="r" rtl="1"/>
            <a:r>
              <a:rPr lang="he-IL" sz="5800" dirty="0"/>
              <a:t>המפלגה הדמוקרטית</a:t>
            </a:r>
            <a:endParaRPr lang="en-US" sz="5800" dirty="0"/>
          </a:p>
        </p:txBody>
      </p:sp>
      <p:sp>
        <p:nvSpPr>
          <p:cNvPr id="3" name="Content Placeholder 2">
            <a:extLst>
              <a:ext uri="{FF2B5EF4-FFF2-40B4-BE49-F238E27FC236}">
                <a16:creationId xmlns:a16="http://schemas.microsoft.com/office/drawing/2014/main" id="{1749C8C7-1011-424E-BE9B-C120853917A5}"/>
              </a:ext>
            </a:extLst>
          </p:cNvPr>
          <p:cNvSpPr>
            <a:spLocks noGrp="1"/>
          </p:cNvSpPr>
          <p:nvPr>
            <p:ph idx="1"/>
          </p:nvPr>
        </p:nvSpPr>
        <p:spPr/>
        <p:txBody>
          <a:bodyPr>
            <a:normAutofit fontScale="92500" lnSpcReduction="20000"/>
          </a:bodyPr>
          <a:lstStyle/>
          <a:p>
            <a:pPr marL="0" indent="0" algn="r" rtl="1">
              <a:buNone/>
            </a:pPr>
            <a:r>
              <a:rPr lang="he-IL" sz="2600" b="1" u="sng" dirty="0">
                <a:cs typeface="+mj-cs"/>
              </a:rPr>
              <a:t>העבר (חוקים ותקנות) המשך:</a:t>
            </a:r>
            <a:endParaRPr lang="he-IL" sz="2600" dirty="0">
              <a:latin typeface="Arial" panose="020B0604020202020204" pitchFamily="34" charset="0"/>
              <a:cs typeface="+mj-cs"/>
            </a:endParaRPr>
          </a:p>
          <a:p>
            <a:pPr marL="0" indent="0" algn="r" rtl="1">
              <a:buNone/>
            </a:pPr>
            <a:r>
              <a:rPr lang="he-IL" altLang="en-US" sz="1900" u="sng" dirty="0">
                <a:cs typeface="+mj-cs"/>
              </a:rPr>
              <a:t>חיזוק הגנה מפני שיטפונות. מימון התוכנית הלאומית לביטוח שיטפונות 2012</a:t>
            </a:r>
          </a:p>
          <a:p>
            <a:pPr marL="0" indent="0" algn="r" rtl="1">
              <a:buNone/>
            </a:pPr>
            <a:r>
              <a:rPr lang="he-IL" altLang="en-US" sz="1700" dirty="0">
                <a:solidFill>
                  <a:srgbClr val="202124"/>
                </a:solidFill>
                <a:latin typeface="Google Sans"/>
                <a:cs typeface="+mj-cs"/>
              </a:rPr>
              <a:t>הצעת החוק היוותה צעד מרכזי לעבר תמחור אקטוארי וחשבונאות מלאה של סיכון האקלים, והבטיח כי תחזיות השפעת האקלים משולבות בחישובים עתידיים של סיכון הצפה. למרות שהמילה "אקלים" לא מופיעה בטקסט, הצעת החוק הפנתה את הסוכנות הפדרלית לניהול חירום להשתמש ב"מדע הטוב ביותר, הזמין לגבי שינויים עתידיים בגובה פני הים, במשקעים ובעוצמת ההוריקנים", ככל הנראה השפעות צפויות של שינויי האקלים - כשהוא מעדכן מפות שיטפון וקובע דמי ביטוח</a:t>
            </a:r>
            <a:r>
              <a:rPr lang="en-US" altLang="en-US" sz="1700" dirty="0">
                <a:solidFill>
                  <a:srgbClr val="202124"/>
                </a:solidFill>
                <a:latin typeface="Google Sans"/>
                <a:cs typeface="+mj-cs"/>
              </a:rPr>
              <a:t>.</a:t>
            </a:r>
            <a:r>
              <a:rPr lang="he-IL" altLang="en-US" sz="1700" dirty="0">
                <a:solidFill>
                  <a:srgbClr val="202124"/>
                </a:solidFill>
                <a:latin typeface="Google Sans"/>
                <a:cs typeface="+mj-cs"/>
              </a:rPr>
              <a:t> כלומר החוק השפיעה על קידום מטרות אקלים ע"י שימוש במודלים לתחזיות של הצפות.</a:t>
            </a:r>
            <a:endParaRPr lang="en-US" altLang="en-US" sz="1600" dirty="0">
              <a:solidFill>
                <a:srgbClr val="202124"/>
              </a:solidFill>
              <a:latin typeface="Google Sans"/>
              <a:cs typeface="+mj-cs"/>
            </a:endParaRPr>
          </a:p>
          <a:p>
            <a:pPr marL="0" indent="0" algn="r" rtl="1">
              <a:buNone/>
            </a:pPr>
            <a:r>
              <a:rPr lang="he-IL" altLang="en-US" sz="1900" u="sng" dirty="0">
                <a:cs typeface="+mj-cs"/>
              </a:rPr>
              <a:t>תקן אנרגיה נקייה 2012</a:t>
            </a:r>
          </a:p>
          <a:p>
            <a:pPr marL="0" indent="0" algn="r" rtl="1">
              <a:buNone/>
            </a:pPr>
            <a:r>
              <a:rPr lang="he-IL" altLang="en-US" sz="1700" dirty="0">
                <a:solidFill>
                  <a:srgbClr val="202124"/>
                </a:solidFill>
                <a:latin typeface="Google Sans"/>
                <a:cs typeface="+mj-cs"/>
              </a:rPr>
              <a:t>תקן אנרגיה חלופית להפחתת פליטות בתחום החשמל.</a:t>
            </a:r>
            <a:endParaRPr lang="en-US" altLang="en-US" sz="1700" dirty="0">
              <a:solidFill>
                <a:srgbClr val="202124"/>
              </a:solidFill>
              <a:latin typeface="Google Sans"/>
              <a:cs typeface="+mj-cs"/>
            </a:endParaRPr>
          </a:p>
          <a:p>
            <a:pPr marL="0" indent="0" algn="r" rtl="1">
              <a:lnSpc>
                <a:spcPct val="100000"/>
              </a:lnSpc>
              <a:buNone/>
            </a:pPr>
            <a:r>
              <a:rPr lang="he-IL" altLang="en-US" sz="1900" u="sng" dirty="0">
                <a:solidFill>
                  <a:srgbClr val="202124"/>
                </a:solidFill>
                <a:latin typeface="Google Sans"/>
                <a:cs typeface="+mj-cs"/>
              </a:rPr>
              <a:t>הסכם פריז 2015:</a:t>
            </a:r>
          </a:p>
          <a:p>
            <a:pPr marL="0" indent="0" algn="r" rtl="1">
              <a:lnSpc>
                <a:spcPct val="100000"/>
              </a:lnSpc>
              <a:buNone/>
            </a:pPr>
            <a:r>
              <a:rPr lang="he-IL" altLang="en-US" sz="1700" dirty="0">
                <a:solidFill>
                  <a:srgbClr val="202124"/>
                </a:solidFill>
                <a:latin typeface="Google Sans"/>
                <a:cs typeface="+mj-cs"/>
              </a:rPr>
              <a:t>בהנהגת אובמה אמריקה מצטרפת להסכם פריז, לא להגיע לעלייה בטמפרטורה של 1.5 מעלות, עם העדפה ל 2 מעלות.</a:t>
            </a:r>
          </a:p>
          <a:p>
            <a:pPr marL="0" indent="0" algn="r" rtl="1">
              <a:buNone/>
            </a:pPr>
            <a:endParaRPr lang="he-IL" altLang="en-US" sz="1600" dirty="0">
              <a:solidFill>
                <a:srgbClr val="202124"/>
              </a:solidFill>
              <a:latin typeface="Google Sans"/>
              <a:cs typeface="+mj-cs"/>
            </a:endParaRPr>
          </a:p>
        </p:txBody>
      </p:sp>
    </p:spTree>
    <p:extLst>
      <p:ext uri="{BB962C8B-B14F-4D97-AF65-F5344CB8AC3E}">
        <p14:creationId xmlns:p14="http://schemas.microsoft.com/office/powerpoint/2010/main" val="35427664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8C57C-5E3B-46D3-9EB2-F3ABC46A0425}"/>
              </a:ext>
            </a:extLst>
          </p:cNvPr>
          <p:cNvSpPr>
            <a:spLocks noGrp="1"/>
          </p:cNvSpPr>
          <p:nvPr>
            <p:ph type="title"/>
          </p:nvPr>
        </p:nvSpPr>
        <p:spPr/>
        <p:txBody>
          <a:bodyPr>
            <a:normAutofit/>
          </a:bodyPr>
          <a:lstStyle/>
          <a:p>
            <a:pPr algn="r" rtl="1"/>
            <a:r>
              <a:rPr lang="he-IL" sz="5800" dirty="0"/>
              <a:t>המפלגה הדמוקרטית</a:t>
            </a:r>
            <a:endParaRPr lang="en-US" sz="5800" dirty="0"/>
          </a:p>
        </p:txBody>
      </p:sp>
      <p:sp>
        <p:nvSpPr>
          <p:cNvPr id="3" name="Content Placeholder 2">
            <a:extLst>
              <a:ext uri="{FF2B5EF4-FFF2-40B4-BE49-F238E27FC236}">
                <a16:creationId xmlns:a16="http://schemas.microsoft.com/office/drawing/2014/main" id="{1749C8C7-1011-424E-BE9B-C120853917A5}"/>
              </a:ext>
            </a:extLst>
          </p:cNvPr>
          <p:cNvSpPr>
            <a:spLocks noGrp="1"/>
          </p:cNvSpPr>
          <p:nvPr>
            <p:ph idx="1"/>
          </p:nvPr>
        </p:nvSpPr>
        <p:spPr/>
        <p:txBody>
          <a:bodyPr>
            <a:normAutofit/>
          </a:bodyPr>
          <a:lstStyle/>
          <a:p>
            <a:pPr marL="0" indent="0" algn="r" rtl="1">
              <a:buNone/>
            </a:pPr>
            <a:r>
              <a:rPr lang="he-IL" sz="2400" b="1" u="sng" dirty="0">
                <a:cs typeface="+mj-cs"/>
              </a:rPr>
              <a:t>העבר (חוקים ותקנות) המשך:</a:t>
            </a:r>
            <a:endParaRPr lang="he-IL" sz="2400" dirty="0">
              <a:latin typeface="Arial" panose="020B0604020202020204" pitchFamily="34" charset="0"/>
              <a:cs typeface="+mj-cs"/>
            </a:endParaRPr>
          </a:p>
          <a:p>
            <a:pPr marL="0" indent="0" algn="r" rtl="1">
              <a:buNone/>
            </a:pPr>
            <a:r>
              <a:rPr lang="he-IL" altLang="en-US" u="sng" dirty="0">
                <a:cs typeface="+mj-cs"/>
              </a:rPr>
              <a:t>הקמת שוק הפתרונות האקלים 2016</a:t>
            </a:r>
          </a:p>
          <a:p>
            <a:pPr marL="0" indent="0" algn="r" rtl="1">
              <a:buNone/>
            </a:pPr>
            <a:r>
              <a:rPr lang="he-IL" altLang="en-US" sz="1600" dirty="0">
                <a:solidFill>
                  <a:srgbClr val="202124"/>
                </a:solidFill>
                <a:latin typeface="Google Sans"/>
                <a:cs typeface="+mj-cs"/>
              </a:rPr>
              <a:t>הקמת נציגות פתרונות האקלים הדו-מפלגתיים בבית הנבחרים. צוות המועצה מתאר את משימתה כחינוך</a:t>
            </a:r>
            <a:r>
              <a:rPr lang="en-US" altLang="en-US" sz="1600" dirty="0">
                <a:solidFill>
                  <a:srgbClr val="202124"/>
                </a:solidFill>
                <a:latin typeface="Google Sans"/>
                <a:cs typeface="+mj-cs"/>
              </a:rPr>
              <a:t> </a:t>
            </a:r>
            <a:r>
              <a:rPr lang="he-IL" altLang="en-US" sz="1600" dirty="0">
                <a:solidFill>
                  <a:srgbClr val="202124"/>
                </a:solidFill>
                <a:latin typeface="Google Sans"/>
                <a:cs typeface="+mj-cs"/>
              </a:rPr>
              <a:t>תושבים</a:t>
            </a:r>
            <a:r>
              <a:rPr lang="en-US" altLang="en-US" sz="1600" dirty="0">
                <a:solidFill>
                  <a:srgbClr val="202124"/>
                </a:solidFill>
                <a:latin typeface="Google Sans"/>
                <a:cs typeface="+mj-cs"/>
              </a:rPr>
              <a:t> </a:t>
            </a:r>
            <a:r>
              <a:rPr lang="he-IL" altLang="en-US" sz="1600" dirty="0">
                <a:solidFill>
                  <a:srgbClr val="202124"/>
                </a:solidFill>
                <a:latin typeface="Google Sans"/>
                <a:cs typeface="+mj-cs"/>
              </a:rPr>
              <a:t>ל"אופציות משתלמות כלכלית להפחתת סיכון האקלים ולהגנה על כלכלת המדינה, הביטחון, התשתיות, החקלאות, אספקת המים וביטחון הציבור". הקוקוס </a:t>
            </a:r>
            <a:r>
              <a:rPr lang="he-IL" sz="1600" dirty="0">
                <a:solidFill>
                  <a:srgbClr val="202124"/>
                </a:solidFill>
                <a:latin typeface="Google Sans"/>
                <a:cs typeface="+mj-cs"/>
              </a:rPr>
              <a:t>(</a:t>
            </a:r>
            <a:r>
              <a:rPr lang="en-US" sz="1600" dirty="0">
                <a:solidFill>
                  <a:srgbClr val="202124"/>
                </a:solidFill>
                <a:latin typeface="Google Sans"/>
                <a:cs typeface="+mj-cs"/>
              </a:rPr>
              <a:t>caucus</a:t>
            </a:r>
            <a:r>
              <a:rPr lang="he-IL" sz="1600" dirty="0">
                <a:solidFill>
                  <a:srgbClr val="202124"/>
                </a:solidFill>
                <a:latin typeface="Google Sans"/>
                <a:cs typeface="+mj-cs"/>
              </a:rPr>
              <a:t>)</a:t>
            </a:r>
            <a:r>
              <a:rPr lang="he-IL" altLang="en-US" sz="1600" dirty="0">
                <a:solidFill>
                  <a:srgbClr val="202124"/>
                </a:solidFill>
                <a:latin typeface="Google Sans"/>
                <a:cs typeface="+mj-cs"/>
              </a:rPr>
              <a:t> צירף עשרות נבחרים בזוגות רפובליקנים-דמוקרטים למטרה.</a:t>
            </a:r>
          </a:p>
          <a:p>
            <a:pPr marL="0" indent="0" algn="r" rtl="1">
              <a:buNone/>
            </a:pPr>
            <a:r>
              <a:rPr lang="he-IL" altLang="en-US" sz="1800" u="sng" dirty="0">
                <a:cs typeface="+mj-cs"/>
              </a:rPr>
              <a:t>זיכויי מס ותמחור פחמן 2018</a:t>
            </a:r>
          </a:p>
          <a:p>
            <a:pPr marL="0" indent="0" algn="r" rtl="1">
              <a:buNone/>
            </a:pPr>
            <a:r>
              <a:rPr lang="he-IL" altLang="en-US" sz="1600" dirty="0">
                <a:solidFill>
                  <a:srgbClr val="202124"/>
                </a:solidFill>
                <a:latin typeface="Google Sans"/>
                <a:cs typeface="+mj-cs"/>
              </a:rPr>
              <a:t>הקונגרס חיקק עסקת תקציב לשנתיים שהרחיבה את התמריצים הכספיים העיקריים להשקעות במספר טכנולוגיות מתקדמות עם פחמן נמוך. עסקת התקציב כללה הצעה דו-מפלגתית לרפורמה ולהאריך זיכויי מס כדי להגביר תפיסת פחמן. בנוסף, הוצעה ההצעה הראשונה לתמחור פחמן בראשות הרפובליקנים וההצעה לתמחור פחמן דו-מפלגתי כמעט שמונה שנים.</a:t>
            </a:r>
            <a:endParaRPr lang="en-US" altLang="en-US" sz="1600" dirty="0">
              <a:solidFill>
                <a:srgbClr val="202124"/>
              </a:solidFill>
              <a:latin typeface="Google Sans"/>
              <a:cs typeface="+mj-cs"/>
            </a:endParaRPr>
          </a:p>
        </p:txBody>
      </p:sp>
      <p:sp>
        <p:nvSpPr>
          <p:cNvPr id="4" name="Rectangle 1">
            <a:extLst>
              <a:ext uri="{FF2B5EF4-FFF2-40B4-BE49-F238E27FC236}">
                <a16:creationId xmlns:a16="http://schemas.microsoft.com/office/drawing/2014/main" id="{C553AC9B-A943-4D69-A89D-2F5C2D5E3B34}"/>
              </a:ext>
            </a:extLst>
          </p:cNvPr>
          <p:cNvSpPr>
            <a:spLocks noChangeArrowheads="1"/>
          </p:cNvSpPr>
          <p:nvPr/>
        </p:nvSpPr>
        <p:spPr bwMode="auto">
          <a:xfrm>
            <a:off x="10345340" y="79837"/>
            <a:ext cx="1846660" cy="297525"/>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he-IL" altLang="en-US" sz="2100" b="0" i="0" u="none" strike="noStrike" cap="none" normalizeH="0" baseline="0" dirty="0">
                <a:ln>
                  <a:noFill/>
                </a:ln>
                <a:solidFill>
                  <a:srgbClr val="202124"/>
                </a:solidFill>
                <a:effectLst/>
                <a:latin typeface="Google Sans"/>
                <a:cs typeface="Arial" panose="020B0604020202020204" pitchFamily="34"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401320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8C57C-5E3B-46D3-9EB2-F3ABC46A0425}"/>
              </a:ext>
            </a:extLst>
          </p:cNvPr>
          <p:cNvSpPr>
            <a:spLocks noGrp="1"/>
          </p:cNvSpPr>
          <p:nvPr>
            <p:ph type="title"/>
          </p:nvPr>
        </p:nvSpPr>
        <p:spPr/>
        <p:txBody>
          <a:bodyPr>
            <a:normAutofit/>
          </a:bodyPr>
          <a:lstStyle/>
          <a:p>
            <a:pPr algn="r" rtl="1"/>
            <a:r>
              <a:rPr lang="he-IL" sz="5800" dirty="0"/>
              <a:t>המפלגה הדמוקרטית</a:t>
            </a:r>
            <a:endParaRPr lang="en-US" sz="5800" dirty="0"/>
          </a:p>
        </p:txBody>
      </p:sp>
      <p:sp>
        <p:nvSpPr>
          <p:cNvPr id="3" name="Content Placeholder 2">
            <a:extLst>
              <a:ext uri="{FF2B5EF4-FFF2-40B4-BE49-F238E27FC236}">
                <a16:creationId xmlns:a16="http://schemas.microsoft.com/office/drawing/2014/main" id="{1749C8C7-1011-424E-BE9B-C120853917A5}"/>
              </a:ext>
            </a:extLst>
          </p:cNvPr>
          <p:cNvSpPr>
            <a:spLocks noGrp="1"/>
          </p:cNvSpPr>
          <p:nvPr>
            <p:ph idx="1"/>
          </p:nvPr>
        </p:nvSpPr>
        <p:spPr/>
        <p:txBody>
          <a:bodyPr>
            <a:normAutofit/>
          </a:bodyPr>
          <a:lstStyle/>
          <a:p>
            <a:pPr marL="0" indent="0" algn="r" rtl="1">
              <a:buNone/>
            </a:pPr>
            <a:r>
              <a:rPr lang="he-IL" sz="2800" b="1" u="sng" dirty="0">
                <a:cs typeface="+mj-cs"/>
              </a:rPr>
              <a:t>העבר (חוקים ותקנות) המשך:</a:t>
            </a:r>
            <a:endParaRPr lang="he-IL" altLang="en-US" sz="1600" dirty="0">
              <a:solidFill>
                <a:srgbClr val="202124"/>
              </a:solidFill>
              <a:latin typeface="Google Sans"/>
              <a:cs typeface="+mj-cs"/>
            </a:endParaRPr>
          </a:p>
          <a:p>
            <a:pPr marL="0" indent="0" algn="r" rtl="1">
              <a:buNone/>
            </a:pPr>
            <a:r>
              <a:rPr lang="he-IL" altLang="en-US" u="sng" dirty="0">
                <a:solidFill>
                  <a:srgbClr val="202124"/>
                </a:solidFill>
                <a:latin typeface="Google Sans"/>
                <a:cs typeface="+mj-cs"/>
              </a:rPr>
              <a:t>2019</a:t>
            </a:r>
            <a:r>
              <a:rPr lang="he-IL" altLang="en-US" sz="1600" dirty="0">
                <a:solidFill>
                  <a:srgbClr val="202124"/>
                </a:solidFill>
                <a:latin typeface="Google Sans"/>
                <a:cs typeface="+mj-cs"/>
              </a:rPr>
              <a:t>:</a:t>
            </a:r>
            <a:endParaRPr lang="en-US" altLang="en-US" sz="1600" dirty="0">
              <a:solidFill>
                <a:srgbClr val="202124"/>
              </a:solidFill>
              <a:latin typeface="Google Sans"/>
              <a:cs typeface="+mj-cs"/>
            </a:endParaRPr>
          </a:p>
          <a:p>
            <a:pPr marL="0" indent="0" algn="r" rtl="1">
              <a:buNone/>
            </a:pPr>
            <a:r>
              <a:rPr lang="he-IL" altLang="en-US" sz="1600" dirty="0">
                <a:solidFill>
                  <a:srgbClr val="202124"/>
                </a:solidFill>
                <a:latin typeface="Google Sans"/>
                <a:cs typeface="+mj-cs"/>
              </a:rPr>
              <a:t>חידוש תוכניות מס על פחמים והקלות מס על אנרגיה נקייה, בנוסף הוצגה "העסקה הירוקה החדשה" התוכנית האמריקאית הראשונה להובלה של 100% אנרגייה ירוקה (לא עברה).</a:t>
            </a:r>
          </a:p>
          <a:p>
            <a:pPr marL="0" indent="0" algn="r" rtl="1">
              <a:buNone/>
            </a:pPr>
            <a:r>
              <a:rPr lang="he-IL" altLang="en-US" sz="1600" dirty="0">
                <a:solidFill>
                  <a:srgbClr val="202124"/>
                </a:solidFill>
                <a:latin typeface="Google Sans"/>
                <a:cs typeface="+mj-cs"/>
              </a:rPr>
              <a:t> </a:t>
            </a:r>
            <a:endParaRPr lang="en-US" altLang="en-US" sz="1600" dirty="0">
              <a:solidFill>
                <a:srgbClr val="202124"/>
              </a:solidFill>
              <a:latin typeface="Google Sans"/>
              <a:cs typeface="+mj-cs"/>
            </a:endParaRPr>
          </a:p>
        </p:txBody>
      </p:sp>
      <p:sp>
        <p:nvSpPr>
          <p:cNvPr id="4" name="Rectangle 1">
            <a:extLst>
              <a:ext uri="{FF2B5EF4-FFF2-40B4-BE49-F238E27FC236}">
                <a16:creationId xmlns:a16="http://schemas.microsoft.com/office/drawing/2014/main" id="{C553AC9B-A943-4D69-A89D-2F5C2D5E3B34}"/>
              </a:ext>
            </a:extLst>
          </p:cNvPr>
          <p:cNvSpPr>
            <a:spLocks noChangeArrowheads="1"/>
          </p:cNvSpPr>
          <p:nvPr/>
        </p:nvSpPr>
        <p:spPr bwMode="auto">
          <a:xfrm>
            <a:off x="10345340" y="79837"/>
            <a:ext cx="1846660" cy="297525"/>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he-IL" altLang="en-US" sz="2100" b="0" i="0" u="none" strike="noStrike" cap="none" normalizeH="0" baseline="0" dirty="0">
                <a:ln>
                  <a:noFill/>
                </a:ln>
                <a:solidFill>
                  <a:srgbClr val="202124"/>
                </a:solidFill>
                <a:effectLst/>
                <a:latin typeface="Google Sans"/>
                <a:cs typeface="Arial" panose="020B0604020202020204" pitchFamily="34"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7054405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61</TotalTime>
  <Words>2229</Words>
  <Application>Microsoft Office PowerPoint</Application>
  <PresentationFormat>Widescreen</PresentationFormat>
  <Paragraphs>155</Paragraphs>
  <Slides>26</Slides>
  <Notes>0</Notes>
  <HiddenSlides>0</HiddenSlides>
  <MMClips>1</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Google Sans</vt:lpstr>
      <vt:lpstr>Wingdings 3</vt:lpstr>
      <vt:lpstr>Facet</vt:lpstr>
      <vt:lpstr>התחממות גלובלית – מפלגות – ארה"ב ואירופה</vt:lpstr>
      <vt:lpstr>מבוא</vt:lpstr>
      <vt:lpstr>ארה"ב</vt:lpstr>
      <vt:lpstr>המפלגה הדמוקרטית</vt:lpstr>
      <vt:lpstr>המפלגה הדמוקרטית</vt:lpstr>
      <vt:lpstr>המפלגה הדמוקרטית</vt:lpstr>
      <vt:lpstr>המפלגה הדמוקרטית</vt:lpstr>
      <vt:lpstr>המפלגה הדמוקרטית</vt:lpstr>
      <vt:lpstr>המפלגה הדמוקרטית</vt:lpstr>
      <vt:lpstr>המפלגה הדמוקרטית</vt:lpstr>
      <vt:lpstr>המפלגה הדמוקרטית</vt:lpstr>
      <vt:lpstr>המפלגה הדמוקרטית</vt:lpstr>
      <vt:lpstr>המפלגה הרפובליקנית</vt:lpstr>
      <vt:lpstr>המפלגה הרפובליקנית</vt:lpstr>
      <vt:lpstr>המפלגה הרפובליקנית</vt:lpstr>
      <vt:lpstr>המפלגה הרפובליקנית</vt:lpstr>
      <vt:lpstr>PowerPoint Presentation</vt:lpstr>
      <vt:lpstr>המפלגה הרפובליקנית</vt:lpstr>
      <vt:lpstr>אירופה</vt:lpstr>
      <vt:lpstr>האיחוד האירופאי</vt:lpstr>
      <vt:lpstr>האיחוד האירופאי</vt:lpstr>
      <vt:lpstr>PowerPoint Presentation</vt:lpstr>
      <vt:lpstr>האיחוד האירופאי</vt:lpstr>
      <vt:lpstr>האיחוד האירופאי</vt:lpstr>
      <vt:lpstr>האיחוד האירופאי</vt:lpstr>
      <vt:lpstr>האיחוד האירופאי</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התחממות גלובלית – מפלגות – ארה"ב ואירופה</dc:title>
  <dc:creator>Shay Rashinsky</dc:creator>
  <cp:lastModifiedBy>Shay Rashinsky</cp:lastModifiedBy>
  <cp:revision>9</cp:revision>
  <dcterms:created xsi:type="dcterms:W3CDTF">2020-12-18T10:12:24Z</dcterms:created>
  <dcterms:modified xsi:type="dcterms:W3CDTF">2020-12-19T09:50:58Z</dcterms:modified>
</cp:coreProperties>
</file>