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7" r:id="rId2"/>
    <p:sldId id="257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8" r:id="rId14"/>
    <p:sldId id="269" r:id="rId15"/>
    <p:sldId id="273" r:id="rId16"/>
    <p:sldId id="270" r:id="rId17"/>
    <p:sldId id="271" r:id="rId18"/>
    <p:sldId id="274" r:id="rId19"/>
    <p:sldId id="272" r:id="rId20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47" autoAdjust="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F3508-B1B1-469D-8E44-3EF6AA5396A8}" type="datetimeFigureOut">
              <a:rPr lang="en-IL" smtClean="0"/>
              <a:t>09/11/2023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5A073-04FF-4E0A-8102-D747AF774C8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10746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5A073-04FF-4E0A-8102-D747AF774C88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722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5A073-04FF-4E0A-8102-D747AF774C88}" type="slidenum">
              <a:rPr lang="en-IL" smtClean="0"/>
              <a:t>19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95396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BF12-82A2-1BDB-C084-7E8C79B71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3E7A9-4D17-BB36-0A7D-DC652C103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3906D-5E4F-4014-297B-ECD46BA4C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7DEA-C5A0-4BD4-AB55-0C403D5D6A63}" type="datetimeFigureOut">
              <a:rPr lang="en-IL" smtClean="0"/>
              <a:t>09/11/2023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AC72B-A64D-5E52-CE6F-07B3098EC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197FA-C2F8-62F4-A2F7-7536BF32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7706-213B-46AC-99DE-1D5F5E1D991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19603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32751-A7F8-C2BD-0315-214A79F5F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0F9D6-4EBC-04BD-363C-B2C7E63A9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9EC00-67B5-95DF-91CC-700C885E3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7DEA-C5A0-4BD4-AB55-0C403D5D6A63}" type="datetimeFigureOut">
              <a:rPr lang="en-IL" smtClean="0"/>
              <a:t>09/11/2023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38971-AF57-D25F-24A3-63DD4F802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3DA67-6171-100F-BEFC-0B6604BE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7706-213B-46AC-99DE-1D5F5E1D991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04052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0B1B0D-F7FF-35A4-8D37-BDB87CA223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FCBFF-2411-FAEF-B164-3719537F2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7574E-401A-D974-3066-83D53D335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7DEA-C5A0-4BD4-AB55-0C403D5D6A63}" type="datetimeFigureOut">
              <a:rPr lang="en-IL" smtClean="0"/>
              <a:t>09/11/2023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03C5B-4B35-ABE7-02D8-ECF5857AD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65BA3-1C37-C239-CB78-03F4F30E1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7706-213B-46AC-99DE-1D5F5E1D991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2298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B4333-3509-A1F6-5FD2-90F6DFBFD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128D3-E350-E198-C3FD-346226416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EBD39-6AF4-A275-CB21-41F86848A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7DEA-C5A0-4BD4-AB55-0C403D5D6A63}" type="datetimeFigureOut">
              <a:rPr lang="en-IL" smtClean="0"/>
              <a:t>09/11/2023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9C64F-D51B-886F-4AE7-CDB3C42B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BE145-611C-C364-F190-512377D0F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7706-213B-46AC-99DE-1D5F5E1D991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11724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39F7-F6FB-4E24-1E32-1683D2245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455E1-04EA-7FC4-5C66-F93CD93C8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E96AD-82B4-CBC4-8AEB-DD24E409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7DEA-C5A0-4BD4-AB55-0C403D5D6A63}" type="datetimeFigureOut">
              <a:rPr lang="en-IL" smtClean="0"/>
              <a:t>09/11/2023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4690C-CFDB-AA26-25A2-582E99C48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FF562-764E-DCCD-2B7C-5A820707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7706-213B-46AC-99DE-1D5F5E1D991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42390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4CEEA-7FEF-F277-5D66-2F8215938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CACEA-4461-BC30-C7FA-B5F66793F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1A6162-27BB-5C6B-EC87-722630DE8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F4C2A-2A8D-9DAB-BB63-A19BB61A7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7DEA-C5A0-4BD4-AB55-0C403D5D6A63}" type="datetimeFigureOut">
              <a:rPr lang="en-IL" smtClean="0"/>
              <a:t>09/11/2023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07462-1830-4121-C64A-7B2BDDBDD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6DFDE-A35B-D610-5A27-940FBBBC0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7706-213B-46AC-99DE-1D5F5E1D991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22437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B6320-48E4-7DE2-2B0E-D2FF73877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52F75-0EEE-8160-876A-27DE731D6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E9FE79-88BE-57A5-321E-657914DE8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45D94-EFA1-B309-BD83-AE15D4D09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1C2D66-7D05-E760-F4D7-2B4A63632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D83147-3020-AF7B-7C42-F31A0FBC1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7DEA-C5A0-4BD4-AB55-0C403D5D6A63}" type="datetimeFigureOut">
              <a:rPr lang="en-IL" smtClean="0"/>
              <a:t>09/11/2023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8CB4A2-4599-3298-B5CE-5993367B5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4A464B-5065-084D-4643-EA8EDF3DF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7706-213B-46AC-99DE-1D5F5E1D991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46993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62392-5BAE-C1AE-D83C-3E7E2DD4F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0D2BAA-4B27-A53D-F9E0-E75AC799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7DEA-C5A0-4BD4-AB55-0C403D5D6A63}" type="datetimeFigureOut">
              <a:rPr lang="en-IL" smtClean="0"/>
              <a:t>09/11/2023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21B37A-E67E-D0C5-66C6-BEE82971C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1D9D04-832E-1940-457F-96B6B5700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7706-213B-46AC-99DE-1D5F5E1D991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45925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61688-4574-64F0-A7D3-7C0867BC0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7DEA-C5A0-4BD4-AB55-0C403D5D6A63}" type="datetimeFigureOut">
              <a:rPr lang="en-IL" smtClean="0"/>
              <a:t>09/11/2023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90C573-BF8F-A1D9-FE55-18B29A77C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A1BA0-9972-ED70-1098-56DD2D525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7706-213B-46AC-99DE-1D5F5E1D991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3357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FD292-B6D3-4BF5-C6D6-76A7F1463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BF22F-E8A3-9B30-CDBB-DFB2056AD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42BA0-4829-D3DA-0A34-57D437FB7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1F966-3399-037E-F8A3-7111AED6D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7DEA-C5A0-4BD4-AB55-0C403D5D6A63}" type="datetimeFigureOut">
              <a:rPr lang="en-IL" smtClean="0"/>
              <a:t>09/11/2023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17781-6449-A153-1EDB-AD967987F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50B1A-379A-0F65-10D4-77BDE1ABA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7706-213B-46AC-99DE-1D5F5E1D991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60242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33682-4F89-6F48-615B-57F0EBD9B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04D690-AF99-2661-A227-1692E94320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FF3E9-C34E-F81A-BBA6-D289D0C8E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888D8-1833-C5DB-9EA7-175D6CCDC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7DEA-C5A0-4BD4-AB55-0C403D5D6A63}" type="datetimeFigureOut">
              <a:rPr lang="en-IL" smtClean="0"/>
              <a:t>09/11/2023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33965-A815-E995-3C6D-3AE30D493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74A6E-3A8C-FF52-D73A-2441CA98A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7706-213B-46AC-99DE-1D5F5E1D991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1662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DE55A4-65B4-63A6-5834-1DCA72D94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8DE42-C494-3959-9EC6-6F6FFC382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CFAA6-2567-95F1-C12A-9ED0CA59E1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A7DEA-C5A0-4BD4-AB55-0C403D5D6A63}" type="datetimeFigureOut">
              <a:rPr lang="en-IL" smtClean="0"/>
              <a:t>09/11/2023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DE5EC-9FAE-F4FA-AE45-14918E9C6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956EF-9ED6-2D2E-CEF0-66DB13AB8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B7706-213B-46AC-99DE-1D5F5E1D991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4968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50142-58A0-A2A4-7DCF-5956F74EB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43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5300" b="1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Post-Antibiotic Gut Mucosal Microbiome Reconstitution Is Impaired by Probiotics and Improved by Autologous FMT</a:t>
            </a:r>
            <a:br>
              <a:rPr lang="en-US" b="1" i="0" dirty="0">
                <a:solidFill>
                  <a:srgbClr val="212121"/>
                </a:solidFill>
                <a:effectLst/>
                <a:latin typeface="Merriweather" panose="00000500000000000000" pitchFamily="2" charset="0"/>
              </a:rPr>
            </a:b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116056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50BEEB8-4ED3-F487-D2D9-A0773E01174F}"/>
              </a:ext>
            </a:extLst>
          </p:cNvPr>
          <p:cNvSpPr txBox="1"/>
          <p:nvPr/>
        </p:nvSpPr>
        <p:spPr>
          <a:xfrm>
            <a:off x="2052637" y="83340"/>
            <a:ext cx="9905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endParaRPr lang="en-I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AF5F6B-7709-6A8B-DEAC-73C1BA37E64A}"/>
              </a:ext>
            </a:extLst>
          </p:cNvPr>
          <p:cNvSpPr txBox="1"/>
          <p:nvPr/>
        </p:nvSpPr>
        <p:spPr>
          <a:xfrm>
            <a:off x="5505448" y="71057"/>
            <a:ext cx="11810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</a:t>
            </a:r>
            <a:endParaRPr lang="en-I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70D5E9-A039-1203-697D-78B1F5D4C657}"/>
              </a:ext>
            </a:extLst>
          </p:cNvPr>
          <p:cNvSpPr txBox="1"/>
          <p:nvPr/>
        </p:nvSpPr>
        <p:spPr>
          <a:xfrm>
            <a:off x="9660388" y="87805"/>
            <a:ext cx="670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</a:t>
            </a:r>
            <a:endParaRPr lang="en-I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 descr="A graph with blue dots&#10;&#10;Description automatically generated">
            <a:extLst>
              <a:ext uri="{FF2B5EF4-FFF2-40B4-BE49-F238E27FC236}">
                <a16:creationId xmlns:a16="http://schemas.microsoft.com/office/drawing/2014/main" id="{51BA07E6-ACA6-20E2-4D21-C874703009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57" y="503335"/>
            <a:ext cx="3118758" cy="3118758"/>
          </a:xfrm>
          <a:prstGeom prst="rect">
            <a:avLst/>
          </a:prstGeom>
        </p:spPr>
      </p:pic>
      <p:pic>
        <p:nvPicPr>
          <p:cNvPr id="23" name="Picture 22" descr="A graph with blue dots&#10;&#10;Description automatically generated">
            <a:extLst>
              <a:ext uri="{FF2B5EF4-FFF2-40B4-BE49-F238E27FC236}">
                <a16:creationId xmlns:a16="http://schemas.microsoft.com/office/drawing/2014/main" id="{06449ED5-9CDD-BD60-6B16-DF89FCB6DC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19" y="545005"/>
            <a:ext cx="3118758" cy="3118758"/>
          </a:xfrm>
          <a:prstGeom prst="rect">
            <a:avLst/>
          </a:prstGeom>
        </p:spPr>
      </p:pic>
      <p:pic>
        <p:nvPicPr>
          <p:cNvPr id="25" name="Picture 24" descr="A graph with blue dots&#10;&#10;Description automatically generated">
            <a:extLst>
              <a:ext uri="{FF2B5EF4-FFF2-40B4-BE49-F238E27FC236}">
                <a16:creationId xmlns:a16="http://schemas.microsoft.com/office/drawing/2014/main" id="{7ADEB62F-92BF-EBCE-EDBE-A5BDA32491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425" y="545005"/>
            <a:ext cx="3118758" cy="3118758"/>
          </a:xfrm>
          <a:prstGeom prst="rect">
            <a:avLst/>
          </a:prstGeom>
        </p:spPr>
      </p:pic>
      <p:pic>
        <p:nvPicPr>
          <p:cNvPr id="27" name="Picture 26" descr="A graph of species richness at abx state&#10;&#10;Description automatically generated">
            <a:extLst>
              <a:ext uri="{FF2B5EF4-FFF2-40B4-BE49-F238E27FC236}">
                <a16:creationId xmlns:a16="http://schemas.microsoft.com/office/drawing/2014/main" id="{44A9BE38-AC52-E714-5772-9B8C85E317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57" y="3663763"/>
            <a:ext cx="3118758" cy="3118758"/>
          </a:xfrm>
          <a:prstGeom prst="rect">
            <a:avLst/>
          </a:prstGeom>
        </p:spPr>
      </p:pic>
      <p:pic>
        <p:nvPicPr>
          <p:cNvPr id="29" name="Picture 28" descr="A graph with blue dots&#10;&#10;Description automatically generated">
            <a:extLst>
              <a:ext uri="{FF2B5EF4-FFF2-40B4-BE49-F238E27FC236}">
                <a16:creationId xmlns:a16="http://schemas.microsoft.com/office/drawing/2014/main" id="{1527FF68-3F54-9706-5B9B-A471DBF94F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19" y="3668185"/>
            <a:ext cx="3118758" cy="3118758"/>
          </a:xfrm>
          <a:prstGeom prst="rect">
            <a:avLst/>
          </a:prstGeom>
        </p:spPr>
      </p:pic>
      <p:pic>
        <p:nvPicPr>
          <p:cNvPr id="31" name="Picture 30" descr="A graph of a number of species&#10;&#10;Description automatically generated">
            <a:extLst>
              <a:ext uri="{FF2B5EF4-FFF2-40B4-BE49-F238E27FC236}">
                <a16:creationId xmlns:a16="http://schemas.microsoft.com/office/drawing/2014/main" id="{3D94E743-394F-0B1B-ADFE-08C3221E07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891" y="3668185"/>
            <a:ext cx="3118758" cy="311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481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BDC93A-0DB6-AA59-3B11-CDE6676DCBF2}"/>
              </a:ext>
            </a:extLst>
          </p:cNvPr>
          <p:cNvSpPr txBox="1"/>
          <p:nvPr/>
        </p:nvSpPr>
        <p:spPr>
          <a:xfrm>
            <a:off x="2096180" y="120612"/>
            <a:ext cx="9905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endParaRPr lang="en-I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9BD5A-E653-818A-58CE-AD2D3E5F2583}"/>
              </a:ext>
            </a:extLst>
          </p:cNvPr>
          <p:cNvSpPr txBox="1"/>
          <p:nvPr/>
        </p:nvSpPr>
        <p:spPr>
          <a:xfrm>
            <a:off x="5505448" y="71057"/>
            <a:ext cx="11810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</a:t>
            </a:r>
            <a:endParaRPr lang="en-I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D8B057-AC3C-2DFC-DA5C-41BDE09E495A}"/>
              </a:ext>
            </a:extLst>
          </p:cNvPr>
          <p:cNvSpPr txBox="1"/>
          <p:nvPr/>
        </p:nvSpPr>
        <p:spPr>
          <a:xfrm>
            <a:off x="9660388" y="87805"/>
            <a:ext cx="670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</a:t>
            </a:r>
            <a:endParaRPr lang="en-I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graph with blue dots&#10;&#10;Description automatically generated">
            <a:extLst>
              <a:ext uri="{FF2B5EF4-FFF2-40B4-BE49-F238E27FC236}">
                <a16:creationId xmlns:a16="http://schemas.microsoft.com/office/drawing/2014/main" id="{87BAB72D-6BB8-092C-241D-45FE8A504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41" y="505927"/>
            <a:ext cx="3009900" cy="3009900"/>
          </a:xfrm>
          <a:prstGeom prst="rect">
            <a:avLst/>
          </a:prstGeom>
        </p:spPr>
      </p:pic>
      <p:pic>
        <p:nvPicPr>
          <p:cNvPr id="10" name="Picture 9" descr="A graph of a number of species&#10;&#10;Description automatically generated">
            <a:extLst>
              <a:ext uri="{FF2B5EF4-FFF2-40B4-BE49-F238E27FC236}">
                <a16:creationId xmlns:a16="http://schemas.microsoft.com/office/drawing/2014/main" id="{76708419-28C9-E3B8-A036-7824F4370E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766" y="505926"/>
            <a:ext cx="3009900" cy="3009900"/>
          </a:xfrm>
          <a:prstGeom prst="rect">
            <a:avLst/>
          </a:prstGeom>
        </p:spPr>
      </p:pic>
      <p:pic>
        <p:nvPicPr>
          <p:cNvPr id="12" name="Picture 11" descr="A graph with blue dots&#10;&#10;Description automatically generated">
            <a:extLst>
              <a:ext uri="{FF2B5EF4-FFF2-40B4-BE49-F238E27FC236}">
                <a16:creationId xmlns:a16="http://schemas.microsoft.com/office/drawing/2014/main" id="{B263B636-55D9-3B46-A47B-1F7A185019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313" y="505927"/>
            <a:ext cx="3009900" cy="3009900"/>
          </a:xfrm>
          <a:prstGeom prst="rect">
            <a:avLst/>
          </a:prstGeom>
        </p:spPr>
      </p:pic>
      <p:pic>
        <p:nvPicPr>
          <p:cNvPr id="20" name="Picture 19" descr="A graph with blue dots&#10;&#10;Description automatically generated">
            <a:extLst>
              <a:ext uri="{FF2B5EF4-FFF2-40B4-BE49-F238E27FC236}">
                <a16:creationId xmlns:a16="http://schemas.microsoft.com/office/drawing/2014/main" id="{33D54B42-F588-D593-D53E-7F800AC361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29" y="3515826"/>
            <a:ext cx="3009899" cy="3009899"/>
          </a:xfrm>
          <a:prstGeom prst="rect">
            <a:avLst/>
          </a:prstGeom>
        </p:spPr>
      </p:pic>
      <p:pic>
        <p:nvPicPr>
          <p:cNvPr id="22" name="Picture 21" descr="A graph with blue dots&#10;&#10;Description automatically generated">
            <a:extLst>
              <a:ext uri="{FF2B5EF4-FFF2-40B4-BE49-F238E27FC236}">
                <a16:creationId xmlns:a16="http://schemas.microsoft.com/office/drawing/2014/main" id="{135A8A49-11E7-AE5F-FE76-A96455CAA2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766" y="3515826"/>
            <a:ext cx="3009899" cy="3009899"/>
          </a:xfrm>
          <a:prstGeom prst="rect">
            <a:avLst/>
          </a:prstGeom>
        </p:spPr>
      </p:pic>
      <p:pic>
        <p:nvPicPr>
          <p:cNvPr id="24" name="Picture 23" descr="A graph with blue dots&#10;&#10;Description automatically generated">
            <a:extLst>
              <a:ext uri="{FF2B5EF4-FFF2-40B4-BE49-F238E27FC236}">
                <a16:creationId xmlns:a16="http://schemas.microsoft.com/office/drawing/2014/main" id="{F1526755-D3E8-D6E7-0CC6-A205A77D4F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854" y="3515825"/>
            <a:ext cx="30099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985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833B901-4A3F-89BA-7A1C-71E9973D7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339" y="675702"/>
            <a:ext cx="6013117" cy="597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882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162BD3-B10B-6E36-30A1-72E5A534A093}"/>
              </a:ext>
            </a:extLst>
          </p:cNvPr>
          <p:cNvSpPr txBox="1"/>
          <p:nvPr/>
        </p:nvSpPr>
        <p:spPr>
          <a:xfrm>
            <a:off x="3614057" y="1905506"/>
            <a:ext cx="6096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8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Recovery of gut microbiota of healthy adults following antibiotic exposure</a:t>
            </a:r>
          </a:p>
        </p:txBody>
      </p:sp>
    </p:spTree>
    <p:extLst>
      <p:ext uri="{BB962C8B-B14F-4D97-AF65-F5344CB8AC3E}">
        <p14:creationId xmlns:p14="http://schemas.microsoft.com/office/powerpoint/2010/main" val="1252381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blue dots&#10;&#10;Description automatically generated">
            <a:extLst>
              <a:ext uri="{FF2B5EF4-FFF2-40B4-BE49-F238E27FC236}">
                <a16:creationId xmlns:a16="http://schemas.microsoft.com/office/drawing/2014/main" id="{1C49CDD1-1F33-551E-E03C-DCE06DF79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72" y="1649184"/>
            <a:ext cx="3559631" cy="3559631"/>
          </a:xfrm>
          <a:prstGeom prst="rect">
            <a:avLst/>
          </a:prstGeom>
        </p:spPr>
      </p:pic>
      <p:pic>
        <p:nvPicPr>
          <p:cNvPr id="7" name="Picture 6" descr="A graph with blue dots&#10;&#10;Description automatically generated">
            <a:extLst>
              <a:ext uri="{FF2B5EF4-FFF2-40B4-BE49-F238E27FC236}">
                <a16:creationId xmlns:a16="http://schemas.microsoft.com/office/drawing/2014/main" id="{20034183-EEE3-6516-92D8-F214B9B0D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03" y="1643738"/>
            <a:ext cx="3559631" cy="3559631"/>
          </a:xfrm>
          <a:prstGeom prst="rect">
            <a:avLst/>
          </a:prstGeom>
        </p:spPr>
      </p:pic>
      <p:pic>
        <p:nvPicPr>
          <p:cNvPr id="11" name="Picture 10" descr="A graph with blue dots&#10;&#10;Description automatically generated">
            <a:extLst>
              <a:ext uri="{FF2B5EF4-FFF2-40B4-BE49-F238E27FC236}">
                <a16:creationId xmlns:a16="http://schemas.microsoft.com/office/drawing/2014/main" id="{ECE41B2F-7DF7-1932-4FBC-1A534F787E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934" y="1654630"/>
            <a:ext cx="3559632" cy="355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23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84B7AD-202E-E6B8-9CB4-6F103A812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479" y="617479"/>
            <a:ext cx="5623042" cy="562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616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931F6F-17F4-9706-BC01-039DC58BF7E4}"/>
              </a:ext>
            </a:extLst>
          </p:cNvPr>
          <p:cNvSpPr txBox="1"/>
          <p:nvPr/>
        </p:nvSpPr>
        <p:spPr>
          <a:xfrm>
            <a:off x="2035628" y="1074509"/>
            <a:ext cx="8120743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Gut Bacterial Microbiota and its </a:t>
            </a:r>
            <a:r>
              <a:rPr lang="en-US" sz="5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Resistome</a:t>
            </a:r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Rapidly Recover to Basal State Levels after </a:t>
            </a:r>
            <a:r>
              <a:rPr lang="en-US" sz="5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Shortterm</a:t>
            </a:r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Amoxicillin-Clavulanic Acid Treatment in Healthy Adults</a:t>
            </a:r>
            <a:endParaRPr lang="en-IL" sz="5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52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blue dots&#10;&#10;Description automatically generated">
            <a:extLst>
              <a:ext uri="{FF2B5EF4-FFF2-40B4-BE49-F238E27FC236}">
                <a16:creationId xmlns:a16="http://schemas.microsoft.com/office/drawing/2014/main" id="{787B9434-783F-5004-758C-813350D19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941" y="1535564"/>
            <a:ext cx="3863069" cy="3863069"/>
          </a:xfrm>
          <a:prstGeom prst="rect">
            <a:avLst/>
          </a:prstGeom>
        </p:spPr>
      </p:pic>
      <p:pic>
        <p:nvPicPr>
          <p:cNvPr id="7" name="Picture 6" descr="A graph with blue dots&#10;&#10;Description automatically generated">
            <a:extLst>
              <a:ext uri="{FF2B5EF4-FFF2-40B4-BE49-F238E27FC236}">
                <a16:creationId xmlns:a16="http://schemas.microsoft.com/office/drawing/2014/main" id="{929AD077-E48A-047F-EA8E-19BF3134D9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871" y="1497465"/>
            <a:ext cx="3863070" cy="3863070"/>
          </a:xfrm>
          <a:prstGeom prst="rect">
            <a:avLst/>
          </a:prstGeom>
        </p:spPr>
      </p:pic>
      <p:pic>
        <p:nvPicPr>
          <p:cNvPr id="9" name="Picture 8" descr="A graph of a number of dots&#10;&#10;Description automatically generated with medium confidence">
            <a:extLst>
              <a:ext uri="{FF2B5EF4-FFF2-40B4-BE49-F238E27FC236}">
                <a16:creationId xmlns:a16="http://schemas.microsoft.com/office/drawing/2014/main" id="{CF2CB798-84FF-9132-D59C-751CEE4C1A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39" y="1537603"/>
            <a:ext cx="3863069" cy="386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647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ABD7E3-41B2-88D8-C46B-6D3987E7C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115" y="406115"/>
            <a:ext cx="6045770" cy="604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225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ata with red and blue dots&#10;&#10;Description automatically generated">
            <a:extLst>
              <a:ext uri="{FF2B5EF4-FFF2-40B4-BE49-F238E27FC236}">
                <a16:creationId xmlns:a16="http://schemas.microsoft.com/office/drawing/2014/main" id="{A1458161-00AD-2C04-A729-FC8AE73739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3" y="870858"/>
            <a:ext cx="4953000" cy="4953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94229B-DB2D-7FF0-9895-0F0EC2F41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1494" y="1175532"/>
            <a:ext cx="5378726" cy="487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175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040DA0-244F-9956-80BB-FA83501D6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60" y="692009"/>
            <a:ext cx="11265479" cy="547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8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lines and a red line&#10;&#10;Description automatically generated with medium confidence">
            <a:extLst>
              <a:ext uri="{FF2B5EF4-FFF2-40B4-BE49-F238E27FC236}">
                <a16:creationId xmlns:a16="http://schemas.microsoft.com/office/drawing/2014/main" id="{41E65DBF-A213-AEA4-F893-75023102A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12" y="530678"/>
            <a:ext cx="4637315" cy="5796643"/>
          </a:xfrm>
          <a:prstGeom prst="rect">
            <a:avLst/>
          </a:prstGeom>
        </p:spPr>
      </p:pic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BD16613-15B8-C547-D741-DA3BEE961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386" y="530678"/>
            <a:ext cx="5796643" cy="579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63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A7E709C-1E9B-5B32-6AF5-02C3798F9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792" y="537481"/>
            <a:ext cx="5783037" cy="5783037"/>
          </a:xfrm>
          <a:prstGeom prst="rect">
            <a:avLst/>
          </a:prstGeom>
        </p:spPr>
      </p:pic>
      <p:pic>
        <p:nvPicPr>
          <p:cNvPr id="7" name="Picture 6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CB291F6A-D476-B8FF-94D5-68201621D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2" y="537481"/>
            <a:ext cx="4626429" cy="578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852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F427682-992C-B214-1C28-965F7534C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820" y="581024"/>
            <a:ext cx="5695951" cy="5695951"/>
          </a:xfrm>
          <a:prstGeom prst="rect">
            <a:avLst/>
          </a:prstGeom>
        </p:spPr>
      </p:pic>
      <p:pic>
        <p:nvPicPr>
          <p:cNvPr id="7" name="Picture 6" descr="A graph of different lines&#10;&#10;Description automatically generated with medium confidence">
            <a:extLst>
              <a:ext uri="{FF2B5EF4-FFF2-40B4-BE49-F238E27FC236}">
                <a16:creationId xmlns:a16="http://schemas.microsoft.com/office/drawing/2014/main" id="{56F04D0B-9895-255B-5BEB-675C54CCB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72" y="581024"/>
            <a:ext cx="4556761" cy="5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434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65BA3369-0D6C-310D-BE04-B52E436E9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6" y="552449"/>
            <a:ext cx="4602481" cy="5753102"/>
          </a:xfrm>
          <a:prstGeom prst="rect">
            <a:avLst/>
          </a:prstGeom>
        </p:spPr>
      </p:pic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6D408CD-07AF-0DFA-6A70-4314E4F55A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842" y="552449"/>
            <a:ext cx="5753102" cy="575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745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07D0B6D-6E5E-20E6-4B8C-7BD705D88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114" y="359228"/>
            <a:ext cx="6030685" cy="6030685"/>
          </a:xfrm>
          <a:prstGeom prst="rect">
            <a:avLst/>
          </a:prstGeom>
        </p:spPr>
      </p:pic>
      <p:pic>
        <p:nvPicPr>
          <p:cNvPr id="7" name="Picture 6" descr="A graph of different lines&#10;&#10;Description automatically generated with medium confidence">
            <a:extLst>
              <a:ext uri="{FF2B5EF4-FFF2-40B4-BE49-F238E27FC236}">
                <a16:creationId xmlns:a16="http://schemas.microsoft.com/office/drawing/2014/main" id="{592551A9-16F4-1730-A7C4-C23126B0E4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15" y="359227"/>
            <a:ext cx="4824548" cy="603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767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D4233B1-989A-98ED-276B-5CE556E79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271" y="440871"/>
            <a:ext cx="5976258" cy="5976258"/>
          </a:xfrm>
          <a:prstGeom prst="rect">
            <a:avLst/>
          </a:prstGeom>
        </p:spPr>
      </p:pic>
      <p:pic>
        <p:nvPicPr>
          <p:cNvPr id="7" name="Picture 6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134AF4B4-A0A3-E693-54F4-3ABB2F3FC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57" y="440871"/>
            <a:ext cx="4781006" cy="597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185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5DBF85A-AFA1-6B35-5A71-A9844FF34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686" y="402771"/>
            <a:ext cx="6052458" cy="6052458"/>
          </a:xfrm>
          <a:prstGeom prst="rect">
            <a:avLst/>
          </a:prstGeom>
        </p:spPr>
      </p:pic>
      <p:pic>
        <p:nvPicPr>
          <p:cNvPr id="7" name="Picture 6" descr="A graph of different lines&#10;&#10;Description automatically generated with medium confidence">
            <a:extLst>
              <a:ext uri="{FF2B5EF4-FFF2-40B4-BE49-F238E27FC236}">
                <a16:creationId xmlns:a16="http://schemas.microsoft.com/office/drawing/2014/main" id="{37058845-6C73-13E4-F5F9-E58A9D7712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57" y="402772"/>
            <a:ext cx="4841966" cy="605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105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2418</TotalTime>
  <Words>53</Words>
  <Application>Microsoft Office PowerPoint</Application>
  <PresentationFormat>Widescreen</PresentationFormat>
  <Paragraphs>11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Merriweather</vt:lpstr>
      <vt:lpstr>Times New Roman</vt:lpstr>
      <vt:lpstr>Office Theme</vt:lpstr>
      <vt:lpstr>Post-Antibiotic Gut Mucosal Microbiome Reconstitution Is Impaired by Probiotics and Improved by Autologous FMT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Post-Antibiotic Gut Mucosal Microbiome Reconstitution Is Impaired by Probiotics and Improved by Autologous FMT </dc:title>
  <dc:creator>shaya kahn</dc:creator>
  <cp:lastModifiedBy>shaya kahn</cp:lastModifiedBy>
  <cp:revision>4</cp:revision>
  <dcterms:created xsi:type="dcterms:W3CDTF">2023-11-09T18:43:50Z</dcterms:created>
  <dcterms:modified xsi:type="dcterms:W3CDTF">2023-11-11T11:03:01Z</dcterms:modified>
</cp:coreProperties>
</file>