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3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03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" name="Freeform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cxn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cxn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cxn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cxn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cxn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cxn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cxn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cxn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cxn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cxn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cxn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cxn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cxn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cxn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cxn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cxn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cxn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cxn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cxn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cxn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cxn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cxn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cxn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cxn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cxn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cxn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cxn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cxn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cxn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lang="en-US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A243FD3-85B6-48F6-91C5-81AA69F51DE0}" type="datetime">
              <a:rPr lang="en-IN" sz="1050" b="0" strike="noStrike" spc="-1">
                <a:solidFill>
                  <a:srgbClr val="FFFFFF"/>
                </a:solidFill>
                <a:latin typeface="Tw Cen MT"/>
              </a:rPr>
              <a:t>07-12-2021</a:t>
            </a:fld>
            <a:endParaRPr lang="en-IN" sz="1050" b="0" strike="noStrike" spc="-1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009245B-F1CE-4E72-A3C4-15D6AF109EBC}" type="slidenum">
              <a:rPr lang="en-IN" sz="105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IN" sz="1050" b="0" strike="noStrike" spc="-1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2" name="Freeform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cxn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Click to 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Fifth level</a:t>
            </a: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55FFD6E-80A3-43F9-B410-6441D1D11B3B}" type="datetime">
              <a:rPr lang="en-IN" sz="1050" b="0" strike="noStrike" spc="-1">
                <a:solidFill>
                  <a:srgbClr val="FFFFFF"/>
                </a:solidFill>
                <a:latin typeface="Tw Cen MT"/>
              </a:rPr>
              <a:t>07-12-2021</a:t>
            </a:fld>
            <a:endParaRPr lang="en-IN" sz="1050" b="0" strike="noStrike" spc="-1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255FDB5-13C5-4A9B-95F3-877DC14A8701}" type="slidenum">
              <a:rPr lang="en-IN" sz="105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IN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124720" y="1766880"/>
            <a:ext cx="8408520" cy="830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4800" b="0" strike="noStrike" cap="all" spc="-1">
                <a:solidFill>
                  <a:srgbClr val="FFFFFF"/>
                </a:solidFill>
                <a:latin typeface="Tw Cen MT"/>
              </a:rPr>
              <a:t>Artificial intelligence</a:t>
            </a:r>
            <a:endParaRPr lang="en-US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5459400" y="4284360"/>
            <a:ext cx="6292800" cy="203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cap="all" spc="-1">
                <a:solidFill>
                  <a:srgbClr val="FFFFFF"/>
                </a:solidFill>
                <a:latin typeface="Times New Roman"/>
              </a:rPr>
              <a:t>Team 13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cap="all" spc="-1">
                <a:solidFill>
                  <a:srgbClr val="FFFFFF"/>
                </a:solidFill>
                <a:latin typeface="Times New Roman"/>
              </a:rPr>
              <a:t>Sai manognya		:	19K41A0582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cap="all" spc="-1">
                <a:solidFill>
                  <a:srgbClr val="FFFFFF"/>
                </a:solidFill>
                <a:latin typeface="Times New Roman"/>
              </a:rPr>
              <a:t>Terala Hemanth		:	19k41a0586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cap="all" spc="-1">
                <a:solidFill>
                  <a:srgbClr val="FFFFFF"/>
                </a:solidFill>
                <a:latin typeface="Times New Roman"/>
              </a:rPr>
              <a:t>Shayaan Hussain		:	19K41A04E6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124720" y="2598120"/>
            <a:ext cx="8408520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>
                <a:solidFill>
                  <a:srgbClr val="FFFFFF"/>
                </a:solidFill>
                <a:latin typeface="Tw Cen MT"/>
              </a:rPr>
              <a:t>Physiotherapy Duration Prediction</a:t>
            </a:r>
            <a:endParaRPr lang="en-IN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11880" y="3070440"/>
            <a:ext cx="3164760" cy="706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cap="all" spc="-1">
                <a:solidFill>
                  <a:srgbClr val="FFFFFF"/>
                </a:solidFill>
                <a:latin typeface="Tw Cen MT"/>
              </a:rPr>
              <a:t>Thank You</a:t>
            </a:r>
            <a:endParaRPr lang="en-US" sz="4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492080" y="1857600"/>
            <a:ext cx="3204000" cy="706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6000"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Tw Cen MT"/>
              </a:rPr>
              <a:t>Introduction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1141560" y="2729880"/>
            <a:ext cx="9905760" cy="110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Times New Roman"/>
              </a:rPr>
              <a:t>Physiotherapy is a kind of treatment that deals with physical methods to cure a disease, injury or informity.</a:t>
            </a:r>
            <a:endParaRPr lang="en-US" sz="28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25" name="Picture 4"/>
          <p:cNvPicPr/>
          <p:nvPr/>
        </p:nvPicPr>
        <p:blipFill>
          <a:blip r:embed="rId2"/>
          <a:stretch/>
        </p:blipFill>
        <p:spPr>
          <a:xfrm>
            <a:off x="2053800" y="4232160"/>
            <a:ext cx="2437920" cy="1966680"/>
          </a:xfrm>
          <a:prstGeom prst="rect">
            <a:avLst/>
          </a:prstGeom>
          <a:ln>
            <a:noFill/>
          </a:ln>
        </p:spPr>
      </p:pic>
      <p:pic>
        <p:nvPicPr>
          <p:cNvPr id="226" name="Picture 6"/>
          <p:cNvPicPr/>
          <p:nvPr/>
        </p:nvPicPr>
        <p:blipFill>
          <a:blip r:embed="rId3"/>
          <a:stretch/>
        </p:blipFill>
        <p:spPr>
          <a:xfrm>
            <a:off x="7696440" y="4232160"/>
            <a:ext cx="2849400" cy="19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843800" y="2546640"/>
            <a:ext cx="2510280" cy="63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3600" b="0" strike="noStrike" cap="all" spc="-1">
                <a:solidFill>
                  <a:srgbClr val="FFFFFF"/>
                </a:solidFill>
                <a:latin typeface="Tw Cen MT"/>
              </a:rPr>
              <a:t>Objectives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141560" y="3177720"/>
            <a:ext cx="9905760" cy="1441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3000" b="0" strike="noStrike" spc="-1">
                <a:solidFill>
                  <a:srgbClr val="FFFFFF"/>
                </a:solidFill>
                <a:latin typeface="Times New Roman"/>
              </a:rPr>
              <a:t>To identify the duration of physiotherapy treatment to obtain maximum rehabilitation</a:t>
            </a:r>
            <a:endParaRPr lang="en-US" sz="30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565160" y="1597320"/>
            <a:ext cx="3061080" cy="836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3600" b="0" strike="noStrike" cap="all" spc="-1">
                <a:solidFill>
                  <a:srgbClr val="FFFFFF"/>
                </a:solidFill>
                <a:latin typeface="Tw Cen MT"/>
              </a:rPr>
              <a:t>Beneficiaries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350720" y="2433960"/>
            <a:ext cx="9490320" cy="117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800" b="0" strike="noStrike" spc="-1">
                <a:solidFill>
                  <a:srgbClr val="FFFFFF"/>
                </a:solidFill>
                <a:latin typeface="Times New Roman"/>
              </a:rPr>
              <a:t>Our project will help the physiotherapists and patients identify the expected duration of treatment</a:t>
            </a:r>
            <a:endParaRPr lang="en-US" sz="28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31" name="Picture 4"/>
          <p:cNvPicPr/>
          <p:nvPr/>
        </p:nvPicPr>
        <p:blipFill>
          <a:blip r:embed="rId2"/>
          <a:stretch/>
        </p:blipFill>
        <p:spPr>
          <a:xfrm>
            <a:off x="4600440" y="4060440"/>
            <a:ext cx="2990520" cy="240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219200" y="1057680"/>
            <a:ext cx="3753000" cy="627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3600" b="0" strike="noStrike" cap="all" spc="-1">
                <a:solidFill>
                  <a:srgbClr val="FFFFFF"/>
                </a:solidFill>
                <a:latin typeface="Tw Cen MT"/>
              </a:rPr>
              <a:t>Dataset Insights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1086120" y="1801800"/>
            <a:ext cx="10019160" cy="3881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35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FFFFFF"/>
                </a:solidFill>
                <a:latin typeface="Tw Cen MT"/>
              </a:rPr>
              <a:t>The model predicts the duration of physiotherapy using certain features. They are: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457200" indent="-4568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pos="0" algn="l"/>
              </a:tabLst>
            </a:pPr>
            <a:r>
              <a:rPr lang="en-IN" sz="2400" b="1" strike="noStrike" spc="-1" dirty="0">
                <a:solidFill>
                  <a:srgbClr val="FFFFFF"/>
                </a:solidFill>
                <a:latin typeface="Tw Cen MT"/>
              </a:rPr>
              <a:t>Age				</a:t>
            </a:r>
            <a:r>
              <a:rPr lang="en-IN" sz="2400" b="0" strike="noStrike" spc="-1" dirty="0">
                <a:solidFill>
                  <a:srgbClr val="FFFFFF"/>
                </a:solidFill>
                <a:latin typeface="Tw Cen MT"/>
              </a:rPr>
              <a:t>:	(Age of person)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457200" indent="-4568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pos="0" algn="l"/>
              </a:tabLst>
            </a:pPr>
            <a:r>
              <a:rPr lang="en-IN" sz="2400" b="1" strike="noStrike" spc="-1" dirty="0">
                <a:solidFill>
                  <a:srgbClr val="FFFFFF"/>
                </a:solidFill>
                <a:latin typeface="Tw Cen MT"/>
              </a:rPr>
              <a:t>Affected Body Part</a:t>
            </a:r>
            <a:r>
              <a:rPr lang="en-IN" sz="2400" b="0" strike="noStrike" spc="-1" dirty="0">
                <a:solidFill>
                  <a:srgbClr val="FFFFFF"/>
                </a:solidFill>
                <a:latin typeface="Tw Cen MT"/>
              </a:rPr>
              <a:t>		:	(Elbow, Knee etc)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457200" indent="-4568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pos="0" algn="l"/>
              </a:tabLst>
            </a:pPr>
            <a:r>
              <a:rPr lang="en-IN" sz="2400" b="1" strike="noStrike" spc="-1" dirty="0">
                <a:solidFill>
                  <a:srgbClr val="FFFFFF"/>
                </a:solidFill>
                <a:latin typeface="Tw Cen MT"/>
              </a:rPr>
              <a:t>Diagnosis			</a:t>
            </a:r>
            <a:r>
              <a:rPr lang="en-IN" sz="2400" b="0" strike="noStrike" spc="-1" dirty="0">
                <a:solidFill>
                  <a:srgbClr val="FFFFFF"/>
                </a:solidFill>
                <a:latin typeface="Tw Cen MT"/>
              </a:rPr>
              <a:t>:	(Fracture, frozen shoulder etc)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457200" indent="-4568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pos="0" algn="l"/>
              </a:tabLst>
            </a:pPr>
            <a:r>
              <a:rPr lang="en-IN" sz="2400" b="1" strike="noStrike" spc="-1" dirty="0">
                <a:solidFill>
                  <a:srgbClr val="FFFFFF"/>
                </a:solidFill>
                <a:latin typeface="Tw Cen MT"/>
              </a:rPr>
              <a:t>Duration of Pain</a:t>
            </a:r>
            <a:r>
              <a:rPr lang="en-IN" sz="2400" b="0" strike="noStrike" spc="-1" dirty="0">
                <a:solidFill>
                  <a:srgbClr val="FFFFFF"/>
                </a:solidFill>
                <a:latin typeface="Tw Cen MT"/>
              </a:rPr>
              <a:t>		:	(Acute, Sub-acute, Chronic)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457200" indent="-4568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pos="0" algn="l"/>
              </a:tabLst>
            </a:pPr>
            <a:r>
              <a:rPr lang="en-IN" sz="2400" b="1" strike="noStrike" spc="-1" dirty="0">
                <a:solidFill>
                  <a:srgbClr val="FFFFFF"/>
                </a:solidFill>
                <a:latin typeface="Tw Cen MT"/>
              </a:rPr>
              <a:t>Intensity of pain</a:t>
            </a:r>
            <a:r>
              <a:rPr lang="en-IN" sz="2400" b="0" strike="noStrike" spc="-1" dirty="0">
                <a:solidFill>
                  <a:srgbClr val="FFFFFF"/>
                </a:solidFill>
                <a:latin typeface="Tw Cen MT"/>
              </a:rPr>
              <a:t>		:	(Intensity of pain on a scale of 1-9)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457200" indent="-4568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pos="0" algn="l"/>
              </a:tabLst>
            </a:pPr>
            <a:r>
              <a:rPr lang="en-IN" sz="2400" b="1" strike="noStrike" spc="-1" dirty="0">
                <a:solidFill>
                  <a:srgbClr val="FFFFFF"/>
                </a:solidFill>
                <a:latin typeface="Tw Cen MT"/>
              </a:rPr>
              <a:t>Treatment Approach</a:t>
            </a:r>
            <a:r>
              <a:rPr lang="en-IN" sz="2400" b="0" strike="noStrike" spc="-1" dirty="0">
                <a:solidFill>
                  <a:srgbClr val="FFFFFF"/>
                </a:solidFill>
                <a:latin typeface="Tw Cen MT"/>
              </a:rPr>
              <a:t>		:	(Manual, Mechanical, Manual and Mechanical)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FFFFFF"/>
                </a:solidFill>
                <a:latin typeface="Tw Cen MT"/>
              </a:rPr>
              <a:t>The Label will be number of </a:t>
            </a:r>
            <a:r>
              <a:rPr lang="en-IN" sz="2400" b="1" strike="noStrike" spc="-1" dirty="0">
                <a:solidFill>
                  <a:srgbClr val="FFFFFF"/>
                </a:solidFill>
                <a:latin typeface="Tw Cen MT"/>
              </a:rPr>
              <a:t>days of physiotherapy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2759940" y="452257"/>
            <a:ext cx="6671880" cy="73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latin typeface="Tw Cen MT"/>
              </a:rPr>
              <a:t>Machine learning model Used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1143000" y="1187737"/>
            <a:ext cx="9905760" cy="1216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700" b="0" strike="noStrike" spc="-1" dirty="0">
                <a:solidFill>
                  <a:srgbClr val="FFFFFF"/>
                </a:solidFill>
                <a:latin typeface="Tw Cen MT"/>
              </a:rPr>
              <a:t>We have used the Decision </a:t>
            </a:r>
            <a:r>
              <a:rPr lang="en-US" sz="2700" spc="-1" dirty="0">
                <a:solidFill>
                  <a:srgbClr val="FFFFFF"/>
                </a:solidFill>
                <a:latin typeface="Tw Cen MT"/>
              </a:rPr>
              <a:t>T</a:t>
            </a:r>
            <a:r>
              <a:rPr lang="en-US" sz="2700" b="0" strike="noStrike" spc="-1" dirty="0">
                <a:solidFill>
                  <a:srgbClr val="FFFFFF"/>
                </a:solidFill>
                <a:latin typeface="Tw Cen MT"/>
              </a:rPr>
              <a:t>ree Regressor model with a depth of 9 as we have got the best score and errors on 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BF094-B22F-4EEE-8A47-2F197C406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53" y="2773128"/>
            <a:ext cx="10077254" cy="2897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6436-AEBA-4D8E-81AC-FCA8FD9D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58815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w Cen MT" panose="020B0602020104020603" pitchFamily="34" charset="0"/>
              </a:rPr>
              <a:t>Analysis: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312931-D2C5-4BC9-9E1A-9E9F7C1F6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36003"/>
              </p:ext>
            </p:extLst>
          </p:nvPr>
        </p:nvGraphicFramePr>
        <p:xfrm>
          <a:off x="1141560" y="1329179"/>
          <a:ext cx="9905766" cy="479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543">
                  <a:extLst>
                    <a:ext uri="{9D8B030D-6E8A-4147-A177-3AD203B41FA5}">
                      <a16:colId xmlns:a16="http://schemas.microsoft.com/office/drawing/2014/main" val="2974080708"/>
                    </a:ext>
                  </a:extLst>
                </a:gridCol>
                <a:gridCol w="929403">
                  <a:extLst>
                    <a:ext uri="{9D8B030D-6E8A-4147-A177-3AD203B41FA5}">
                      <a16:colId xmlns:a16="http://schemas.microsoft.com/office/drawing/2014/main" val="559654375"/>
                    </a:ext>
                  </a:extLst>
                </a:gridCol>
                <a:gridCol w="761982">
                  <a:extLst>
                    <a:ext uri="{9D8B030D-6E8A-4147-A177-3AD203B41FA5}">
                      <a16:colId xmlns:a16="http://schemas.microsoft.com/office/drawing/2014/main" val="774255533"/>
                    </a:ext>
                  </a:extLst>
                </a:gridCol>
                <a:gridCol w="761982">
                  <a:extLst>
                    <a:ext uri="{9D8B030D-6E8A-4147-A177-3AD203B41FA5}">
                      <a16:colId xmlns:a16="http://schemas.microsoft.com/office/drawing/2014/main" val="1062072564"/>
                    </a:ext>
                  </a:extLst>
                </a:gridCol>
                <a:gridCol w="761982">
                  <a:extLst>
                    <a:ext uri="{9D8B030D-6E8A-4147-A177-3AD203B41FA5}">
                      <a16:colId xmlns:a16="http://schemas.microsoft.com/office/drawing/2014/main" val="3990330657"/>
                    </a:ext>
                  </a:extLst>
                </a:gridCol>
                <a:gridCol w="761982">
                  <a:extLst>
                    <a:ext uri="{9D8B030D-6E8A-4147-A177-3AD203B41FA5}">
                      <a16:colId xmlns:a16="http://schemas.microsoft.com/office/drawing/2014/main" val="286643680"/>
                    </a:ext>
                  </a:extLst>
                </a:gridCol>
                <a:gridCol w="761982">
                  <a:extLst>
                    <a:ext uri="{9D8B030D-6E8A-4147-A177-3AD203B41FA5}">
                      <a16:colId xmlns:a16="http://schemas.microsoft.com/office/drawing/2014/main" val="1921538893"/>
                    </a:ext>
                  </a:extLst>
                </a:gridCol>
                <a:gridCol w="761982">
                  <a:extLst>
                    <a:ext uri="{9D8B030D-6E8A-4147-A177-3AD203B41FA5}">
                      <a16:colId xmlns:a16="http://schemas.microsoft.com/office/drawing/2014/main" val="675224982"/>
                    </a:ext>
                  </a:extLst>
                </a:gridCol>
                <a:gridCol w="761982">
                  <a:extLst>
                    <a:ext uri="{9D8B030D-6E8A-4147-A177-3AD203B41FA5}">
                      <a16:colId xmlns:a16="http://schemas.microsoft.com/office/drawing/2014/main" val="550132062"/>
                    </a:ext>
                  </a:extLst>
                </a:gridCol>
                <a:gridCol w="761982">
                  <a:extLst>
                    <a:ext uri="{9D8B030D-6E8A-4147-A177-3AD203B41FA5}">
                      <a16:colId xmlns:a16="http://schemas.microsoft.com/office/drawing/2014/main" val="619507712"/>
                    </a:ext>
                  </a:extLst>
                </a:gridCol>
                <a:gridCol w="1523964">
                  <a:extLst>
                    <a:ext uri="{9D8B030D-6E8A-4147-A177-3AD203B41FA5}">
                      <a16:colId xmlns:a16="http://schemas.microsoft.com/office/drawing/2014/main" val="4004973433"/>
                    </a:ext>
                  </a:extLst>
                </a:gridCol>
              </a:tblGrid>
              <a:tr h="436204">
                <a:tc rowSpan="3"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033323"/>
                  </a:ext>
                </a:extLst>
              </a:tr>
              <a:tr h="436204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N_Estimators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Depth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17090"/>
                  </a:ext>
                </a:extLst>
              </a:tr>
              <a:tr h="436204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269448"/>
                  </a:ext>
                </a:extLst>
              </a:tr>
              <a:tr h="436204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822553"/>
                  </a:ext>
                </a:extLst>
              </a:tr>
              <a:tr h="43620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549809"/>
                  </a:ext>
                </a:extLst>
              </a:tr>
              <a:tr h="43620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RMSE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007863"/>
                  </a:ext>
                </a:extLst>
              </a:tr>
              <a:tr h="43620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196040"/>
                  </a:ext>
                </a:extLst>
              </a:tr>
              <a:tr h="436204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0.54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151882"/>
                  </a:ext>
                </a:extLst>
              </a:tr>
              <a:tr h="43620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1.54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368760"/>
                  </a:ext>
                </a:extLst>
              </a:tr>
              <a:tr h="43620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RMSE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1.24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288170"/>
                  </a:ext>
                </a:extLst>
              </a:tr>
              <a:tr h="43620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88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71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141560" y="150479"/>
            <a:ext cx="9905760" cy="1075005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</a:t>
            </a:r>
          </a:p>
          <a:p>
            <a:pPr algn="ctr">
              <a:lnSpc>
                <a:spcPct val="90000"/>
              </a:lnSpc>
            </a:pPr>
            <a:r>
              <a:rPr lang="en-US" sz="3600" spc="-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at: physio-</a:t>
            </a:r>
            <a:r>
              <a:rPr lang="en-US" sz="3600" spc="-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duration.herokuapp.com</a:t>
            </a:r>
            <a:endParaRPr lang="en-US" sz="3600" b="0" strike="noStrike" spc="-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8" name="Picture 237"/>
          <p:cNvPicPr/>
          <p:nvPr/>
        </p:nvPicPr>
        <p:blipFill>
          <a:blip r:embed="rId2"/>
          <a:srcRect l="6051" t="21619" r="1823" b="1688"/>
          <a:stretch/>
        </p:blipFill>
        <p:spPr>
          <a:xfrm>
            <a:off x="215999" y="1376313"/>
            <a:ext cx="5687999" cy="2680167"/>
          </a:xfrm>
          <a:prstGeom prst="rect">
            <a:avLst/>
          </a:prstGeom>
          <a:ln>
            <a:noFill/>
          </a:ln>
        </p:spPr>
      </p:pic>
      <p:pic>
        <p:nvPicPr>
          <p:cNvPr id="239" name="Picture 238"/>
          <p:cNvPicPr/>
          <p:nvPr/>
        </p:nvPicPr>
        <p:blipFill>
          <a:blip r:embed="rId3"/>
          <a:srcRect l="4870" t="23720" r="1231" b="1688"/>
          <a:stretch/>
        </p:blipFill>
        <p:spPr>
          <a:xfrm>
            <a:off x="6264000" y="1376313"/>
            <a:ext cx="5688000" cy="2680166"/>
          </a:xfrm>
          <a:prstGeom prst="rect">
            <a:avLst/>
          </a:prstGeom>
          <a:ln>
            <a:noFill/>
          </a:ln>
        </p:spPr>
      </p:pic>
      <p:pic>
        <p:nvPicPr>
          <p:cNvPr id="240" name="Picture 239"/>
          <p:cNvPicPr/>
          <p:nvPr/>
        </p:nvPicPr>
        <p:blipFill>
          <a:blip r:embed="rId4"/>
          <a:srcRect l="4870" t="22972" r="445" b="2436"/>
          <a:stretch/>
        </p:blipFill>
        <p:spPr>
          <a:xfrm>
            <a:off x="216000" y="4115520"/>
            <a:ext cx="5688000" cy="2592000"/>
          </a:xfrm>
          <a:prstGeom prst="rect">
            <a:avLst/>
          </a:prstGeom>
          <a:ln>
            <a:noFill/>
          </a:ln>
        </p:spPr>
      </p:pic>
      <p:pic>
        <p:nvPicPr>
          <p:cNvPr id="241" name="Picture 240"/>
          <p:cNvPicPr/>
          <p:nvPr/>
        </p:nvPicPr>
        <p:blipFill>
          <a:blip r:embed="rId5"/>
          <a:srcRect l="4870" t="22667" r="1228" b="1693"/>
          <a:stretch/>
        </p:blipFill>
        <p:spPr>
          <a:xfrm>
            <a:off x="6264000" y="4115520"/>
            <a:ext cx="5688000" cy="259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10DA-AAF0-4178-A710-A1FF6367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252" y="552492"/>
            <a:ext cx="5419496" cy="786114"/>
          </a:xfrm>
        </p:spPr>
        <p:txBody>
          <a:bodyPr/>
          <a:lstStyle/>
          <a:p>
            <a:r>
              <a:rPr lang="en-US" sz="3600" spc="-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EA0CD-8F7F-43BC-B981-AED591F680D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43120" y="2689920"/>
            <a:ext cx="9905760" cy="1712398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can conclude that Decision Tree </a:t>
            </a: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egressor shows the best results with a training score 0.99 and testing score 0.95</a:t>
            </a:r>
          </a:p>
          <a:p>
            <a:pPr marL="0" indent="0" algn="ctr">
              <a:buNone/>
            </a:pP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This project can further be improved and can be embedded with more number of diagnosis to widen the target audience</a:t>
            </a:r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6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142</TotalTime>
  <Words>372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Symbol</vt:lpstr>
      <vt:lpstr>Times New Roman</vt:lpstr>
      <vt:lpstr>Tw Cen MT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Analysis:</vt:lpstr>
      <vt:lpstr>PowerPoint Presentation</vt:lpstr>
      <vt:lpstr>Conclusion and 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subject/>
  <dc:creator>317</dc:creator>
  <dc:description/>
  <cp:lastModifiedBy>shayaan.hussain78@outlook.com</cp:lastModifiedBy>
  <cp:revision>122</cp:revision>
  <dcterms:created xsi:type="dcterms:W3CDTF">2021-10-22T09:17:14Z</dcterms:created>
  <dcterms:modified xsi:type="dcterms:W3CDTF">2021-12-07T11:35:36Z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