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0C033-9486-4229-AAE1-72C36CA6C2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26DD4-0431-4DE2-9978-4A65DAF8CA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Installation Costs ($3,000 per KW)</a:t>
          </a:r>
        </a:p>
      </dgm:t>
    </dgm:pt>
    <dgm:pt modelId="{BECEBAA0-3117-47F5-8A6D-F7D46E50C63B}" type="parTrans" cxnId="{E209A0E6-7982-439F-97FD-43B85991C854}">
      <dgm:prSet/>
      <dgm:spPr/>
      <dgm:t>
        <a:bodyPr/>
        <a:lstStyle/>
        <a:p>
          <a:endParaRPr lang="en-US"/>
        </a:p>
      </dgm:t>
    </dgm:pt>
    <dgm:pt modelId="{5F940EF6-E43B-43F5-8FDF-6AC3CA6D8461}" type="sibTrans" cxnId="{E209A0E6-7982-439F-97FD-43B85991C854}">
      <dgm:prSet/>
      <dgm:spPr/>
      <dgm:t>
        <a:bodyPr/>
        <a:lstStyle/>
        <a:p>
          <a:endParaRPr lang="en-US"/>
        </a:p>
      </dgm:t>
    </dgm:pt>
    <dgm:pt modelId="{468C2E41-1736-4D9F-A4E9-1C4A2761EF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Monthly Energy Usage Patterns (NYC)</a:t>
          </a:r>
        </a:p>
      </dgm:t>
    </dgm:pt>
    <dgm:pt modelId="{D1240626-EA35-4C14-B068-94084877B804}" type="parTrans" cxnId="{36E45167-C659-4D7E-AB95-4BA40F631F9C}">
      <dgm:prSet/>
      <dgm:spPr/>
      <dgm:t>
        <a:bodyPr/>
        <a:lstStyle/>
        <a:p>
          <a:endParaRPr lang="en-US"/>
        </a:p>
      </dgm:t>
    </dgm:pt>
    <dgm:pt modelId="{A611BCF3-5F6C-4FC5-B3A6-1389F6FB51C1}" type="sibTrans" cxnId="{36E45167-C659-4D7E-AB95-4BA40F631F9C}">
      <dgm:prSet/>
      <dgm:spPr/>
      <dgm:t>
        <a:bodyPr/>
        <a:lstStyle/>
        <a:p>
          <a:endParaRPr lang="en-US"/>
        </a:p>
      </dgm:t>
    </dgm:pt>
    <dgm:pt modelId="{56BB8A6F-788D-4040-9ADE-7D07AE734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Electricity Rates (NYC)</a:t>
          </a:r>
        </a:p>
      </dgm:t>
    </dgm:pt>
    <dgm:pt modelId="{13A9A241-4FA6-49D3-A4D9-37D53CE3935A}" type="parTrans" cxnId="{C11B7DA3-08CE-4120-9CBE-AF4DB295DEDF}">
      <dgm:prSet/>
      <dgm:spPr/>
      <dgm:t>
        <a:bodyPr/>
        <a:lstStyle/>
        <a:p>
          <a:endParaRPr lang="en-US"/>
        </a:p>
      </dgm:t>
    </dgm:pt>
    <dgm:pt modelId="{6682DF1B-22CD-4A72-9D0A-822ACFA4D3E2}" type="sibTrans" cxnId="{C11B7DA3-08CE-4120-9CBE-AF4DB295DEDF}">
      <dgm:prSet/>
      <dgm:spPr/>
      <dgm:t>
        <a:bodyPr/>
        <a:lstStyle/>
        <a:p>
          <a:endParaRPr lang="en-US"/>
        </a:p>
      </dgm:t>
    </dgm:pt>
    <dgm:pt modelId="{AA25D3DB-FC5C-49C3-BEED-967498BD8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Electricity Rate Increases (1.7% Annually)</a:t>
          </a:r>
        </a:p>
      </dgm:t>
    </dgm:pt>
    <dgm:pt modelId="{0DA418CD-BEF5-49EC-865D-7016F1AD2048}" type="parTrans" cxnId="{1CB8282C-DBD2-41C0-B6C3-55644B3073F1}">
      <dgm:prSet/>
      <dgm:spPr/>
      <dgm:t>
        <a:bodyPr/>
        <a:lstStyle/>
        <a:p>
          <a:endParaRPr lang="en-US"/>
        </a:p>
      </dgm:t>
    </dgm:pt>
    <dgm:pt modelId="{392674B2-18F1-4FFC-B940-93EF854744CF}" type="sibTrans" cxnId="{1CB8282C-DBD2-41C0-B6C3-55644B3073F1}">
      <dgm:prSet/>
      <dgm:spPr/>
      <dgm:t>
        <a:bodyPr/>
        <a:lstStyle/>
        <a:p>
          <a:endParaRPr lang="en-US"/>
        </a:p>
      </dgm:t>
    </dgm:pt>
    <dgm:pt modelId="{DC8B7FFB-A686-447A-BE3F-60636E538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ConEd Monthly Charges</a:t>
          </a:r>
        </a:p>
      </dgm:t>
    </dgm:pt>
    <dgm:pt modelId="{928CD1F3-0FA3-46DB-ADC4-F55F6AF8A49E}" type="parTrans" cxnId="{115CA7DD-3CB1-4367-B63B-4ADDF00FEB7A}">
      <dgm:prSet/>
      <dgm:spPr/>
      <dgm:t>
        <a:bodyPr/>
        <a:lstStyle/>
        <a:p>
          <a:endParaRPr lang="en-US"/>
        </a:p>
      </dgm:t>
    </dgm:pt>
    <dgm:pt modelId="{93A6DD06-6C35-4298-A4C7-F55E8D1614E5}" type="sibTrans" cxnId="{115CA7DD-3CB1-4367-B63B-4ADDF00FEB7A}">
      <dgm:prSet/>
      <dgm:spPr/>
      <dgm:t>
        <a:bodyPr/>
        <a:lstStyle/>
        <a:p>
          <a:endParaRPr lang="en-US"/>
        </a:p>
      </dgm:t>
    </dgm:pt>
    <dgm:pt modelId="{59FF9F9D-3B4E-4793-8C1C-C37A039E7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 Distribution for Daily Energy Usage</a:t>
          </a:r>
        </a:p>
      </dgm:t>
    </dgm:pt>
    <dgm:pt modelId="{520E4395-DEFD-4BDB-AF17-D58571FD8922}" type="parTrans" cxnId="{63933828-FBF6-43A3-87DA-035AE4DE784D}">
      <dgm:prSet/>
      <dgm:spPr/>
      <dgm:t>
        <a:bodyPr/>
        <a:lstStyle/>
        <a:p>
          <a:endParaRPr lang="en-US"/>
        </a:p>
      </dgm:t>
    </dgm:pt>
    <dgm:pt modelId="{AE1129DC-7290-4FC7-A70B-0E79337BD995}" type="sibTrans" cxnId="{63933828-FBF6-43A3-87DA-035AE4DE784D}">
      <dgm:prSet/>
      <dgm:spPr/>
      <dgm:t>
        <a:bodyPr/>
        <a:lstStyle/>
        <a:p>
          <a:endParaRPr lang="en-US"/>
        </a:p>
      </dgm:t>
    </dgm:pt>
    <dgm:pt modelId="{5EB0637F-EFC5-4136-99D8-DFEAA2E8DA9C}" type="pres">
      <dgm:prSet presAssocID="{3A70C033-9486-4229-AAE1-72C36CA6C2FE}" presName="diagram" presStyleCnt="0">
        <dgm:presLayoutVars>
          <dgm:dir/>
          <dgm:resizeHandles val="exact"/>
        </dgm:presLayoutVars>
      </dgm:prSet>
      <dgm:spPr/>
    </dgm:pt>
    <dgm:pt modelId="{8FE048B2-C07C-487A-9261-E3297016E9F6}" type="pres">
      <dgm:prSet presAssocID="{BB126DD4-0431-4DE2-9978-4A65DAF8CA99}" presName="node" presStyleLbl="node1" presStyleIdx="0" presStyleCnt="6">
        <dgm:presLayoutVars>
          <dgm:bulletEnabled val="1"/>
        </dgm:presLayoutVars>
      </dgm:prSet>
      <dgm:spPr/>
    </dgm:pt>
    <dgm:pt modelId="{C092AE1D-EEBD-42FB-A182-D759355D9D47}" type="pres">
      <dgm:prSet presAssocID="{5F940EF6-E43B-43F5-8FDF-6AC3CA6D8461}" presName="sibTrans" presStyleCnt="0"/>
      <dgm:spPr/>
    </dgm:pt>
    <dgm:pt modelId="{D26B9141-EC32-4A97-B31A-F6E7E4B41DB9}" type="pres">
      <dgm:prSet presAssocID="{468C2E41-1736-4D9F-A4E9-1C4A2761EF9D}" presName="node" presStyleLbl="node1" presStyleIdx="1" presStyleCnt="6">
        <dgm:presLayoutVars>
          <dgm:bulletEnabled val="1"/>
        </dgm:presLayoutVars>
      </dgm:prSet>
      <dgm:spPr/>
    </dgm:pt>
    <dgm:pt modelId="{FDA3153A-767B-4487-A372-323127C00DAF}" type="pres">
      <dgm:prSet presAssocID="{A611BCF3-5F6C-4FC5-B3A6-1389F6FB51C1}" presName="sibTrans" presStyleCnt="0"/>
      <dgm:spPr/>
    </dgm:pt>
    <dgm:pt modelId="{2CAF242F-4125-41DF-B685-D8A4AABF9095}" type="pres">
      <dgm:prSet presAssocID="{56BB8A6F-788D-4040-9ADE-7D07AE734F75}" presName="node" presStyleLbl="node1" presStyleIdx="2" presStyleCnt="6">
        <dgm:presLayoutVars>
          <dgm:bulletEnabled val="1"/>
        </dgm:presLayoutVars>
      </dgm:prSet>
      <dgm:spPr/>
    </dgm:pt>
    <dgm:pt modelId="{48D7A0EC-3FEF-4D27-8518-89F675970F98}" type="pres">
      <dgm:prSet presAssocID="{6682DF1B-22CD-4A72-9D0A-822ACFA4D3E2}" presName="sibTrans" presStyleCnt="0"/>
      <dgm:spPr/>
    </dgm:pt>
    <dgm:pt modelId="{398B7A4A-B08C-4BE1-8834-4E92F2493A7C}" type="pres">
      <dgm:prSet presAssocID="{AA25D3DB-FC5C-49C3-BEED-967498BD813F}" presName="node" presStyleLbl="node1" presStyleIdx="3" presStyleCnt="6">
        <dgm:presLayoutVars>
          <dgm:bulletEnabled val="1"/>
        </dgm:presLayoutVars>
      </dgm:prSet>
      <dgm:spPr/>
    </dgm:pt>
    <dgm:pt modelId="{5C89A81F-F878-4E05-87C0-43BF20D5EC49}" type="pres">
      <dgm:prSet presAssocID="{392674B2-18F1-4FFC-B940-93EF854744CF}" presName="sibTrans" presStyleCnt="0"/>
      <dgm:spPr/>
    </dgm:pt>
    <dgm:pt modelId="{B5702AE2-72EC-4A54-91C4-BAD368947934}" type="pres">
      <dgm:prSet presAssocID="{DC8B7FFB-A686-447A-BE3F-60636E538691}" presName="node" presStyleLbl="node1" presStyleIdx="4" presStyleCnt="6">
        <dgm:presLayoutVars>
          <dgm:bulletEnabled val="1"/>
        </dgm:presLayoutVars>
      </dgm:prSet>
      <dgm:spPr/>
    </dgm:pt>
    <dgm:pt modelId="{08C6D13F-B00F-4FCB-9F55-790E3D7E4D7A}" type="pres">
      <dgm:prSet presAssocID="{93A6DD06-6C35-4298-A4C7-F55E8D1614E5}" presName="sibTrans" presStyleCnt="0"/>
      <dgm:spPr/>
    </dgm:pt>
    <dgm:pt modelId="{90A0B942-55A9-40C3-80A7-09ED1BF03444}" type="pres">
      <dgm:prSet presAssocID="{59FF9F9D-3B4E-4793-8C1C-C37A039E705E}" presName="node" presStyleLbl="node1" presStyleIdx="5" presStyleCnt="6">
        <dgm:presLayoutVars>
          <dgm:bulletEnabled val="1"/>
        </dgm:presLayoutVars>
      </dgm:prSet>
      <dgm:spPr/>
    </dgm:pt>
  </dgm:ptLst>
  <dgm:cxnLst>
    <dgm:cxn modelId="{B5A00618-B622-4FF6-B345-87DFECB7FC57}" type="presOf" srcId="{3A70C033-9486-4229-AAE1-72C36CA6C2FE}" destId="{5EB0637F-EFC5-4136-99D8-DFEAA2E8DA9C}" srcOrd="0" destOrd="0" presId="urn:microsoft.com/office/officeart/2005/8/layout/default"/>
    <dgm:cxn modelId="{63933828-FBF6-43A3-87DA-035AE4DE784D}" srcId="{3A70C033-9486-4229-AAE1-72C36CA6C2FE}" destId="{59FF9F9D-3B4E-4793-8C1C-C37A039E705E}" srcOrd="5" destOrd="0" parTransId="{520E4395-DEFD-4BDB-AF17-D58571FD8922}" sibTransId="{AE1129DC-7290-4FC7-A70B-0E79337BD995}"/>
    <dgm:cxn modelId="{1CB8282C-DBD2-41C0-B6C3-55644B3073F1}" srcId="{3A70C033-9486-4229-AAE1-72C36CA6C2FE}" destId="{AA25D3DB-FC5C-49C3-BEED-967498BD813F}" srcOrd="3" destOrd="0" parTransId="{0DA418CD-BEF5-49EC-865D-7016F1AD2048}" sibTransId="{392674B2-18F1-4FFC-B940-93EF854744CF}"/>
    <dgm:cxn modelId="{33D8DD61-6849-4DB5-BFA2-AE87ACF01976}" type="presOf" srcId="{59FF9F9D-3B4E-4793-8C1C-C37A039E705E}" destId="{90A0B942-55A9-40C3-80A7-09ED1BF03444}" srcOrd="0" destOrd="0" presId="urn:microsoft.com/office/officeart/2005/8/layout/default"/>
    <dgm:cxn modelId="{36E45167-C659-4D7E-AB95-4BA40F631F9C}" srcId="{3A70C033-9486-4229-AAE1-72C36CA6C2FE}" destId="{468C2E41-1736-4D9F-A4E9-1C4A2761EF9D}" srcOrd="1" destOrd="0" parTransId="{D1240626-EA35-4C14-B068-94084877B804}" sibTransId="{A611BCF3-5F6C-4FC5-B3A6-1389F6FB51C1}"/>
    <dgm:cxn modelId="{1253434C-FE89-4059-AB46-1CE737701D8B}" type="presOf" srcId="{468C2E41-1736-4D9F-A4E9-1C4A2761EF9D}" destId="{D26B9141-EC32-4A97-B31A-F6E7E4B41DB9}" srcOrd="0" destOrd="0" presId="urn:microsoft.com/office/officeart/2005/8/layout/default"/>
    <dgm:cxn modelId="{8A303B54-23D0-485F-9985-1BB6464736E8}" type="presOf" srcId="{56BB8A6F-788D-4040-9ADE-7D07AE734F75}" destId="{2CAF242F-4125-41DF-B685-D8A4AABF9095}" srcOrd="0" destOrd="0" presId="urn:microsoft.com/office/officeart/2005/8/layout/default"/>
    <dgm:cxn modelId="{93691C83-16C2-4C01-8C03-62DB2565DF77}" type="presOf" srcId="{AA25D3DB-FC5C-49C3-BEED-967498BD813F}" destId="{398B7A4A-B08C-4BE1-8834-4E92F2493A7C}" srcOrd="0" destOrd="0" presId="urn:microsoft.com/office/officeart/2005/8/layout/default"/>
    <dgm:cxn modelId="{C11B7DA3-08CE-4120-9CBE-AF4DB295DEDF}" srcId="{3A70C033-9486-4229-AAE1-72C36CA6C2FE}" destId="{56BB8A6F-788D-4040-9ADE-7D07AE734F75}" srcOrd="2" destOrd="0" parTransId="{13A9A241-4FA6-49D3-A4D9-37D53CE3935A}" sibTransId="{6682DF1B-22CD-4A72-9D0A-822ACFA4D3E2}"/>
    <dgm:cxn modelId="{DAA779A6-CA66-4D7E-B3BA-3C0F4FD44A54}" type="presOf" srcId="{BB126DD4-0431-4DE2-9978-4A65DAF8CA99}" destId="{8FE048B2-C07C-487A-9261-E3297016E9F6}" srcOrd="0" destOrd="0" presId="urn:microsoft.com/office/officeart/2005/8/layout/default"/>
    <dgm:cxn modelId="{115CA7DD-3CB1-4367-B63B-4ADDF00FEB7A}" srcId="{3A70C033-9486-4229-AAE1-72C36CA6C2FE}" destId="{DC8B7FFB-A686-447A-BE3F-60636E538691}" srcOrd="4" destOrd="0" parTransId="{928CD1F3-0FA3-46DB-ADC4-F55F6AF8A49E}" sibTransId="{93A6DD06-6C35-4298-A4C7-F55E8D1614E5}"/>
    <dgm:cxn modelId="{E209A0E6-7982-439F-97FD-43B85991C854}" srcId="{3A70C033-9486-4229-AAE1-72C36CA6C2FE}" destId="{BB126DD4-0431-4DE2-9978-4A65DAF8CA99}" srcOrd="0" destOrd="0" parTransId="{BECEBAA0-3117-47F5-8A6D-F7D46E50C63B}" sibTransId="{5F940EF6-E43B-43F5-8FDF-6AC3CA6D8461}"/>
    <dgm:cxn modelId="{03C116FC-C955-40AB-BA52-AAD7542FA38F}" type="presOf" srcId="{DC8B7FFB-A686-447A-BE3F-60636E538691}" destId="{B5702AE2-72EC-4A54-91C4-BAD368947934}" srcOrd="0" destOrd="0" presId="urn:microsoft.com/office/officeart/2005/8/layout/default"/>
    <dgm:cxn modelId="{FE53B138-3BAF-45CA-8E3F-D5ED9A7F2FE9}" type="presParOf" srcId="{5EB0637F-EFC5-4136-99D8-DFEAA2E8DA9C}" destId="{8FE048B2-C07C-487A-9261-E3297016E9F6}" srcOrd="0" destOrd="0" presId="urn:microsoft.com/office/officeart/2005/8/layout/default"/>
    <dgm:cxn modelId="{F8E0C48E-021E-4F1B-8DDC-C5F3F98428F7}" type="presParOf" srcId="{5EB0637F-EFC5-4136-99D8-DFEAA2E8DA9C}" destId="{C092AE1D-EEBD-42FB-A182-D759355D9D47}" srcOrd="1" destOrd="0" presId="urn:microsoft.com/office/officeart/2005/8/layout/default"/>
    <dgm:cxn modelId="{8195E28B-B633-4611-BA2D-BE8B37375781}" type="presParOf" srcId="{5EB0637F-EFC5-4136-99D8-DFEAA2E8DA9C}" destId="{D26B9141-EC32-4A97-B31A-F6E7E4B41DB9}" srcOrd="2" destOrd="0" presId="urn:microsoft.com/office/officeart/2005/8/layout/default"/>
    <dgm:cxn modelId="{94503E11-01C5-4EDF-85A0-3E0CCB95AAA2}" type="presParOf" srcId="{5EB0637F-EFC5-4136-99D8-DFEAA2E8DA9C}" destId="{FDA3153A-767B-4487-A372-323127C00DAF}" srcOrd="3" destOrd="0" presId="urn:microsoft.com/office/officeart/2005/8/layout/default"/>
    <dgm:cxn modelId="{B03A4FCF-A6AD-450F-99DB-7A39313C3BE6}" type="presParOf" srcId="{5EB0637F-EFC5-4136-99D8-DFEAA2E8DA9C}" destId="{2CAF242F-4125-41DF-B685-D8A4AABF9095}" srcOrd="4" destOrd="0" presId="urn:microsoft.com/office/officeart/2005/8/layout/default"/>
    <dgm:cxn modelId="{70D47964-0EF0-4BAD-A995-EBAC8AD8F78B}" type="presParOf" srcId="{5EB0637F-EFC5-4136-99D8-DFEAA2E8DA9C}" destId="{48D7A0EC-3FEF-4D27-8518-89F675970F98}" srcOrd="5" destOrd="0" presId="urn:microsoft.com/office/officeart/2005/8/layout/default"/>
    <dgm:cxn modelId="{094D045A-32B3-4283-9596-4062EFA4974B}" type="presParOf" srcId="{5EB0637F-EFC5-4136-99D8-DFEAA2E8DA9C}" destId="{398B7A4A-B08C-4BE1-8834-4E92F2493A7C}" srcOrd="6" destOrd="0" presId="urn:microsoft.com/office/officeart/2005/8/layout/default"/>
    <dgm:cxn modelId="{20CBDA04-C51A-4672-9112-8DF6825D908C}" type="presParOf" srcId="{5EB0637F-EFC5-4136-99D8-DFEAA2E8DA9C}" destId="{5C89A81F-F878-4E05-87C0-43BF20D5EC49}" srcOrd="7" destOrd="0" presId="urn:microsoft.com/office/officeart/2005/8/layout/default"/>
    <dgm:cxn modelId="{53CA1C51-0177-4FB0-95AF-294787A1FFD7}" type="presParOf" srcId="{5EB0637F-EFC5-4136-99D8-DFEAA2E8DA9C}" destId="{B5702AE2-72EC-4A54-91C4-BAD368947934}" srcOrd="8" destOrd="0" presId="urn:microsoft.com/office/officeart/2005/8/layout/default"/>
    <dgm:cxn modelId="{6432D685-0328-4233-AF6D-F3B48433A7AF}" type="presParOf" srcId="{5EB0637F-EFC5-4136-99D8-DFEAA2E8DA9C}" destId="{08C6D13F-B00F-4FCB-9F55-790E3D7E4D7A}" srcOrd="9" destOrd="0" presId="urn:microsoft.com/office/officeart/2005/8/layout/default"/>
    <dgm:cxn modelId="{9FBF59DD-C9C4-42A0-A42E-C9B5A953A5E4}" type="presParOf" srcId="{5EB0637F-EFC5-4136-99D8-DFEAA2E8DA9C}" destId="{90A0B942-55A9-40C3-80A7-09ED1BF0344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EAFD0-0703-4298-B297-58445A8AD88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66D21B-742E-4C4F-A628-822FBE6ADF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Installation Costs and Credits:</a:t>
          </a:r>
          <a:r>
            <a:rPr lang="en-US"/>
            <a:t> Initial costs are calculated based on the system size (in kW) multiplied by the cost per kW. Federal and state tax credits are applied to reduce the upfront cost.</a:t>
          </a:r>
        </a:p>
      </dgm:t>
    </dgm:pt>
    <dgm:pt modelId="{44BFD75D-62FB-4694-A24A-35F45ED8E3A3}" type="parTrans" cxnId="{1917DCEA-592E-4117-8787-4D7B94039BED}">
      <dgm:prSet/>
      <dgm:spPr/>
      <dgm:t>
        <a:bodyPr/>
        <a:lstStyle/>
        <a:p>
          <a:endParaRPr lang="en-US"/>
        </a:p>
      </dgm:t>
    </dgm:pt>
    <dgm:pt modelId="{B57A760E-AC57-4F1C-9853-FAEEA4469887}" type="sibTrans" cxnId="{1917DCEA-592E-4117-8787-4D7B94039B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375B62-E7F6-47A5-AB4E-0389792588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Payment Methods (Financed vs. Outright):</a:t>
          </a:r>
          <a:r>
            <a:rPr lang="en-US"/>
            <a:t> Users can choose between financing the system over a specified period with interest or paying outright.</a:t>
          </a:r>
        </a:p>
      </dgm:t>
    </dgm:pt>
    <dgm:pt modelId="{EEDB2FCB-27E1-4454-9DA1-C1E3EC9B3109}" type="parTrans" cxnId="{5D0183F9-E1D3-4468-8621-89374DB1D989}">
      <dgm:prSet/>
      <dgm:spPr/>
      <dgm:t>
        <a:bodyPr/>
        <a:lstStyle/>
        <a:p>
          <a:endParaRPr lang="en-US"/>
        </a:p>
      </dgm:t>
    </dgm:pt>
    <dgm:pt modelId="{30FD00AE-5607-44B3-AB2A-F4C487B4AA63}" type="sibTrans" cxnId="{5D0183F9-E1D3-4468-8621-89374DB1D9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30D279-66ED-41DF-8FB0-610D12B2B0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Handling of Excess Energy (Payout Method):</a:t>
          </a:r>
          <a:r>
            <a:rPr lang="en-US"/>
            <a:t> Excess energy generated is either paid out at a reduced rate, rolled over to future months, or reset to zero annually.</a:t>
          </a:r>
          <a:endParaRPr lang="en-US" dirty="0"/>
        </a:p>
      </dgm:t>
    </dgm:pt>
    <dgm:pt modelId="{ED25336C-1A71-46EC-B2E2-522B49071621}" type="parTrans" cxnId="{2464C86D-0D80-4742-A119-A28EFF7A4262}">
      <dgm:prSet/>
      <dgm:spPr/>
      <dgm:t>
        <a:bodyPr/>
        <a:lstStyle/>
        <a:p>
          <a:endParaRPr lang="en-US"/>
        </a:p>
      </dgm:t>
    </dgm:pt>
    <dgm:pt modelId="{F78A97E3-7CB6-42BB-AAD4-F84C3F1748A6}" type="sibTrans" cxnId="{2464C86D-0D80-4742-A119-A28EFF7A4262}">
      <dgm:prSet/>
      <dgm:spPr/>
      <dgm:t>
        <a:bodyPr/>
        <a:lstStyle/>
        <a:p>
          <a:endParaRPr lang="en-US"/>
        </a:p>
      </dgm:t>
    </dgm:pt>
    <dgm:pt modelId="{888982EF-3985-4273-BCB9-9ECC1999B5FE}" type="pres">
      <dgm:prSet presAssocID="{DE6EAFD0-0703-4298-B297-58445A8AD88A}" presName="root" presStyleCnt="0">
        <dgm:presLayoutVars>
          <dgm:dir/>
          <dgm:resizeHandles val="exact"/>
        </dgm:presLayoutVars>
      </dgm:prSet>
      <dgm:spPr/>
    </dgm:pt>
    <dgm:pt modelId="{5FD835CA-CDFE-46EF-BF0F-86048C141083}" type="pres">
      <dgm:prSet presAssocID="{A166D21B-742E-4C4F-A628-822FBE6ADF0B}" presName="compNode" presStyleCnt="0"/>
      <dgm:spPr/>
    </dgm:pt>
    <dgm:pt modelId="{0DA72B48-09B5-465F-B64D-F1B87022A89F}" type="pres">
      <dgm:prSet presAssocID="{A166D21B-742E-4C4F-A628-822FBE6ADF0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18741C-BB32-4E54-AF48-4E6B1876E542}" type="pres">
      <dgm:prSet presAssocID="{A166D21B-742E-4C4F-A628-822FBE6ADF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9356929C-0E5E-4CC3-BC7C-D53DF1F49ACD}" type="pres">
      <dgm:prSet presAssocID="{A166D21B-742E-4C4F-A628-822FBE6ADF0B}" presName="spaceRect" presStyleCnt="0"/>
      <dgm:spPr/>
    </dgm:pt>
    <dgm:pt modelId="{82B4F23A-2148-4367-948C-818CD1A630CA}" type="pres">
      <dgm:prSet presAssocID="{A166D21B-742E-4C4F-A628-822FBE6ADF0B}" presName="textRect" presStyleLbl="revTx" presStyleIdx="0" presStyleCnt="3">
        <dgm:presLayoutVars>
          <dgm:chMax val="1"/>
          <dgm:chPref val="1"/>
        </dgm:presLayoutVars>
      </dgm:prSet>
      <dgm:spPr/>
    </dgm:pt>
    <dgm:pt modelId="{7743B91D-4034-4C9D-A3E3-2B03A204ACDD}" type="pres">
      <dgm:prSet presAssocID="{B57A760E-AC57-4F1C-9853-FAEEA4469887}" presName="sibTrans" presStyleCnt="0"/>
      <dgm:spPr/>
    </dgm:pt>
    <dgm:pt modelId="{F4C4C56B-9F84-4F85-8D25-9FDFA3268375}" type="pres">
      <dgm:prSet presAssocID="{B2375B62-E7F6-47A5-AB4E-03897925882A}" presName="compNode" presStyleCnt="0"/>
      <dgm:spPr/>
    </dgm:pt>
    <dgm:pt modelId="{88857F5D-18A2-4724-AE8A-0EBBD12CF44D}" type="pres">
      <dgm:prSet presAssocID="{B2375B62-E7F6-47A5-AB4E-03897925882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C51494-CA89-4A4A-A0CC-A8821B7A7234}" type="pres">
      <dgm:prSet presAssocID="{B2375B62-E7F6-47A5-AB4E-0389792588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8D8D894-6F5E-4ECA-AC4B-ACE8F2A21DC8}" type="pres">
      <dgm:prSet presAssocID="{B2375B62-E7F6-47A5-AB4E-03897925882A}" presName="spaceRect" presStyleCnt="0"/>
      <dgm:spPr/>
    </dgm:pt>
    <dgm:pt modelId="{377582E6-1A7D-4BDD-BB88-A9EC65FE7791}" type="pres">
      <dgm:prSet presAssocID="{B2375B62-E7F6-47A5-AB4E-03897925882A}" presName="textRect" presStyleLbl="revTx" presStyleIdx="1" presStyleCnt="3">
        <dgm:presLayoutVars>
          <dgm:chMax val="1"/>
          <dgm:chPref val="1"/>
        </dgm:presLayoutVars>
      </dgm:prSet>
      <dgm:spPr/>
    </dgm:pt>
    <dgm:pt modelId="{D4D37657-1BD9-4D12-B3D4-44381B42F988}" type="pres">
      <dgm:prSet presAssocID="{30FD00AE-5607-44B3-AB2A-F4C487B4AA63}" presName="sibTrans" presStyleCnt="0"/>
      <dgm:spPr/>
    </dgm:pt>
    <dgm:pt modelId="{FAE9FFED-74C1-4CB1-8BD9-B57A3C6B510E}" type="pres">
      <dgm:prSet presAssocID="{7E30D279-66ED-41DF-8FB0-610D12B2B070}" presName="compNode" presStyleCnt="0"/>
      <dgm:spPr/>
    </dgm:pt>
    <dgm:pt modelId="{EDAA44AD-1E72-46C0-8DD9-FAF964D1F94E}" type="pres">
      <dgm:prSet presAssocID="{7E30D279-66ED-41DF-8FB0-610D12B2B0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009AAD-D495-4196-BFDC-00F6D0C8771A}" type="pres">
      <dgm:prSet presAssocID="{7E30D279-66ED-41DF-8FB0-610D12B2B0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D223B60-7406-4803-981E-2ACEF3FB644F}" type="pres">
      <dgm:prSet presAssocID="{7E30D279-66ED-41DF-8FB0-610D12B2B070}" presName="spaceRect" presStyleCnt="0"/>
      <dgm:spPr/>
    </dgm:pt>
    <dgm:pt modelId="{9680AE1C-BC01-4200-8A31-6A6CE0B9298F}" type="pres">
      <dgm:prSet presAssocID="{7E30D279-66ED-41DF-8FB0-610D12B2B0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C5AF2E-051F-4952-A2E2-12A9329E400A}" type="presOf" srcId="{DE6EAFD0-0703-4298-B297-58445A8AD88A}" destId="{888982EF-3985-4273-BCB9-9ECC1999B5FE}" srcOrd="0" destOrd="0" presId="urn:microsoft.com/office/officeart/2018/5/layout/IconLeafLabelList"/>
    <dgm:cxn modelId="{2464C86D-0D80-4742-A119-A28EFF7A4262}" srcId="{DE6EAFD0-0703-4298-B297-58445A8AD88A}" destId="{7E30D279-66ED-41DF-8FB0-610D12B2B070}" srcOrd="2" destOrd="0" parTransId="{ED25336C-1A71-46EC-B2E2-522B49071621}" sibTransId="{F78A97E3-7CB6-42BB-AAD4-F84C3F1748A6}"/>
    <dgm:cxn modelId="{56282F50-CFE1-4153-978C-20E0D52E8048}" type="presOf" srcId="{7E30D279-66ED-41DF-8FB0-610D12B2B070}" destId="{9680AE1C-BC01-4200-8A31-6A6CE0B9298F}" srcOrd="0" destOrd="0" presId="urn:microsoft.com/office/officeart/2018/5/layout/IconLeafLabelList"/>
    <dgm:cxn modelId="{1917DCEA-592E-4117-8787-4D7B94039BED}" srcId="{DE6EAFD0-0703-4298-B297-58445A8AD88A}" destId="{A166D21B-742E-4C4F-A628-822FBE6ADF0B}" srcOrd="0" destOrd="0" parTransId="{44BFD75D-62FB-4694-A24A-35F45ED8E3A3}" sibTransId="{B57A760E-AC57-4F1C-9853-FAEEA4469887}"/>
    <dgm:cxn modelId="{FCF16EF4-45DB-4377-BA92-9124171D2C61}" type="presOf" srcId="{A166D21B-742E-4C4F-A628-822FBE6ADF0B}" destId="{82B4F23A-2148-4367-948C-818CD1A630CA}" srcOrd="0" destOrd="0" presId="urn:microsoft.com/office/officeart/2018/5/layout/IconLeafLabelList"/>
    <dgm:cxn modelId="{5D0183F9-E1D3-4468-8621-89374DB1D989}" srcId="{DE6EAFD0-0703-4298-B297-58445A8AD88A}" destId="{B2375B62-E7F6-47A5-AB4E-03897925882A}" srcOrd="1" destOrd="0" parTransId="{EEDB2FCB-27E1-4454-9DA1-C1E3EC9B3109}" sibTransId="{30FD00AE-5607-44B3-AB2A-F4C487B4AA63}"/>
    <dgm:cxn modelId="{D6ECD6F9-74CA-45FA-9ED6-D413E726A60F}" type="presOf" srcId="{B2375B62-E7F6-47A5-AB4E-03897925882A}" destId="{377582E6-1A7D-4BDD-BB88-A9EC65FE7791}" srcOrd="0" destOrd="0" presId="urn:microsoft.com/office/officeart/2018/5/layout/IconLeafLabelList"/>
    <dgm:cxn modelId="{AE2B93D1-A7E1-4CAC-B873-C66755ADD3AA}" type="presParOf" srcId="{888982EF-3985-4273-BCB9-9ECC1999B5FE}" destId="{5FD835CA-CDFE-46EF-BF0F-86048C141083}" srcOrd="0" destOrd="0" presId="urn:microsoft.com/office/officeart/2018/5/layout/IconLeafLabelList"/>
    <dgm:cxn modelId="{97ECB0C3-E5C1-439E-A952-4D9B01A5039F}" type="presParOf" srcId="{5FD835CA-CDFE-46EF-BF0F-86048C141083}" destId="{0DA72B48-09B5-465F-B64D-F1B87022A89F}" srcOrd="0" destOrd="0" presId="urn:microsoft.com/office/officeart/2018/5/layout/IconLeafLabelList"/>
    <dgm:cxn modelId="{6F57C24D-6A74-4002-B12F-5C1E48B271D6}" type="presParOf" srcId="{5FD835CA-CDFE-46EF-BF0F-86048C141083}" destId="{D718741C-BB32-4E54-AF48-4E6B1876E542}" srcOrd="1" destOrd="0" presId="urn:microsoft.com/office/officeart/2018/5/layout/IconLeafLabelList"/>
    <dgm:cxn modelId="{CC785B4C-EB95-440C-AF2A-79147307D960}" type="presParOf" srcId="{5FD835CA-CDFE-46EF-BF0F-86048C141083}" destId="{9356929C-0E5E-4CC3-BC7C-D53DF1F49ACD}" srcOrd="2" destOrd="0" presId="urn:microsoft.com/office/officeart/2018/5/layout/IconLeafLabelList"/>
    <dgm:cxn modelId="{9F5B24B5-A59C-4120-871D-81C276288873}" type="presParOf" srcId="{5FD835CA-CDFE-46EF-BF0F-86048C141083}" destId="{82B4F23A-2148-4367-948C-818CD1A630CA}" srcOrd="3" destOrd="0" presId="urn:microsoft.com/office/officeart/2018/5/layout/IconLeafLabelList"/>
    <dgm:cxn modelId="{771FA36E-866C-499C-878B-4ED74568EDCF}" type="presParOf" srcId="{888982EF-3985-4273-BCB9-9ECC1999B5FE}" destId="{7743B91D-4034-4C9D-A3E3-2B03A204ACDD}" srcOrd="1" destOrd="0" presId="urn:microsoft.com/office/officeart/2018/5/layout/IconLeafLabelList"/>
    <dgm:cxn modelId="{7356A817-6EE5-4A72-B671-EBB063603383}" type="presParOf" srcId="{888982EF-3985-4273-BCB9-9ECC1999B5FE}" destId="{F4C4C56B-9F84-4F85-8D25-9FDFA3268375}" srcOrd="2" destOrd="0" presId="urn:microsoft.com/office/officeart/2018/5/layout/IconLeafLabelList"/>
    <dgm:cxn modelId="{8388C5DF-496D-4089-B264-5D523948718D}" type="presParOf" srcId="{F4C4C56B-9F84-4F85-8D25-9FDFA3268375}" destId="{88857F5D-18A2-4724-AE8A-0EBBD12CF44D}" srcOrd="0" destOrd="0" presId="urn:microsoft.com/office/officeart/2018/5/layout/IconLeafLabelList"/>
    <dgm:cxn modelId="{F7DE0D52-6F29-41B1-A5CA-EDFFA7AC3523}" type="presParOf" srcId="{F4C4C56B-9F84-4F85-8D25-9FDFA3268375}" destId="{94C51494-CA89-4A4A-A0CC-A8821B7A7234}" srcOrd="1" destOrd="0" presId="urn:microsoft.com/office/officeart/2018/5/layout/IconLeafLabelList"/>
    <dgm:cxn modelId="{3C2DF167-B178-48D8-B81C-3F09DC54DF12}" type="presParOf" srcId="{F4C4C56B-9F84-4F85-8D25-9FDFA3268375}" destId="{E8D8D894-6F5E-4ECA-AC4B-ACE8F2A21DC8}" srcOrd="2" destOrd="0" presId="urn:microsoft.com/office/officeart/2018/5/layout/IconLeafLabelList"/>
    <dgm:cxn modelId="{2785E478-2178-4BCB-B22C-D5A3074AE1AE}" type="presParOf" srcId="{F4C4C56B-9F84-4F85-8D25-9FDFA3268375}" destId="{377582E6-1A7D-4BDD-BB88-A9EC65FE7791}" srcOrd="3" destOrd="0" presId="urn:microsoft.com/office/officeart/2018/5/layout/IconLeafLabelList"/>
    <dgm:cxn modelId="{7BC0DA32-286E-4A20-8A38-E4AFA16E8305}" type="presParOf" srcId="{888982EF-3985-4273-BCB9-9ECC1999B5FE}" destId="{D4D37657-1BD9-4D12-B3D4-44381B42F988}" srcOrd="3" destOrd="0" presId="urn:microsoft.com/office/officeart/2018/5/layout/IconLeafLabelList"/>
    <dgm:cxn modelId="{F9A735FB-4F16-406C-B56F-8EE8918B5B79}" type="presParOf" srcId="{888982EF-3985-4273-BCB9-9ECC1999B5FE}" destId="{FAE9FFED-74C1-4CB1-8BD9-B57A3C6B510E}" srcOrd="4" destOrd="0" presId="urn:microsoft.com/office/officeart/2018/5/layout/IconLeafLabelList"/>
    <dgm:cxn modelId="{D991D0B0-D03A-418F-9E14-8064033513B4}" type="presParOf" srcId="{FAE9FFED-74C1-4CB1-8BD9-B57A3C6B510E}" destId="{EDAA44AD-1E72-46C0-8DD9-FAF964D1F94E}" srcOrd="0" destOrd="0" presId="urn:microsoft.com/office/officeart/2018/5/layout/IconLeafLabelList"/>
    <dgm:cxn modelId="{01EF4533-3500-40DE-B1F8-6DA3495B5907}" type="presParOf" srcId="{FAE9FFED-74C1-4CB1-8BD9-B57A3C6B510E}" destId="{32009AAD-D495-4196-BFDC-00F6D0C8771A}" srcOrd="1" destOrd="0" presId="urn:microsoft.com/office/officeart/2018/5/layout/IconLeafLabelList"/>
    <dgm:cxn modelId="{6A58F46B-461D-4656-8C4F-3DA46606FBF7}" type="presParOf" srcId="{FAE9FFED-74C1-4CB1-8BD9-B57A3C6B510E}" destId="{FD223B60-7406-4803-981E-2ACEF3FB644F}" srcOrd="2" destOrd="0" presId="urn:microsoft.com/office/officeart/2018/5/layout/IconLeafLabelList"/>
    <dgm:cxn modelId="{39ABE4C5-D1C2-4544-B727-A94E6458CF3B}" type="presParOf" srcId="{FAE9FFED-74C1-4CB1-8BD9-B57A3C6B510E}" destId="{9680AE1C-BC01-4200-8A31-6A6CE0B929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D00B2-8E52-4C82-BF07-AA3BA9CCDE8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9EA44B-D461-4F41-8ED9-AA40617FBF41}">
      <dgm:prSet/>
      <dgm:spPr/>
      <dgm:t>
        <a:bodyPr/>
        <a:lstStyle/>
        <a:p>
          <a:r>
            <a:rPr lang="en-US" b="1" dirty="0">
              <a:latin typeface="Amasis MT Pro Black" panose="020F0502020204030204" pitchFamily="18" charset="0"/>
            </a:rPr>
            <a:t>Simulation of Monthly Energy Usage</a:t>
          </a:r>
          <a:r>
            <a:rPr lang="en-US" b="1" dirty="0"/>
            <a:t>:</a:t>
          </a:r>
          <a:r>
            <a:rPr lang="en-US" dirty="0"/>
            <a:t> Utilizes historical monthly usage data and daily variability to estimate monthly energy costs based on local electricity rates.</a:t>
          </a:r>
        </a:p>
      </dgm:t>
    </dgm:pt>
    <dgm:pt modelId="{0708A3A7-F87B-4698-BEF1-ACD17742DE3F}" type="parTrans" cxnId="{61D01BA7-D361-43E1-9FEB-5096894BD76F}">
      <dgm:prSet/>
      <dgm:spPr/>
      <dgm:t>
        <a:bodyPr/>
        <a:lstStyle/>
        <a:p>
          <a:endParaRPr lang="en-US"/>
        </a:p>
      </dgm:t>
    </dgm:pt>
    <dgm:pt modelId="{70722B0D-A01C-448D-8719-C67B9CBB8F26}" type="sibTrans" cxnId="{61D01BA7-D361-43E1-9FEB-5096894BD76F}">
      <dgm:prSet/>
      <dgm:spPr/>
      <dgm:t>
        <a:bodyPr/>
        <a:lstStyle/>
        <a:p>
          <a:endParaRPr lang="en-US"/>
        </a:p>
      </dgm:t>
    </dgm:pt>
    <dgm:pt modelId="{853134D1-E0D9-46FE-AB37-BB0325A7EA4D}">
      <dgm:prSet/>
      <dgm:spPr/>
      <dgm:t>
        <a:bodyPr/>
        <a:lstStyle/>
        <a:p>
          <a:r>
            <a:rPr lang="en-US" b="1" dirty="0">
              <a:latin typeface="Amasis MT Pro Black" panose="020F0502020204030204" pitchFamily="18" charset="0"/>
            </a:rPr>
            <a:t>Calculation of Monthly Costs based on Usage Rates:</a:t>
          </a:r>
          <a:r>
            <a:rPr lang="en-US" dirty="0">
              <a:latin typeface="Amasis MT Pro Black" panose="020F0502020204030204" pitchFamily="18" charset="0"/>
            </a:rPr>
            <a:t> </a:t>
          </a:r>
          <a:r>
            <a:rPr lang="en-US" dirty="0"/>
            <a:t>Monthly energy costs are calculated by multiplying the energy consumption by the respective electricity rates for each month.</a:t>
          </a:r>
        </a:p>
      </dgm:t>
    </dgm:pt>
    <dgm:pt modelId="{E170A31C-F5A1-45D3-B6C2-A4F8301A8EE1}" type="parTrans" cxnId="{6C6049F7-B002-46FF-AFC1-2CFA303692F0}">
      <dgm:prSet/>
      <dgm:spPr/>
      <dgm:t>
        <a:bodyPr/>
        <a:lstStyle/>
        <a:p>
          <a:endParaRPr lang="en-US"/>
        </a:p>
      </dgm:t>
    </dgm:pt>
    <dgm:pt modelId="{3A8BF25E-1EC8-45A4-B9FC-2BC7C2B185C0}" type="sibTrans" cxnId="{6C6049F7-B002-46FF-AFC1-2CFA303692F0}">
      <dgm:prSet/>
      <dgm:spPr/>
      <dgm:t>
        <a:bodyPr/>
        <a:lstStyle/>
        <a:p>
          <a:endParaRPr lang="en-US"/>
        </a:p>
      </dgm:t>
    </dgm:pt>
    <dgm:pt modelId="{4612851E-BA88-4603-87C2-661324780D32}" type="pres">
      <dgm:prSet presAssocID="{B08D00B2-8E52-4C82-BF07-AA3BA9CCDE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55C94C-2372-410E-B965-32FE2377078F}" type="pres">
      <dgm:prSet presAssocID="{469EA44B-D461-4F41-8ED9-AA40617FBF41}" presName="hierRoot1" presStyleCnt="0"/>
      <dgm:spPr/>
    </dgm:pt>
    <dgm:pt modelId="{CA4CE140-931D-46D7-82B0-B3FFDC775C0A}" type="pres">
      <dgm:prSet presAssocID="{469EA44B-D461-4F41-8ED9-AA40617FBF41}" presName="composite" presStyleCnt="0"/>
      <dgm:spPr/>
    </dgm:pt>
    <dgm:pt modelId="{F115086A-E77A-4598-906E-A8ECBAEC261B}" type="pres">
      <dgm:prSet presAssocID="{469EA44B-D461-4F41-8ED9-AA40617FBF41}" presName="background" presStyleLbl="node0" presStyleIdx="0" presStyleCnt="2"/>
      <dgm:spPr/>
    </dgm:pt>
    <dgm:pt modelId="{9B3D8173-79E4-43EA-A561-DA496844CEE8}" type="pres">
      <dgm:prSet presAssocID="{469EA44B-D461-4F41-8ED9-AA40617FBF41}" presName="text" presStyleLbl="fgAcc0" presStyleIdx="0" presStyleCnt="2">
        <dgm:presLayoutVars>
          <dgm:chPref val="3"/>
        </dgm:presLayoutVars>
      </dgm:prSet>
      <dgm:spPr/>
    </dgm:pt>
    <dgm:pt modelId="{61250284-A1C6-43BF-BEA3-46A40C176103}" type="pres">
      <dgm:prSet presAssocID="{469EA44B-D461-4F41-8ED9-AA40617FBF41}" presName="hierChild2" presStyleCnt="0"/>
      <dgm:spPr/>
    </dgm:pt>
    <dgm:pt modelId="{D6329082-E050-4BD1-B2FA-1A80B5095DDD}" type="pres">
      <dgm:prSet presAssocID="{853134D1-E0D9-46FE-AB37-BB0325A7EA4D}" presName="hierRoot1" presStyleCnt="0"/>
      <dgm:spPr/>
    </dgm:pt>
    <dgm:pt modelId="{C8E6700D-7CE5-4172-9709-EB0AFAE58874}" type="pres">
      <dgm:prSet presAssocID="{853134D1-E0D9-46FE-AB37-BB0325A7EA4D}" presName="composite" presStyleCnt="0"/>
      <dgm:spPr/>
    </dgm:pt>
    <dgm:pt modelId="{7E08EC6D-A8A0-4F8E-BFBE-0BD00233942F}" type="pres">
      <dgm:prSet presAssocID="{853134D1-E0D9-46FE-AB37-BB0325A7EA4D}" presName="background" presStyleLbl="node0" presStyleIdx="1" presStyleCnt="2"/>
      <dgm:spPr/>
    </dgm:pt>
    <dgm:pt modelId="{2EA857A8-4517-458D-B409-B944DBE6B35D}" type="pres">
      <dgm:prSet presAssocID="{853134D1-E0D9-46FE-AB37-BB0325A7EA4D}" presName="text" presStyleLbl="fgAcc0" presStyleIdx="1" presStyleCnt="2">
        <dgm:presLayoutVars>
          <dgm:chPref val="3"/>
        </dgm:presLayoutVars>
      </dgm:prSet>
      <dgm:spPr/>
    </dgm:pt>
    <dgm:pt modelId="{F9A65CF9-71C0-4D02-BABC-1688D1A5E4B8}" type="pres">
      <dgm:prSet presAssocID="{853134D1-E0D9-46FE-AB37-BB0325A7EA4D}" presName="hierChild2" presStyleCnt="0"/>
      <dgm:spPr/>
    </dgm:pt>
  </dgm:ptLst>
  <dgm:cxnLst>
    <dgm:cxn modelId="{6E5BEF04-71E9-4792-AF03-08D1666FEA9F}" type="presOf" srcId="{853134D1-E0D9-46FE-AB37-BB0325A7EA4D}" destId="{2EA857A8-4517-458D-B409-B944DBE6B35D}" srcOrd="0" destOrd="0" presId="urn:microsoft.com/office/officeart/2005/8/layout/hierarchy1"/>
    <dgm:cxn modelId="{FD3FD110-26F0-43E4-9A52-B56EDFE0B36B}" type="presOf" srcId="{B08D00B2-8E52-4C82-BF07-AA3BA9CCDE89}" destId="{4612851E-BA88-4603-87C2-661324780D32}" srcOrd="0" destOrd="0" presId="urn:microsoft.com/office/officeart/2005/8/layout/hierarchy1"/>
    <dgm:cxn modelId="{0A64C52F-D926-46A2-97C0-46ACB6955E0E}" type="presOf" srcId="{469EA44B-D461-4F41-8ED9-AA40617FBF41}" destId="{9B3D8173-79E4-43EA-A561-DA496844CEE8}" srcOrd="0" destOrd="0" presId="urn:microsoft.com/office/officeart/2005/8/layout/hierarchy1"/>
    <dgm:cxn modelId="{61D01BA7-D361-43E1-9FEB-5096894BD76F}" srcId="{B08D00B2-8E52-4C82-BF07-AA3BA9CCDE89}" destId="{469EA44B-D461-4F41-8ED9-AA40617FBF41}" srcOrd="0" destOrd="0" parTransId="{0708A3A7-F87B-4698-BEF1-ACD17742DE3F}" sibTransId="{70722B0D-A01C-448D-8719-C67B9CBB8F26}"/>
    <dgm:cxn modelId="{6C6049F7-B002-46FF-AFC1-2CFA303692F0}" srcId="{B08D00B2-8E52-4C82-BF07-AA3BA9CCDE89}" destId="{853134D1-E0D9-46FE-AB37-BB0325A7EA4D}" srcOrd="1" destOrd="0" parTransId="{E170A31C-F5A1-45D3-B6C2-A4F8301A8EE1}" sibTransId="{3A8BF25E-1EC8-45A4-B9FC-2BC7C2B185C0}"/>
    <dgm:cxn modelId="{55184D24-835A-431B-BB32-A4EC9F2FD1F8}" type="presParOf" srcId="{4612851E-BA88-4603-87C2-661324780D32}" destId="{2855C94C-2372-410E-B965-32FE2377078F}" srcOrd="0" destOrd="0" presId="urn:microsoft.com/office/officeart/2005/8/layout/hierarchy1"/>
    <dgm:cxn modelId="{33A54320-5A1C-480B-B696-5B856807B3A1}" type="presParOf" srcId="{2855C94C-2372-410E-B965-32FE2377078F}" destId="{CA4CE140-931D-46D7-82B0-B3FFDC775C0A}" srcOrd="0" destOrd="0" presId="urn:microsoft.com/office/officeart/2005/8/layout/hierarchy1"/>
    <dgm:cxn modelId="{B41413E2-BEBE-493B-AD49-533068C4F349}" type="presParOf" srcId="{CA4CE140-931D-46D7-82B0-B3FFDC775C0A}" destId="{F115086A-E77A-4598-906E-A8ECBAEC261B}" srcOrd="0" destOrd="0" presId="urn:microsoft.com/office/officeart/2005/8/layout/hierarchy1"/>
    <dgm:cxn modelId="{7362DFD3-D4E5-4B39-BA8D-C71A1298C8EB}" type="presParOf" srcId="{CA4CE140-931D-46D7-82B0-B3FFDC775C0A}" destId="{9B3D8173-79E4-43EA-A561-DA496844CEE8}" srcOrd="1" destOrd="0" presId="urn:microsoft.com/office/officeart/2005/8/layout/hierarchy1"/>
    <dgm:cxn modelId="{A85F6F49-EE76-43AA-B42A-801EB115C9E2}" type="presParOf" srcId="{2855C94C-2372-410E-B965-32FE2377078F}" destId="{61250284-A1C6-43BF-BEA3-46A40C176103}" srcOrd="1" destOrd="0" presId="urn:microsoft.com/office/officeart/2005/8/layout/hierarchy1"/>
    <dgm:cxn modelId="{8680E059-9CDF-4F00-8216-62B7A974C3ED}" type="presParOf" srcId="{4612851E-BA88-4603-87C2-661324780D32}" destId="{D6329082-E050-4BD1-B2FA-1A80B5095DDD}" srcOrd="1" destOrd="0" presId="urn:microsoft.com/office/officeart/2005/8/layout/hierarchy1"/>
    <dgm:cxn modelId="{E0BAF0EC-FB2A-4588-835D-8B4860F66CE5}" type="presParOf" srcId="{D6329082-E050-4BD1-B2FA-1A80B5095DDD}" destId="{C8E6700D-7CE5-4172-9709-EB0AFAE58874}" srcOrd="0" destOrd="0" presId="urn:microsoft.com/office/officeart/2005/8/layout/hierarchy1"/>
    <dgm:cxn modelId="{5A6CC82C-64F7-4905-A94C-CE71869DF91C}" type="presParOf" srcId="{C8E6700D-7CE5-4172-9709-EB0AFAE58874}" destId="{7E08EC6D-A8A0-4F8E-BFBE-0BD00233942F}" srcOrd="0" destOrd="0" presId="urn:microsoft.com/office/officeart/2005/8/layout/hierarchy1"/>
    <dgm:cxn modelId="{D71C27E1-BA4B-412D-A90D-C5946E72E8B7}" type="presParOf" srcId="{C8E6700D-7CE5-4172-9709-EB0AFAE58874}" destId="{2EA857A8-4517-458D-B409-B944DBE6B35D}" srcOrd="1" destOrd="0" presId="urn:microsoft.com/office/officeart/2005/8/layout/hierarchy1"/>
    <dgm:cxn modelId="{7DA5C897-D8C8-4DF3-B07B-0184EE85A32C}" type="presParOf" srcId="{D6329082-E050-4BD1-B2FA-1A80B5095DDD}" destId="{F9A65CF9-71C0-4D02-BABC-1688D1A5E4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048B2-C07C-487A-9261-E3297016E9F6}">
      <dsp:nvSpPr>
        <dsp:cNvPr id="0" name=""/>
        <dsp:cNvSpPr/>
      </dsp:nvSpPr>
      <dsp:spPr>
        <a:xfrm>
          <a:off x="350516" y="780"/>
          <a:ext cx="1923269" cy="11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Installation Costs ($3,000 per KW)</a:t>
          </a:r>
        </a:p>
      </dsp:txBody>
      <dsp:txXfrm>
        <a:off x="350516" y="780"/>
        <a:ext cx="1923269" cy="1153961"/>
      </dsp:txXfrm>
    </dsp:sp>
    <dsp:sp modelId="{D26B9141-EC32-4A97-B31A-F6E7E4B41DB9}">
      <dsp:nvSpPr>
        <dsp:cNvPr id="0" name=""/>
        <dsp:cNvSpPr/>
      </dsp:nvSpPr>
      <dsp:spPr>
        <a:xfrm>
          <a:off x="2466113" y="780"/>
          <a:ext cx="1923269" cy="11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Monthly Energy Usage Patterns (NYC)</a:t>
          </a:r>
        </a:p>
      </dsp:txBody>
      <dsp:txXfrm>
        <a:off x="2466113" y="780"/>
        <a:ext cx="1923269" cy="1153961"/>
      </dsp:txXfrm>
    </dsp:sp>
    <dsp:sp modelId="{2CAF242F-4125-41DF-B685-D8A4AABF9095}">
      <dsp:nvSpPr>
        <dsp:cNvPr id="0" name=""/>
        <dsp:cNvSpPr/>
      </dsp:nvSpPr>
      <dsp:spPr>
        <a:xfrm>
          <a:off x="350516" y="1347069"/>
          <a:ext cx="1923269" cy="11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Electricity Rates (NYC)</a:t>
          </a:r>
        </a:p>
      </dsp:txBody>
      <dsp:txXfrm>
        <a:off x="350516" y="1347069"/>
        <a:ext cx="1923269" cy="1153961"/>
      </dsp:txXfrm>
    </dsp:sp>
    <dsp:sp modelId="{398B7A4A-B08C-4BE1-8834-4E92F2493A7C}">
      <dsp:nvSpPr>
        <dsp:cNvPr id="0" name=""/>
        <dsp:cNvSpPr/>
      </dsp:nvSpPr>
      <dsp:spPr>
        <a:xfrm>
          <a:off x="2466113" y="1347069"/>
          <a:ext cx="1923269" cy="11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Electricity Rate Increases (1.7% Annually)</a:t>
          </a:r>
        </a:p>
      </dsp:txBody>
      <dsp:txXfrm>
        <a:off x="2466113" y="1347069"/>
        <a:ext cx="1923269" cy="1153961"/>
      </dsp:txXfrm>
    </dsp:sp>
    <dsp:sp modelId="{B5702AE2-72EC-4A54-91C4-BAD368947934}">
      <dsp:nvSpPr>
        <dsp:cNvPr id="0" name=""/>
        <dsp:cNvSpPr/>
      </dsp:nvSpPr>
      <dsp:spPr>
        <a:xfrm>
          <a:off x="350516" y="2693357"/>
          <a:ext cx="1923269" cy="11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ConEd Monthly Charges</a:t>
          </a:r>
        </a:p>
      </dsp:txBody>
      <dsp:txXfrm>
        <a:off x="350516" y="2693357"/>
        <a:ext cx="1923269" cy="1153961"/>
      </dsp:txXfrm>
    </dsp:sp>
    <dsp:sp modelId="{90A0B942-55A9-40C3-80A7-09ED1BF03444}">
      <dsp:nvSpPr>
        <dsp:cNvPr id="0" name=""/>
        <dsp:cNvSpPr/>
      </dsp:nvSpPr>
      <dsp:spPr>
        <a:xfrm>
          <a:off x="2466113" y="2693357"/>
          <a:ext cx="1923269" cy="1153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 Distribution for Daily Energy Usage</a:t>
          </a:r>
        </a:p>
      </dsp:txBody>
      <dsp:txXfrm>
        <a:off x="2466113" y="2693357"/>
        <a:ext cx="1923269" cy="1153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72B48-09B5-465F-B64D-F1B87022A89F}">
      <dsp:nvSpPr>
        <dsp:cNvPr id="0" name=""/>
        <dsp:cNvSpPr/>
      </dsp:nvSpPr>
      <dsp:spPr>
        <a:xfrm>
          <a:off x="700668" y="7733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8741C-BB32-4E54-AF48-4E6B1876E542}">
      <dsp:nvSpPr>
        <dsp:cNvPr id="0" name=""/>
        <dsp:cNvSpPr/>
      </dsp:nvSpPr>
      <dsp:spPr>
        <a:xfrm>
          <a:off x="1117481" y="49414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F23A-2148-4367-948C-818CD1A630CA}">
      <dsp:nvSpPr>
        <dsp:cNvPr id="0" name=""/>
        <dsp:cNvSpPr/>
      </dsp:nvSpPr>
      <dsp:spPr>
        <a:xfrm>
          <a:off x="75449" y="2642337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Installation Costs and Credits:</a:t>
          </a:r>
          <a:r>
            <a:rPr lang="en-US" sz="1100" kern="1200"/>
            <a:t> Initial costs are calculated based on the system size (in kW) multiplied by the cost per kW. Federal and state tax credits are applied to reduce the upfront cost.</a:t>
          </a:r>
        </a:p>
      </dsp:txBody>
      <dsp:txXfrm>
        <a:off x="75449" y="2642337"/>
        <a:ext cx="3206250" cy="855000"/>
      </dsp:txXfrm>
    </dsp:sp>
    <dsp:sp modelId="{88857F5D-18A2-4724-AE8A-0EBBD12CF44D}">
      <dsp:nvSpPr>
        <dsp:cNvPr id="0" name=""/>
        <dsp:cNvSpPr/>
      </dsp:nvSpPr>
      <dsp:spPr>
        <a:xfrm>
          <a:off x="4468012" y="7733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51494-CA89-4A4A-A0CC-A8821B7A7234}">
      <dsp:nvSpPr>
        <dsp:cNvPr id="0" name=""/>
        <dsp:cNvSpPr/>
      </dsp:nvSpPr>
      <dsp:spPr>
        <a:xfrm>
          <a:off x="4884824" y="49414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582E6-1A7D-4BDD-BB88-A9EC65FE7791}">
      <dsp:nvSpPr>
        <dsp:cNvPr id="0" name=""/>
        <dsp:cNvSpPr/>
      </dsp:nvSpPr>
      <dsp:spPr>
        <a:xfrm>
          <a:off x="3842793" y="2642337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Payment Methods (Financed vs. Outright):</a:t>
          </a:r>
          <a:r>
            <a:rPr lang="en-US" sz="1100" kern="1200"/>
            <a:t> Users can choose between financing the system over a specified period with interest or paying outright.</a:t>
          </a:r>
        </a:p>
      </dsp:txBody>
      <dsp:txXfrm>
        <a:off x="3842793" y="2642337"/>
        <a:ext cx="3206250" cy="855000"/>
      </dsp:txXfrm>
    </dsp:sp>
    <dsp:sp modelId="{EDAA44AD-1E72-46C0-8DD9-FAF964D1F94E}">
      <dsp:nvSpPr>
        <dsp:cNvPr id="0" name=""/>
        <dsp:cNvSpPr/>
      </dsp:nvSpPr>
      <dsp:spPr>
        <a:xfrm>
          <a:off x="8235356" y="7733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09AAD-D495-4196-BFDC-00F6D0C8771A}">
      <dsp:nvSpPr>
        <dsp:cNvPr id="0" name=""/>
        <dsp:cNvSpPr/>
      </dsp:nvSpPr>
      <dsp:spPr>
        <a:xfrm>
          <a:off x="8652168" y="494149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0AE1C-BC01-4200-8A31-6A6CE0B9298F}">
      <dsp:nvSpPr>
        <dsp:cNvPr id="0" name=""/>
        <dsp:cNvSpPr/>
      </dsp:nvSpPr>
      <dsp:spPr>
        <a:xfrm>
          <a:off x="7610137" y="2642337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Handling of Excess Energy (Payout Method):</a:t>
          </a:r>
          <a:r>
            <a:rPr lang="en-US" sz="1100" kern="1200"/>
            <a:t> Excess energy generated is either paid out at a reduced rate, rolled over to future months, or reset to zero annually.</a:t>
          </a:r>
          <a:endParaRPr lang="en-US" sz="1100" kern="1200" dirty="0"/>
        </a:p>
      </dsp:txBody>
      <dsp:txXfrm>
        <a:off x="7610137" y="2642337"/>
        <a:ext cx="32062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5086A-E77A-4598-906E-A8ECBAEC261B}">
      <dsp:nvSpPr>
        <dsp:cNvPr id="0" name=""/>
        <dsp:cNvSpPr/>
      </dsp:nvSpPr>
      <dsp:spPr>
        <a:xfrm>
          <a:off x="1329" y="59328"/>
          <a:ext cx="4666790" cy="2963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D8173-79E4-43EA-A561-DA496844CEE8}">
      <dsp:nvSpPr>
        <dsp:cNvPr id="0" name=""/>
        <dsp:cNvSpPr/>
      </dsp:nvSpPr>
      <dsp:spPr>
        <a:xfrm>
          <a:off x="519861" y="551934"/>
          <a:ext cx="4666790" cy="2963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masis MT Pro Black" panose="020F0502020204030204" pitchFamily="18" charset="0"/>
            </a:rPr>
            <a:t>Simulation of Monthly Energy Usage</a:t>
          </a:r>
          <a:r>
            <a:rPr lang="en-US" sz="2600" b="1" kern="1200" dirty="0"/>
            <a:t>:</a:t>
          </a:r>
          <a:r>
            <a:rPr lang="en-US" sz="2600" kern="1200" dirty="0"/>
            <a:t> Utilizes historical monthly usage data and daily variability to estimate monthly energy costs based on local electricity rates.</a:t>
          </a:r>
        </a:p>
      </dsp:txBody>
      <dsp:txXfrm>
        <a:off x="606656" y="638729"/>
        <a:ext cx="4493200" cy="2789821"/>
      </dsp:txXfrm>
    </dsp:sp>
    <dsp:sp modelId="{7E08EC6D-A8A0-4F8E-BFBE-0BD00233942F}">
      <dsp:nvSpPr>
        <dsp:cNvPr id="0" name=""/>
        <dsp:cNvSpPr/>
      </dsp:nvSpPr>
      <dsp:spPr>
        <a:xfrm>
          <a:off x="5705184" y="59328"/>
          <a:ext cx="4666790" cy="2963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857A8-4517-458D-B409-B944DBE6B35D}">
      <dsp:nvSpPr>
        <dsp:cNvPr id="0" name=""/>
        <dsp:cNvSpPr/>
      </dsp:nvSpPr>
      <dsp:spPr>
        <a:xfrm>
          <a:off x="6223716" y="551934"/>
          <a:ext cx="4666790" cy="2963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masis MT Pro Black" panose="020F0502020204030204" pitchFamily="18" charset="0"/>
            </a:rPr>
            <a:t>Calculation of Monthly Costs based on Usage Rates:</a:t>
          </a:r>
          <a:r>
            <a:rPr lang="en-US" sz="2600" kern="1200" dirty="0">
              <a:latin typeface="Amasis MT Pro Black" panose="020F0502020204030204" pitchFamily="18" charset="0"/>
            </a:rPr>
            <a:t> </a:t>
          </a:r>
          <a:r>
            <a:rPr lang="en-US" sz="2600" kern="1200" dirty="0"/>
            <a:t>Monthly energy costs are calculated by multiplying the energy consumption by the respective electricity rates for each month.</a:t>
          </a:r>
        </a:p>
      </dsp:txBody>
      <dsp:txXfrm>
        <a:off x="6310511" y="638729"/>
        <a:ext cx="4493200" cy="2789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5BC4-3639-4A5F-922A-116CCD228C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EAF40-0098-4795-A654-3A059999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age.com/solar-panels/new-york/" TargetMode="External"/><Relationship Id="rId2" Type="http://schemas.openxmlformats.org/officeDocument/2006/relationships/hyperlink" Target="https://www.nyserda.ny.gov/Energy-Prices/Electricity/Monthly-Avg-Electricity-Resident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otprinthero.com/peak-sun-hours-calculat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ws of solar panels">
            <a:extLst>
              <a:ext uri="{FF2B5EF4-FFF2-40B4-BE49-F238E27FC236}">
                <a16:creationId xmlns:a16="http://schemas.microsoft.com/office/drawing/2014/main" id="{9C57EA05-18C7-22D6-82BB-5BEE2026F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6F1C9-DA63-CFBF-9BB9-18461EC1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US" dirty="0"/>
              <a:t>Simulating Solar Energy Versus Grid Energy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8F9A0-48F3-6CCC-FA00-40E5C0529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6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ADF78-C725-0729-EC65-69219B1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7701"/>
            <a:ext cx="3386227" cy="2406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Degradation Rate vs. Cost Analysis:</a:t>
            </a:r>
          </a:p>
        </p:txBody>
      </p:sp>
      <p:pic>
        <p:nvPicPr>
          <p:cNvPr id="5" name="Content Placeholder 4" descr="A diagram of solar panel system">
            <a:extLst>
              <a:ext uri="{FF2B5EF4-FFF2-40B4-BE49-F238E27FC236}">
                <a16:creationId xmlns:a16="http://schemas.microsoft.com/office/drawing/2014/main" id="{011A3534-460B-AF10-EC71-676C7847C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2" y="684275"/>
            <a:ext cx="6840434" cy="5489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3782E-4486-10FA-C710-906D3C294EB8}"/>
              </a:ext>
            </a:extLst>
          </p:cNvPr>
          <p:cNvSpPr txBox="1"/>
          <p:nvPr/>
        </p:nvSpPr>
        <p:spPr>
          <a:xfrm>
            <a:off x="8153400" y="3429000"/>
            <a:ext cx="33909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/>
              <a:t>As the degradation rate for the system increases the total cost of the system obviously does too. This is useful in determining the quality of the panels to buy</a:t>
            </a:r>
          </a:p>
        </p:txBody>
      </p:sp>
    </p:spTree>
    <p:extLst>
      <p:ext uri="{BB962C8B-B14F-4D97-AF65-F5344CB8AC3E}">
        <p14:creationId xmlns:p14="http://schemas.microsoft.com/office/powerpoint/2010/main" val="72222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F608-7102-EEDE-EB23-732E7F15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Interest Rate vs. Cost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1978-5A1A-A2F9-F3EA-FA6559FA2E54}"/>
              </a:ext>
            </a:extLst>
          </p:cNvPr>
          <p:cNvSpPr txBox="1"/>
          <p:nvPr/>
        </p:nvSpPr>
        <p:spPr>
          <a:xfrm>
            <a:off x="660592" y="2884869"/>
            <a:ext cx="4787710" cy="332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/>
              <a:t>Comparative analysis illustrating the influence of varying interest rates on the financial viability of solar panel systems versus grid systems for residential energy solutions.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/>
              <a:t>Even with extremely high rates, the overall cost remains cheaper than the grid system</a:t>
            </a:r>
          </a:p>
        </p:txBody>
      </p:sp>
      <p:pic>
        <p:nvPicPr>
          <p:cNvPr id="5" name="Content Placeholder 4" descr="A graph of solar panel system&#10;&#10;Description automatically generated">
            <a:extLst>
              <a:ext uri="{FF2B5EF4-FFF2-40B4-BE49-F238E27FC236}">
                <a16:creationId xmlns:a16="http://schemas.microsoft.com/office/drawing/2014/main" id="{BF15DCCE-3A40-BF87-20AA-35CD5F5C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7" y="1189633"/>
            <a:ext cx="5223013" cy="44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C0675B-C1DC-4B7E-944C-64227155E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se up of a solar panel">
            <a:extLst>
              <a:ext uri="{FF2B5EF4-FFF2-40B4-BE49-F238E27FC236}">
                <a16:creationId xmlns:a16="http://schemas.microsoft.com/office/drawing/2014/main" id="{8D07D134-0D65-CBAC-8B03-944B616C6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5" r="16154" b="2"/>
          <a:stretch/>
        </p:blipFill>
        <p:spPr>
          <a:xfrm>
            <a:off x="20" y="1"/>
            <a:ext cx="4076680" cy="4193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63190-60E3-DC4D-ACE8-4BF65789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1" y="3786475"/>
            <a:ext cx="4178109" cy="1614008"/>
          </a:xfrm>
        </p:spPr>
        <p:txBody>
          <a:bodyPr anchor="t">
            <a:normAutofit/>
          </a:bodyPr>
          <a:lstStyle/>
          <a:p>
            <a:r>
              <a:rPr lang="en-US"/>
              <a:t>Results and findings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068029-9860-4EA5-F363-13F446465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0699" y="914400"/>
            <a:ext cx="5672527" cy="502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Cost Comparison: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Solar Panel Systems are consistently more cost-effective than Grid Powered Systems across various scenarios.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Financing the system at relatively large interest rates (around 15%) still results in lower overall costs compared to grid-based systems.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Purchasing the system outright further reduces costs due to eliminated interest payments.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 of Tax Credits: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Significant tax credits from the federal and NY governments play a crucial role in lowering initial costs and enhancing the cost-effectiveness of solar panel systems.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Note: Changes in tax policies can potentially alter these cost dynamics.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Net-Metering Advantage: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Net-metering provides flexibility by allowing excess solar energy to be exported to the grid, offsetting electricity bills during low production periods.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Without net-metering, alternatives like oversized solar installations or expensive battery systems would be necessary, substantially increasing overall system costs.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2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50B6-823A-BF72-B150-CE5DA883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4246744"/>
            <a:ext cx="4883124" cy="1696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Monthly cost comparison</a:t>
            </a:r>
          </a:p>
        </p:txBody>
      </p:sp>
      <p:pic>
        <p:nvPicPr>
          <p:cNvPr id="7" name="Picture 6" descr="A graph showing a graph of solar system&#10;&#10;Description automatically generated with medium confidence">
            <a:extLst>
              <a:ext uri="{FF2B5EF4-FFF2-40B4-BE49-F238E27FC236}">
                <a16:creationId xmlns:a16="http://schemas.microsoft.com/office/drawing/2014/main" id="{5A14B997-21C5-C6E3-0597-66214A3C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2" y="647700"/>
            <a:ext cx="5010603" cy="3181734"/>
          </a:xfrm>
          <a:prstGeom prst="rect">
            <a:avLst/>
          </a:prstGeom>
        </p:spPr>
      </p:pic>
      <p:pic>
        <p:nvPicPr>
          <p:cNvPr id="5" name="Content Placeholder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70DE854-33A8-7FCD-9C3C-68847F7D6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53" y="685302"/>
            <a:ext cx="5262147" cy="3144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20AAA-92E2-9FF1-8D15-56FED6B59059}"/>
              </a:ext>
            </a:extLst>
          </p:cNvPr>
          <p:cNvSpPr txBox="1"/>
          <p:nvPr/>
        </p:nvSpPr>
        <p:spPr>
          <a:xfrm>
            <a:off x="6282152" y="4246744"/>
            <a:ext cx="4995448" cy="196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dirty="0"/>
              <a:t>Financing a 7KW system at a 9% interest rate with rollover net-metering (the current most likely scenario for a NY resident) results in most months having higher costs compared to a grid system.</a:t>
            </a:r>
          </a:p>
        </p:txBody>
      </p:sp>
    </p:spTree>
    <p:extLst>
      <p:ext uri="{BB962C8B-B14F-4D97-AF65-F5344CB8AC3E}">
        <p14:creationId xmlns:p14="http://schemas.microsoft.com/office/powerpoint/2010/main" val="9789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BC80F-F838-FFFF-2A34-B74507A3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775" y="489221"/>
            <a:ext cx="8530540" cy="850359"/>
          </a:xfrm>
        </p:spPr>
        <p:txBody>
          <a:bodyPr anchor="t">
            <a:normAutofit/>
          </a:bodyPr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EE8-3B4A-BEF7-D3A7-FDDB3C06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725" y="1648363"/>
            <a:ext cx="5611776" cy="3644153"/>
          </a:xfrm>
        </p:spPr>
        <p:txBody>
          <a:bodyPr>
            <a:normAutofit fontScale="25000" lnSpcReduction="20000"/>
          </a:bodyPr>
          <a:lstStyle/>
          <a:p>
            <a:pPr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b="1" kern="1200" dirty="0">
                <a:latin typeface="+mn-lt"/>
                <a:ea typeface="+mn-ea"/>
                <a:cs typeface="+mn-cs"/>
              </a:rPr>
              <a:t>Electricity Rates by Month:</a:t>
            </a:r>
            <a:endParaRPr lang="en-US" sz="7200" kern="1200" dirty="0">
              <a:latin typeface="+mn-lt"/>
              <a:ea typeface="+mn-ea"/>
              <a:cs typeface="+mn-cs"/>
            </a:endParaRPr>
          </a:p>
          <a:p>
            <a:pPr lvl="1"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kern="1200" dirty="0">
                <a:latin typeface="+mn-lt"/>
                <a:ea typeface="+mn-ea"/>
                <a:cs typeface="+mn-cs"/>
              </a:rPr>
              <a:t>Verified from New York State Energy Research and Development Authority (NYSERDA)</a:t>
            </a:r>
          </a:p>
          <a:p>
            <a:pPr lvl="1"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kern="1200" dirty="0">
                <a:latin typeface="+mn-lt"/>
                <a:ea typeface="+mn-ea"/>
                <a:cs typeface="+mn-cs"/>
                <a:hlinkClick r:id="rId2"/>
              </a:rPr>
              <a:t>NYSERDA Electricity Rates</a:t>
            </a:r>
            <a:endParaRPr lang="en-US" sz="7200" kern="1200" dirty="0">
              <a:latin typeface="+mn-lt"/>
              <a:ea typeface="+mn-ea"/>
              <a:cs typeface="+mn-cs"/>
            </a:endParaRPr>
          </a:p>
          <a:p>
            <a:pPr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b="1" kern="1200" dirty="0">
                <a:latin typeface="+mn-lt"/>
                <a:ea typeface="+mn-ea"/>
                <a:cs typeface="+mn-cs"/>
              </a:rPr>
              <a:t>Cost per KW for Solar Panels:</a:t>
            </a:r>
            <a:endParaRPr lang="en-US" sz="7200" kern="1200" dirty="0">
              <a:latin typeface="+mn-lt"/>
              <a:ea typeface="+mn-ea"/>
              <a:cs typeface="+mn-cs"/>
            </a:endParaRPr>
          </a:p>
          <a:p>
            <a:pPr lvl="1"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kern="1200" dirty="0">
                <a:latin typeface="+mn-lt"/>
                <a:ea typeface="+mn-ea"/>
                <a:cs typeface="+mn-cs"/>
              </a:rPr>
              <a:t>Referenced from </a:t>
            </a:r>
            <a:r>
              <a:rPr lang="en-US" sz="7200" kern="1200" dirty="0" err="1">
                <a:latin typeface="+mn-lt"/>
                <a:ea typeface="+mn-ea"/>
                <a:cs typeface="+mn-cs"/>
              </a:rPr>
              <a:t>EnergySage</a:t>
            </a:r>
            <a:r>
              <a:rPr lang="en-US" sz="7200" kern="1200" dirty="0">
                <a:latin typeface="+mn-lt"/>
                <a:ea typeface="+mn-ea"/>
                <a:cs typeface="+mn-cs"/>
              </a:rPr>
              <a:t>, providing up-to-date cost estimates for solar panel installations in New York.</a:t>
            </a:r>
          </a:p>
          <a:p>
            <a:pPr lvl="1"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kern="1200" dirty="0" err="1">
                <a:latin typeface="+mn-lt"/>
                <a:ea typeface="+mn-ea"/>
                <a:cs typeface="+mn-cs"/>
                <a:hlinkClick r:id="rId3"/>
              </a:rPr>
              <a:t>EnergySage</a:t>
            </a:r>
            <a:r>
              <a:rPr lang="en-US" sz="7200" kern="1200" dirty="0">
                <a:latin typeface="+mn-lt"/>
                <a:ea typeface="+mn-ea"/>
                <a:cs typeface="+mn-cs"/>
                <a:hlinkClick r:id="rId3"/>
              </a:rPr>
              <a:t> Solar Panel Costs</a:t>
            </a:r>
            <a:endParaRPr lang="en-US" sz="7200" kern="1200" dirty="0">
              <a:latin typeface="+mn-lt"/>
              <a:ea typeface="+mn-ea"/>
              <a:cs typeface="+mn-cs"/>
            </a:endParaRPr>
          </a:p>
          <a:p>
            <a:pPr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b="1" kern="1200" dirty="0">
                <a:latin typeface="+mn-lt"/>
                <a:ea typeface="+mn-ea"/>
                <a:cs typeface="+mn-cs"/>
              </a:rPr>
              <a:t>Sunlight Hours by Month:</a:t>
            </a:r>
            <a:endParaRPr lang="en-US" sz="7200" kern="1200" dirty="0">
              <a:latin typeface="+mn-lt"/>
              <a:ea typeface="+mn-ea"/>
              <a:cs typeface="+mn-cs"/>
            </a:endParaRPr>
          </a:p>
          <a:p>
            <a:pPr lvl="1"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kern="1200" dirty="0">
                <a:latin typeface="+mn-lt"/>
                <a:ea typeface="+mn-ea"/>
                <a:cs typeface="+mn-cs"/>
              </a:rPr>
              <a:t>Obtained from </a:t>
            </a:r>
            <a:r>
              <a:rPr lang="en-US" sz="7200" kern="1200" dirty="0" err="1">
                <a:latin typeface="+mn-lt"/>
                <a:ea typeface="+mn-ea"/>
                <a:cs typeface="+mn-cs"/>
              </a:rPr>
              <a:t>FootprintHero</a:t>
            </a:r>
            <a:r>
              <a:rPr lang="en-US" sz="7200" kern="1200" dirty="0">
                <a:latin typeface="+mn-lt"/>
                <a:ea typeface="+mn-ea"/>
                <a:cs typeface="+mn-cs"/>
              </a:rPr>
              <a:t>, offering precise peak sunlight hours for various locations.</a:t>
            </a:r>
          </a:p>
          <a:p>
            <a:pPr lvl="1" defTabSz="685800">
              <a:lnSpc>
                <a:spcPct val="110000"/>
              </a:lnSpc>
              <a:spcAft>
                <a:spcPts val="600"/>
              </a:spcAft>
            </a:pPr>
            <a:r>
              <a:rPr lang="en-US" sz="7200" kern="1200" dirty="0" err="1">
                <a:latin typeface="+mn-lt"/>
                <a:ea typeface="+mn-ea"/>
                <a:cs typeface="+mn-cs"/>
                <a:hlinkClick r:id="rId4"/>
              </a:rPr>
              <a:t>FootprintHero</a:t>
            </a:r>
            <a:r>
              <a:rPr lang="en-US" sz="7200" kern="1200" dirty="0">
                <a:latin typeface="+mn-lt"/>
                <a:ea typeface="+mn-ea"/>
                <a:cs typeface="+mn-cs"/>
                <a:hlinkClick r:id="rId4"/>
              </a:rPr>
              <a:t> Sunlight Hours</a:t>
            </a:r>
            <a:endParaRPr lang="en-US" sz="7200" kern="1200" dirty="0">
              <a:latin typeface="+mn-lt"/>
              <a:ea typeface="+mn-ea"/>
              <a:cs typeface="+mn-cs"/>
            </a:endParaRPr>
          </a:p>
          <a:p>
            <a:pPr defTabSz="6858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 dirty="0">
              <a:latin typeface="+mn-lt"/>
              <a:ea typeface="+mn-ea"/>
              <a:cs typeface="+mn-cs"/>
            </a:endParaRPr>
          </a:p>
          <a:p>
            <a:pPr defTabSz="6858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endParaRPr lang="en-US" sz="1300" b="1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8787768-80EF-1647-1E5B-00B178D1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5" y="1509864"/>
            <a:ext cx="424774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 Reviews: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Conducted thorough code reviews and debugging to ensure the correctness of the implementation.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Peer-reviewed code to identify and correct potential errors or inefficiencies.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Proprietary Solar Calculator Validation: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a proprietary solar calculator from a family member who sells solar systems.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Verified that the simulation numbers matched those from the proprietary calculator, ensuring consistency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31ED-2182-CD80-F2A8-EC099BE5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B080-B445-0BE6-A147-BD0F03F3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Installation costs were simulated a fixed constant – Real world data is always subject to change</a:t>
            </a:r>
          </a:p>
          <a:p>
            <a:r>
              <a:rPr lang="en-US" dirty="0"/>
              <a:t>Monthly energy usage patterns were simulated based on the mean usage for NYC with a normal distribution – Many users will have varying patterns</a:t>
            </a:r>
          </a:p>
          <a:p>
            <a:r>
              <a:rPr lang="en-US" dirty="0"/>
              <a:t>This simulation was done using ConEd current rates – Other localities will have different rates</a:t>
            </a:r>
          </a:p>
          <a:p>
            <a:r>
              <a:rPr lang="en-US" dirty="0"/>
              <a:t>A constant 1.7% increase in energy rates was assumed – Actual increases will vary</a:t>
            </a:r>
          </a:p>
          <a:p>
            <a:r>
              <a:rPr lang="en-US" dirty="0"/>
              <a:t>A federal tax credit and NY State credit were included in the costs – They can be changed in the future</a:t>
            </a:r>
          </a:p>
          <a:p>
            <a:r>
              <a:rPr lang="en-US" dirty="0"/>
              <a:t>While degradation rate was swept using DOE, a constant percentage rate was calculated in all instances – Actual degradation will vary from year to year</a:t>
            </a:r>
          </a:p>
          <a:p>
            <a:r>
              <a:rPr lang="en-US" dirty="0"/>
              <a:t>A 20 year outlook was simulated since many systems are financed that long, many warranties are that long and the degradation at that point can be significant – A paid off system can alter the results tremendously after 20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74623-343D-3C09-C39D-C43F3F3B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4B49-50A6-62D6-9BCE-2D544E31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The project aims to evaluate the long-term cost-effectiveness of solar panel systems compared to traditional grid systems for residential energy supply over a 20-year period.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Key metrics include cumulative costs, variability in energy demand, and the impact of financial factors such as installation costs, interest rates, and energy tariffs.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4" name="Graphic 13" descr="Sun">
            <a:extLst>
              <a:ext uri="{FF2B5EF4-FFF2-40B4-BE49-F238E27FC236}">
                <a16:creationId xmlns:a16="http://schemas.microsoft.com/office/drawing/2014/main" id="{2E03D5D4-A29C-A6EC-EFF9-AD8E63D4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287" y="817493"/>
            <a:ext cx="5223013" cy="52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30C083-7BDA-4E25-BFBB-C9679AF2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F5C5-48CE-1883-56B4-D91C2486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427" y="501786"/>
            <a:ext cx="4583684" cy="7133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3959F-5536-ADDE-1556-9F9DDAC2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76" y="-77821"/>
            <a:ext cx="7879861" cy="69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9877-5745-FF59-E952-09A45AB5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336" y="123265"/>
            <a:ext cx="4739900" cy="791135"/>
          </a:xfrm>
        </p:spPr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FAF465-512D-EFA0-EEEB-28FA533D8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735670"/>
              </p:ext>
            </p:extLst>
          </p:nvPr>
        </p:nvGraphicFramePr>
        <p:xfrm>
          <a:off x="6626452" y="2375916"/>
          <a:ext cx="4739900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7C83A1-02D7-720E-5EB0-DE9E22EE9AA7}"/>
              </a:ext>
            </a:extLst>
          </p:cNvPr>
          <p:cNvSpPr txBox="1"/>
          <p:nvPr/>
        </p:nvSpPr>
        <p:spPr>
          <a:xfrm>
            <a:off x="6626452" y="1057781"/>
            <a:ext cx="4161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Predefined variables and 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E07CE-64C9-A09F-4ED9-3A688DF0F5D2}"/>
              </a:ext>
            </a:extLst>
          </p:cNvPr>
          <p:cNvSpPr txBox="1"/>
          <p:nvPr/>
        </p:nvSpPr>
        <p:spPr>
          <a:xfrm>
            <a:off x="1118585" y="2547366"/>
            <a:ext cx="4419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Classes to create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NumPy for Numerical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Matplotlib and Seaborn for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4BBB3-0130-8E22-E0F0-20EE020DE250}"/>
              </a:ext>
            </a:extLst>
          </p:cNvPr>
          <p:cNvSpPr txBox="1"/>
          <p:nvPr/>
        </p:nvSpPr>
        <p:spPr>
          <a:xfrm>
            <a:off x="1146048" y="1146917"/>
            <a:ext cx="3755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Implemented using Python</a:t>
            </a:r>
          </a:p>
        </p:txBody>
      </p:sp>
    </p:spTree>
    <p:extLst>
      <p:ext uri="{BB962C8B-B14F-4D97-AF65-F5344CB8AC3E}">
        <p14:creationId xmlns:p14="http://schemas.microsoft.com/office/powerpoint/2010/main" val="10571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4DF75-0F04-3815-FE98-8329C71A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62" y="99637"/>
            <a:ext cx="3872754" cy="892885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23AF-049D-A77D-6148-A2174F11B756}"/>
              </a:ext>
            </a:extLst>
          </p:cNvPr>
          <p:cNvSpPr>
            <a:spLocks/>
          </p:cNvSpPr>
          <p:nvPr/>
        </p:nvSpPr>
        <p:spPr>
          <a:xfrm>
            <a:off x="1942807" y="1275300"/>
            <a:ext cx="2417255" cy="105367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EnergySystem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56490-65E7-A5D7-549A-14A77ECF6044}"/>
              </a:ext>
            </a:extLst>
          </p:cNvPr>
          <p:cNvSpPr txBox="1"/>
          <p:nvPr/>
        </p:nvSpPr>
        <p:spPr>
          <a:xfrm>
            <a:off x="4477871" y="1287334"/>
            <a:ext cx="279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SolarPowerSystem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15C11-F114-96C6-CAA6-B296B8CE499C}"/>
              </a:ext>
            </a:extLst>
          </p:cNvPr>
          <p:cNvSpPr txBox="1"/>
          <p:nvPr/>
        </p:nvSpPr>
        <p:spPr>
          <a:xfrm>
            <a:off x="8232815" y="1340475"/>
            <a:ext cx="241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GidSystem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54D32-A2A7-CC22-FA04-2BD6997E5E4A}"/>
              </a:ext>
            </a:extLst>
          </p:cNvPr>
          <p:cNvSpPr txBox="1"/>
          <p:nvPr/>
        </p:nvSpPr>
        <p:spPr>
          <a:xfrm>
            <a:off x="1942807" y="2168502"/>
            <a:ext cx="1583787" cy="252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class encapsulating common functionalities and data structures for both </a:t>
            </a:r>
            <a:r>
              <a:rPr lang="en-US" sz="15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SolarPanelSystem</a:t>
            </a: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5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GridSystem</a:t>
            </a: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A6A17-5748-506C-5E53-F73F5CBEBA1D}"/>
              </a:ext>
            </a:extLst>
          </p:cNvPr>
          <p:cNvSpPr txBox="1"/>
          <p:nvPr/>
        </p:nvSpPr>
        <p:spPr>
          <a:xfrm>
            <a:off x="4788416" y="2267916"/>
            <a:ext cx="1965078" cy="227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simulations specific to solar panel installations, including degradation rates, tax credits, and payment methods (outright purchase or financed).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F6707-9344-9E4C-10CA-6B875210374C}"/>
              </a:ext>
            </a:extLst>
          </p:cNvPr>
          <p:cNvSpPr txBox="1"/>
          <p:nvPr/>
        </p:nvSpPr>
        <p:spPr>
          <a:xfrm>
            <a:off x="8298122" y="2306821"/>
            <a:ext cx="1761053" cy="252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Simulates energy consumption based on local electricity rates and monthly usage patterns, without considering energy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A0737-75DC-D129-9D13-B7742F05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399"/>
            <a:ext cx="8396345" cy="892885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/>
              <a:t>Description of Solar Panel System Class:</a:t>
            </a:r>
            <a:endParaRPr lang="en-US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1C4EB-CA0A-2B99-0238-678ECCE80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147282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9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57A5E-E4EB-6DF7-A5AC-18779D17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399"/>
            <a:ext cx="8396345" cy="892885"/>
          </a:xfrm>
        </p:spPr>
        <p:txBody>
          <a:bodyPr anchor="b">
            <a:normAutofit/>
          </a:bodyPr>
          <a:lstStyle/>
          <a:p>
            <a:r>
              <a:rPr lang="en-US" sz="2800" b="1"/>
              <a:t>Description of Grid System Class:</a:t>
            </a:r>
            <a:endParaRPr lang="en-US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7D149-84F6-6957-1CC5-1BFCC595D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54509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47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AC1B80-F8B2-4B95-B4B7-7917A33D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 pencils drawing curves on background">
            <a:extLst>
              <a:ext uri="{FF2B5EF4-FFF2-40B4-BE49-F238E27FC236}">
                <a16:creationId xmlns:a16="http://schemas.microsoft.com/office/drawing/2014/main" id="{F0A82590-39E1-A09B-2758-C5DD2B219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3" b="12207"/>
          <a:stretch/>
        </p:blipFill>
        <p:spPr>
          <a:xfrm>
            <a:off x="20" y="-2"/>
            <a:ext cx="12191979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3D743-0CAA-BCD0-725C-49CFC9F4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1"/>
            <a:ext cx="4833620" cy="3470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Parameter Sweeps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E3B00F-5E7B-4D8A-84A0-7B136A0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60042"/>
            <a:ext cx="12191999" cy="1297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1B277-781B-E0DA-6B60-F18704F8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7701"/>
            <a:ext cx="3386227" cy="2406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b="1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System Size vs. Cost Analysis:</a:t>
            </a:r>
            <a:br>
              <a:rPr lang="en-US" sz="33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</a:br>
            <a:endParaRPr lang="en-US" sz="3300" kern="1200" cap="all" spc="300" baseline="0"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82A9C520-7928-C317-012D-D2C902959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2" y="1274262"/>
            <a:ext cx="6840434" cy="4309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A7840-1D19-68F7-07F1-48FD0D7BCEBB}"/>
              </a:ext>
            </a:extLst>
          </p:cNvPr>
          <p:cNvSpPr txBox="1"/>
          <p:nvPr/>
        </p:nvSpPr>
        <p:spPr>
          <a:xfrm>
            <a:off x="8153400" y="3429000"/>
            <a:ext cx="33909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400" dirty="0"/>
              <a:t>For someone who uses a standard amount of energy, the best amount of KW to install would be between 7 and 8.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400" dirty="0"/>
              <a:t>However, even installing 1 KW results in overall energy costs significantly cheaper that relying solely on grid power</a:t>
            </a:r>
          </a:p>
        </p:txBody>
      </p:sp>
    </p:spTree>
    <p:extLst>
      <p:ext uri="{BB962C8B-B14F-4D97-AF65-F5344CB8AC3E}">
        <p14:creationId xmlns:p14="http://schemas.microsoft.com/office/powerpoint/2010/main" val="2262387919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23A3D"/>
      </a:dk2>
      <a:lt2>
        <a:srgbClr val="E4E8E2"/>
      </a:lt2>
      <a:accent1>
        <a:srgbClr val="B396C6"/>
      </a:accent1>
      <a:accent2>
        <a:srgbClr val="8A7FBA"/>
      </a:accent2>
      <a:accent3>
        <a:srgbClr val="96A1C6"/>
      </a:accent3>
      <a:accent4>
        <a:srgbClr val="7FA5BA"/>
      </a:accent4>
      <a:accent5>
        <a:srgbClr val="82ACA9"/>
      </a:accent5>
      <a:accent6>
        <a:srgbClr val="77AE93"/>
      </a:accent6>
      <a:hlink>
        <a:srgbClr val="6B8D55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971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Amasis MT Pro Black</vt:lpstr>
      <vt:lpstr>Aptos</vt:lpstr>
      <vt:lpstr>Arial</vt:lpstr>
      <vt:lpstr>Grandview</vt:lpstr>
      <vt:lpstr>Grandview Display</vt:lpstr>
      <vt:lpstr>CitationVTI</vt:lpstr>
      <vt:lpstr>Simulating Solar Energy Versus Grid Energy Costs</vt:lpstr>
      <vt:lpstr>Problem Statement</vt:lpstr>
      <vt:lpstr>Flowchart</vt:lpstr>
      <vt:lpstr>Methodology</vt:lpstr>
      <vt:lpstr>Class Structure</vt:lpstr>
      <vt:lpstr>Description of Solar Panel System Class:</vt:lpstr>
      <vt:lpstr>Description of Grid System Class:</vt:lpstr>
      <vt:lpstr>Parameter Sweeps</vt:lpstr>
      <vt:lpstr>System Size vs. Cost Analysis: </vt:lpstr>
      <vt:lpstr>Degradation Rate vs. Cost Analysis:</vt:lpstr>
      <vt:lpstr>Interest Rate vs. Cost Analysis:</vt:lpstr>
      <vt:lpstr>Results and findings</vt:lpstr>
      <vt:lpstr>Monthly cost comparison</vt:lpstr>
      <vt:lpstr>Verification and validation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 Engelman</dc:creator>
  <cp:lastModifiedBy>Shaya Engelman</cp:lastModifiedBy>
  <cp:revision>1</cp:revision>
  <dcterms:created xsi:type="dcterms:W3CDTF">2024-07-15T17:43:30Z</dcterms:created>
  <dcterms:modified xsi:type="dcterms:W3CDTF">2024-07-16T02:31:13Z</dcterms:modified>
</cp:coreProperties>
</file>