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2011C-5CBE-44FE-94DA-7835DAE5DF3C}" v="4" dt="2023-11-01T18:30:5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 Engelman" userId="b2a0fcda8f0f3eb6" providerId="LiveId" clId="{F222011C-5CBE-44FE-94DA-7835DAE5DF3C}"/>
    <pc:docChg chg="undo custSel modSld">
      <pc:chgData name="Shaya Engelman" userId="b2a0fcda8f0f3eb6" providerId="LiveId" clId="{F222011C-5CBE-44FE-94DA-7835DAE5DF3C}" dt="2023-11-01T18:33:37.023" v="563" actId="20577"/>
      <pc:docMkLst>
        <pc:docMk/>
      </pc:docMkLst>
      <pc:sldChg chg="modSp mod">
        <pc:chgData name="Shaya Engelman" userId="b2a0fcda8f0f3eb6" providerId="LiveId" clId="{F222011C-5CBE-44FE-94DA-7835DAE5DF3C}" dt="2023-11-01T18:23:14.529" v="203" actId="20577"/>
        <pc:sldMkLst>
          <pc:docMk/>
          <pc:sldMk cId="1420859969" sldId="259"/>
        </pc:sldMkLst>
        <pc:spChg chg="mod">
          <ac:chgData name="Shaya Engelman" userId="b2a0fcda8f0f3eb6" providerId="LiveId" clId="{F222011C-5CBE-44FE-94DA-7835DAE5DF3C}" dt="2023-11-01T18:23:14.529" v="203" actId="20577"/>
          <ac:spMkLst>
            <pc:docMk/>
            <pc:sldMk cId="1420859969" sldId="259"/>
            <ac:spMk id="6" creationId="{664B297E-401F-5DE5-0156-63E89F4FB5A5}"/>
          </ac:spMkLst>
        </pc:spChg>
      </pc:sldChg>
      <pc:sldChg chg="addSp delSp modSp mod">
        <pc:chgData name="Shaya Engelman" userId="b2a0fcda8f0f3eb6" providerId="LiveId" clId="{F222011C-5CBE-44FE-94DA-7835DAE5DF3C}" dt="2023-11-01T18:31:57.177" v="405" actId="20577"/>
        <pc:sldMkLst>
          <pc:docMk/>
          <pc:sldMk cId="3635968789" sldId="261"/>
        </pc:sldMkLst>
        <pc:spChg chg="add del mod">
          <ac:chgData name="Shaya Engelman" userId="b2a0fcda8f0f3eb6" providerId="LiveId" clId="{F222011C-5CBE-44FE-94DA-7835DAE5DF3C}" dt="2023-11-01T18:28:34.918" v="370" actId="767"/>
          <ac:spMkLst>
            <pc:docMk/>
            <pc:sldMk cId="3635968789" sldId="261"/>
            <ac:spMk id="2" creationId="{6FFB78A9-FC1A-8CCB-30A1-80B59A80E499}"/>
          </ac:spMkLst>
        </pc:spChg>
        <pc:spChg chg="add del mod">
          <ac:chgData name="Shaya Engelman" userId="b2a0fcda8f0f3eb6" providerId="LiveId" clId="{F222011C-5CBE-44FE-94DA-7835DAE5DF3C}" dt="2023-11-01T18:30:50.537" v="378" actId="767"/>
          <ac:spMkLst>
            <pc:docMk/>
            <pc:sldMk cId="3635968789" sldId="261"/>
            <ac:spMk id="3" creationId="{0B1EECD7-4B13-C6C7-E737-FB315F54BFF3}"/>
          </ac:spMkLst>
        </pc:spChg>
        <pc:spChg chg="mod">
          <ac:chgData name="Shaya Engelman" userId="b2a0fcda8f0f3eb6" providerId="LiveId" clId="{F222011C-5CBE-44FE-94DA-7835DAE5DF3C}" dt="2023-11-01T18:31:57.177" v="405" actId="20577"/>
          <ac:spMkLst>
            <pc:docMk/>
            <pc:sldMk cId="3635968789" sldId="261"/>
            <ac:spMk id="8" creationId="{7CB725D0-F9EF-7C4C-D3DB-9224E871F686}"/>
          </ac:spMkLst>
        </pc:spChg>
      </pc:sldChg>
      <pc:sldChg chg="modSp mod">
        <pc:chgData name="Shaya Engelman" userId="b2a0fcda8f0f3eb6" providerId="LiveId" clId="{F222011C-5CBE-44FE-94DA-7835DAE5DF3C}" dt="2023-11-01T18:33:37.023" v="563" actId="20577"/>
        <pc:sldMkLst>
          <pc:docMk/>
          <pc:sldMk cId="2170794630" sldId="262"/>
        </pc:sldMkLst>
        <pc:spChg chg="mod">
          <ac:chgData name="Shaya Engelman" userId="b2a0fcda8f0f3eb6" providerId="LiveId" clId="{F222011C-5CBE-44FE-94DA-7835DAE5DF3C}" dt="2023-11-01T18:33:37.023" v="563" actId="20577"/>
          <ac:spMkLst>
            <pc:docMk/>
            <pc:sldMk cId="2170794630" sldId="262"/>
            <ac:spMk id="5" creationId="{1A7DE6D2-F899-8584-E601-9E61CF3F54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3EBFF-E2FF-4C1A-948A-2685FB58438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CB82-F486-46D0-A8CE-DEEA144D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1D9-59BB-90EF-8272-EDE3942F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3004-3667-E212-88A3-7B7E686C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448A-8256-F031-E2AA-EBAE793C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2E67-A17F-4C9E-AEF4-EB4EA340F77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69B7-F03E-A36C-AD27-E0973E33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4CA2-AF1B-C4BE-3AB1-94F10F1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030-F73B-23DF-0847-1C428385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C7A84-4718-6E6A-F554-B5B6B0A2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CBFA-919A-BE7D-9B0D-A835209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4D80-4C12-47A4-99A9-CC8F878F251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A504-FF8E-281E-4B5A-3AD3383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5BE9-599C-6E5D-0D89-B778509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54B00-F9CD-5CF5-DE58-942A10B9C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62D0-E131-F946-A240-678C10CC8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EEB-37E5-B99D-9EE2-39640676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1905-A597-4F05-81E5-8742E4BC14A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4BF6-531D-2BEB-67CB-9F1894A4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A5C4-2646-F32C-830D-7531B0C7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C4D8-8F31-33EF-7B3B-42DC730B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58C4-DF09-6D90-9C32-B4B0B79A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5EF6-8C87-5860-9120-F711F5AF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5351-0DB1-4EAC-B5D1-83AAB821889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2B4D-6206-531E-C5AC-6E5E41F1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0ED2-4790-AABB-1A8F-1305288A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2DB1-C725-0C78-A8EE-AFA5EB16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20B8F-B77F-7FF2-CEDE-582CE29A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C38-38EE-D8CB-4C3E-E71730DC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4DE1-99AE-475D-A49C-63159C9B7DF6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1D77-3CB5-BA61-408F-3B035FA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65A4-9A44-EF36-C689-1FB09D4E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B2F7-939B-1249-23DE-326263F0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29D8-C6A9-0934-EAEF-8592DBE56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026A2-A0CA-E859-93FB-5E2A4603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E999-A47A-5C6F-6064-3CD64A5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5575-EBC8-411B-AFC4-76226F9EE252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83A28-B421-C89D-46BD-93E9307F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3EA12-EF03-B385-FA9F-C96177FB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2A5-0752-56B7-E223-C1DEB229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FB41-13F6-EA29-259F-37E00F12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3AC9-D4AC-5325-E0C8-B9E6B3AD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38E3-611C-EAE1-1E7B-B33F62AB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F7FFB-0F5D-CC28-4CA6-81E0FAA7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05B9C-05BE-DCC8-2EE9-70F84B00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85F4-D295-47FF-893D-C136BEF865A9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7C227-F168-B26A-8E67-54EBBA5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A6D64-9C8A-135C-57DB-035DAEFC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B48-BAF7-CA6E-465B-F66C6DF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7B257-D57D-C5C5-818C-5CF3BAE5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694-AE1B-4980-8758-D151638E21F5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B296A-C279-237B-B569-39CD55ED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3A2C-A2B6-A005-4089-1D450DC5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89217-49EF-D6F0-A274-DFC9766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DF1E-83CC-410B-8DBC-2B8683BF246F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43236-BDD7-369F-7D8A-AAE1156C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064AB-5236-2BB2-77D3-9B366FDD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6BD9-F3A6-2D59-3DFE-470798A7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C756-D8B8-6086-4C6A-C5C3852B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EFCB1-950E-4875-B56C-1B331DFE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38AE-6A8F-27E9-2545-FE37175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925-BA7B-42D8-8A70-EC18C8762550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5625-B56B-CB0D-FDF9-FB9FD770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60790-3634-BDB4-6A1A-2ED0CC31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FA87-0DD8-C1DA-E5EA-0B88CBD0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15AD7-6D86-5C6D-C274-8A9C25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3F32C-1076-4A49-C3D9-A3A1FFC5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63AB-CC22-4A47-7072-E745A9F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02DB-C4CD-4A8E-94CD-F42B01ABE0DC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F309-8379-C8D8-1B26-2B5CB8E7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E3DA-5202-CFC7-F213-4DC8C2E9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1A766-46E9-20E9-08CE-93E209F6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4B51-3D3D-7C11-EA10-48ABC9F5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4BE1-1F8D-F72D-DDFE-A1370777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F998-F804-4552-A523-A3AB984AD7A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BA76-A48C-21C9-328B-002C5439F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12F4-F97E-FDD9-2681-33958D480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48758-B071-B3D3-B1BB-89F59E948759}"/>
              </a:ext>
            </a:extLst>
          </p:cNvPr>
          <p:cNvSpPr txBox="1"/>
          <p:nvPr/>
        </p:nvSpPr>
        <p:spPr>
          <a:xfrm>
            <a:off x="2117089" y="5149354"/>
            <a:ext cx="7957821" cy="11840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16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members:</a:t>
            </a:r>
          </a:p>
          <a:p>
            <a:pPr algn="ctr" defTabSz="841248">
              <a:spcAft>
                <a:spcPts val="600"/>
              </a:spcAft>
            </a:pPr>
            <a:r>
              <a:rPr lang="en-US" sz="128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Warner Alexis</a:t>
            </a:r>
          </a:p>
          <a:p>
            <a:pPr algn="r" defTabSz="841248">
              <a:spcAft>
                <a:spcPts val="600"/>
              </a:spcAft>
            </a:pPr>
            <a:r>
              <a:rPr lang="en-US" sz="128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Droescher</a:t>
            </a:r>
          </a:p>
          <a:p>
            <a:pPr defTabSz="841248">
              <a:spcAft>
                <a:spcPts val="600"/>
              </a:spcAft>
            </a:pP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28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Shaya Engelman</a:t>
            </a:r>
          </a:p>
          <a:p>
            <a:pPr algn="r" defTabSz="841248">
              <a:spcAft>
                <a:spcPts val="600"/>
              </a:spcAft>
            </a:pPr>
            <a:r>
              <a:rPr lang="en-US" sz="1288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Heleine</a:t>
            </a:r>
            <a:r>
              <a:rPr lang="en-US" sz="128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88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Fouda</a:t>
            </a: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288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Fomba</a:t>
            </a:r>
            <a:r>
              <a:rPr lang="en-US" sz="128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88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Kassoh</a:t>
            </a:r>
            <a:endParaRPr lang="en-US" sz="1400" i="1" dirty="0"/>
          </a:p>
        </p:txBody>
      </p:sp>
      <p:pic>
        <p:nvPicPr>
          <p:cNvPr id="6" name="Picture 5" descr="CUNY Logo">
            <a:extLst>
              <a:ext uri="{FF2B5EF4-FFF2-40B4-BE49-F238E27FC236}">
                <a16:creationId xmlns:a16="http://schemas.microsoft.com/office/drawing/2014/main" id="{11982F54-88CD-C67F-8185-C7A79771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136086"/>
            <a:ext cx="3335020" cy="60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49A1A00-E91F-66E0-849B-2C4897D1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team_some_name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C81995-24FF-B11F-E53F-50D466A14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607, Fall 2023</a:t>
            </a:r>
          </a:p>
        </p:txBody>
      </p:sp>
    </p:spTree>
    <p:extLst>
      <p:ext uri="{BB962C8B-B14F-4D97-AF65-F5344CB8AC3E}">
        <p14:creationId xmlns:p14="http://schemas.microsoft.com/office/powerpoint/2010/main" val="20286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B573-E58D-893E-738F-0B517E5C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A2834-9BC7-DEB5-31D9-EE60FEDE39A4}"/>
              </a:ext>
            </a:extLst>
          </p:cNvPr>
          <p:cNvSpPr txBox="1"/>
          <p:nvPr/>
        </p:nvSpPr>
        <p:spPr>
          <a:xfrm>
            <a:off x="1013988" y="1690687"/>
            <a:ext cx="82296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dirty="0"/>
              <a:t>Data Collection and Preparation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dirty="0"/>
              <a:t>Initial Response Analysis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dirty="0"/>
              <a:t>Further Response Analysis and Demographics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dirty="0"/>
              <a:t>Demographic and Response Final Analysis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3A19-5A7C-29B1-6782-CC2718F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1EFCC-DAA3-3DFD-CBE1-82EB25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C33-E490-DCDC-B42C-187BF64AB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Collection: Survey</a:t>
            </a:r>
          </a:p>
          <a:p>
            <a:r>
              <a:rPr lang="en-US" sz="2000" dirty="0"/>
              <a:t>Responses were not restricted to ranking only 5 skills</a:t>
            </a:r>
          </a:p>
          <a:p>
            <a:endParaRPr lang="en-US" sz="2000" dirty="0"/>
          </a:p>
          <a:p>
            <a:r>
              <a:rPr lang="en-US" sz="2000" dirty="0"/>
              <a:t>Survey was distributed to group members’ networks – likely biased</a:t>
            </a:r>
          </a:p>
          <a:p>
            <a:endParaRPr lang="en-US" sz="2000" dirty="0"/>
          </a:p>
          <a:p>
            <a:r>
              <a:rPr lang="en-US" sz="2000" dirty="0"/>
              <a:t>Limited time-frame for distribution and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748F7-ECBC-5A83-8D24-87028E57D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Preparation: Pandas</a:t>
            </a:r>
          </a:p>
          <a:p>
            <a:r>
              <a:rPr lang="en-US" sz="2000" dirty="0"/>
              <a:t>Directly ingested from Google Sheets into Pandas</a:t>
            </a:r>
          </a:p>
          <a:p>
            <a:endParaRPr lang="en-US" sz="2000" dirty="0"/>
          </a:p>
          <a:p>
            <a:r>
              <a:rPr lang="en-US" sz="2000" dirty="0"/>
              <a:t>Converted categorical responses to ranking 1-5.</a:t>
            </a:r>
          </a:p>
          <a:p>
            <a:endParaRPr lang="en-US" sz="2000" dirty="0"/>
          </a:p>
          <a:p>
            <a:r>
              <a:rPr lang="en-US" sz="2000" dirty="0"/>
              <a:t>Isolated valid / invalid responses based on number of entries and total score per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08D0-3E12-FF9B-C319-EE06E251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6E0FE-C0A3-AA45-6DB5-FBB2ABAC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515"/>
            <a:ext cx="5934907" cy="32613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98E26F-D1D7-A37F-CC0D-EBBFAEA0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00" y="1779515"/>
            <a:ext cx="3150308" cy="32613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7263F0-F433-676F-92F3-01179395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Response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F42A-B666-AA4F-90CF-4A71F232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B297E-401F-5DE5-0156-63E89F4FB5A5}"/>
              </a:ext>
            </a:extLst>
          </p:cNvPr>
          <p:cNvSpPr txBox="1"/>
          <p:nvPr/>
        </p:nvSpPr>
        <p:spPr>
          <a:xfrm>
            <a:off x="805961" y="5380892"/>
            <a:ext cx="599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Statistics, Coding and Machine Learning are most 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Softer skills are all in the gray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valid responses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14208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2FA84-1493-5DB9-C12C-8C94E775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Response Analysis by Demographic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76389-C473-C51E-BECE-10919A4E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37" y="1573050"/>
            <a:ext cx="6022698" cy="5172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CA617-05CB-2A25-2875-FFF50760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41" y="1573050"/>
            <a:ext cx="5388222" cy="517243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A28203-1C5B-BAC7-5409-7BD0BC5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EE11D-B6BA-CA39-5DE4-6E4908AB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7" y="1636295"/>
            <a:ext cx="5335605" cy="48565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6D6EAFF-40AD-9ACE-8798-268ED49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and Response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725D0-F9EF-7C4C-D3DB-9224E871F686}"/>
              </a:ext>
            </a:extLst>
          </p:cNvPr>
          <p:cNvSpPr txBox="1"/>
          <p:nvPr/>
        </p:nvSpPr>
        <p:spPr>
          <a:xfrm>
            <a:off x="6959831" y="2322455"/>
            <a:ext cx="4784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divergences between experience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expected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experienced valued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experienced valued softer skills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14670-81B2-E376-548E-B2D49303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52967-E190-99D4-0523-A8F86C0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F04B9-8F55-8FBD-B379-6F931BD2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DE6D2-F899-8584-E601-9E61CF3F5426}"/>
              </a:ext>
            </a:extLst>
          </p:cNvPr>
          <p:cNvSpPr txBox="1"/>
          <p:nvPr/>
        </p:nvSpPr>
        <p:spPr>
          <a:xfrm>
            <a:off x="993001" y="2782669"/>
            <a:ext cx="1020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disconnect between the critical skills identified by students and entry level data scientists versus the critical skills identified by senior data scientists.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lead to frustration when applying for new jobs and hoping for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lead to frustrations on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team_some_name</vt:lpstr>
      <vt:lpstr>Table of Contents</vt:lpstr>
      <vt:lpstr>Data Collection &amp; Preparation</vt:lpstr>
      <vt:lpstr>Initial Response Analysis</vt:lpstr>
      <vt:lpstr>Further Response Analysis by Demographic</vt:lpstr>
      <vt:lpstr>Demographic and Response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team_some_name</dc:title>
  <dc:creator>John Droescher</dc:creator>
  <cp:lastModifiedBy>Shaya Engelman</cp:lastModifiedBy>
  <cp:revision>3</cp:revision>
  <dcterms:created xsi:type="dcterms:W3CDTF">2023-10-30T15:18:43Z</dcterms:created>
  <dcterms:modified xsi:type="dcterms:W3CDTF">2023-11-01T18:33:44Z</dcterms:modified>
</cp:coreProperties>
</file>