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Lst>
  <p:sldSz cx="18288000" cy="10287000"/>
  <p:notesSz cx="6858000" cy="9144000"/>
  <p:embeddedFontLst>
    <p:embeddedFont>
      <p:font typeface="Cambria Math" panose="02040503050406030204" pitchFamily="18" charset="0"/>
      <p:regular r:id="rId23"/>
    </p:embeddedFont>
    <p:embeddedFont>
      <p:font typeface="Lato" panose="020F0502020204030203" pitchFamily="34" charset="0"/>
      <p:regular r:id="rId24"/>
      <p:bold r:id="rId25"/>
      <p:italic r:id="rId26"/>
      <p:boldItalic r:id="rId27"/>
    </p:embeddedFont>
    <p:embeddedFont>
      <p:font typeface="Lato Bold" panose="020F0502020204030203" charset="0"/>
      <p:regular r:id="rId28"/>
    </p:embeddedFont>
    <p:embeddedFont>
      <p:font typeface="Lato Italics" panose="020B0604020202020204" charset="0"/>
      <p:regular r:id="rId29"/>
    </p:embeddedFont>
    <p:embeddedFont>
      <p:font typeface="League Spartan" panose="020B0604020202020204" charset="0"/>
      <p:regular r:id="rId30"/>
    </p:embeddedFont>
    <p:embeddedFont>
      <p:font typeface="Poppins" panose="00000500000000000000" pitchFamily="2" charset="0"/>
      <p:regular r:id="rId31"/>
      <p:bold r:id="rId32"/>
      <p:italic r:id="rId33"/>
      <p:boldItalic r:id="rId34"/>
    </p:embeddedFont>
    <p:embeddedFont>
      <p:font typeface="Poppins Bold" panose="00000800000000000000"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89705-97C8-45EC-8EE2-A73B69D4B093}"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E9C8A-D1AB-47E9-8AC0-A709BE5A74DE}" type="slidenum">
              <a:rPr lang="en-IN" smtClean="0"/>
              <a:t>‹#›</a:t>
            </a:fld>
            <a:endParaRPr lang="en-IN"/>
          </a:p>
        </p:txBody>
      </p:sp>
    </p:spTree>
    <p:extLst>
      <p:ext uri="{BB962C8B-B14F-4D97-AF65-F5344CB8AC3E}">
        <p14:creationId xmlns:p14="http://schemas.microsoft.com/office/powerpoint/2010/main" val="384742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1FAD27-0BC4-449B-A96A-DC34C7CFA21D}"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89C09-7876-4668-A523-8AE9106067D9}"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3F12A1-C954-4F8E-A548-A8F9C99ADB34}"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C60C5-C463-45F4-86DE-B8DBE98C8059}"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9CC0B-0FDC-4345-9523-E7D71AECF09B}" type="datetime1">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F5F21B-7E47-4EC2-B3C1-066998A59BBD}"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4A65FF-F1A0-426E-AEFB-613383F093D7}" type="datetime1">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F5298-C4B4-4D4D-A7C4-EBC8CA42A7DA}" type="datetime1">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522C2-9C4D-43B7-A0ED-491DB2FA8A0A}" type="datetime1">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C557B-93CD-4150-8EF0-9A7139AA63D8}"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8421D-CD65-46A0-A06E-28CEFE1E1C86}" type="datetime1">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B052F-97A4-402F-AD61-0B40F5A06C2F}" type="datetime1">
              <a:rPr lang="en-US" smtClean="0"/>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anikannal/solar-power-generation-data"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A1E29"/>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4502150"/>
            <a:ext cx="14965835" cy="1112604"/>
          </a:xfrm>
          <a:prstGeom prst="rect">
            <a:avLst/>
          </a:prstGeom>
        </p:spPr>
        <p:txBody>
          <a:bodyPr lIns="0" tIns="0" rIns="0" bIns="0" rtlCol="0" anchor="t">
            <a:spAutoFit/>
          </a:bodyPr>
          <a:lstStyle/>
          <a:p>
            <a:pPr algn="l">
              <a:lnSpc>
                <a:spcPts val="9025"/>
              </a:lnSpc>
              <a:spcBef>
                <a:spcPct val="0"/>
              </a:spcBef>
            </a:pPr>
            <a:r>
              <a:rPr lang="en-US" sz="6446" dirty="0">
                <a:solidFill>
                  <a:srgbClr val="1A1E29"/>
                </a:solidFill>
                <a:latin typeface="Lato Bold"/>
              </a:rPr>
              <a:t>SOLAR POWER FORECASTING</a:t>
            </a:r>
          </a:p>
        </p:txBody>
      </p:sp>
      <p:sp>
        <p:nvSpPr>
          <p:cNvPr id="7" name="TextBox 7"/>
          <p:cNvSpPr txBox="1"/>
          <p:nvPr/>
        </p:nvSpPr>
        <p:spPr>
          <a:xfrm>
            <a:off x="3648322" y="5762647"/>
            <a:ext cx="15583359" cy="961861"/>
          </a:xfrm>
          <a:prstGeom prst="rect">
            <a:avLst/>
          </a:prstGeom>
        </p:spPr>
        <p:txBody>
          <a:bodyPr lIns="0" tIns="0" rIns="0" bIns="0" rtlCol="0" anchor="t">
            <a:spAutoFit/>
          </a:bodyPr>
          <a:lstStyle/>
          <a:p>
            <a:pPr algn="l">
              <a:lnSpc>
                <a:spcPts val="7884"/>
              </a:lnSpc>
              <a:spcBef>
                <a:spcPct val="0"/>
              </a:spcBef>
            </a:pPr>
            <a:r>
              <a:rPr lang="en-US" sz="5631" dirty="0">
                <a:solidFill>
                  <a:srgbClr val="96623F"/>
                </a:solidFill>
                <a:latin typeface="League Spartan"/>
              </a:rPr>
              <a:t>USING MACHINE LEARNING</a:t>
            </a:r>
          </a:p>
        </p:txBody>
      </p:sp>
      <p:sp>
        <p:nvSpPr>
          <p:cNvPr id="8" name="AutoShape 8"/>
          <p:cNvSpPr/>
          <p:nvPr/>
        </p:nvSpPr>
        <p:spPr>
          <a:xfrm flipV="1">
            <a:off x="3648322" y="6953737"/>
            <a:ext cx="9687995" cy="20505"/>
          </a:xfrm>
          <a:prstGeom prst="line">
            <a:avLst/>
          </a:prstGeom>
          <a:ln w="38100" cap="flat">
            <a:solidFill>
              <a:srgbClr val="7B4A28"/>
            </a:solidFill>
            <a:prstDash val="solid"/>
            <a:headEnd type="none" w="sm" len="sm"/>
            <a:tailEnd type="none" w="sm" len="sm"/>
          </a:ln>
        </p:spPr>
        <p:txBody>
          <a:bodyPr/>
          <a:lstStyle/>
          <a:p>
            <a:endParaRPr lang="en-IN" dirty="0"/>
          </a:p>
        </p:txBody>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20" y="1494821"/>
            <a:ext cx="6544963" cy="738238"/>
          </a:xfrm>
          <a:prstGeom prst="rect">
            <a:avLst/>
          </a:prstGeom>
        </p:spPr>
        <p:txBody>
          <a:bodyPr lIns="0" tIns="0" rIns="0" bIns="0" rtlCol="0" anchor="t">
            <a:spAutoFit/>
          </a:bodyPr>
          <a:lstStyle/>
          <a:p>
            <a:pPr algn="l">
              <a:lnSpc>
                <a:spcPts val="6018"/>
              </a:lnSpc>
              <a:spcBef>
                <a:spcPct val="0"/>
              </a:spcBef>
            </a:pPr>
            <a:r>
              <a:rPr lang="en-US" sz="4298" dirty="0">
                <a:solidFill>
                  <a:srgbClr val="7B4A28"/>
                </a:solidFill>
                <a:latin typeface="League Spartan"/>
              </a:rPr>
              <a:t>HEATMAP</a:t>
            </a:r>
          </a:p>
        </p:txBody>
      </p:sp>
      <p:sp>
        <p:nvSpPr>
          <p:cNvPr id="4" name="AutoShape 4"/>
          <p:cNvSpPr/>
          <p:nvPr/>
        </p:nvSpPr>
        <p:spPr>
          <a:xfrm flipH="1">
            <a:off x="1028720" y="2186817"/>
            <a:ext cx="0" cy="0"/>
          </a:xfrm>
          <a:prstGeom prst="line">
            <a:avLst/>
          </a:prstGeom>
          <a:ln w="19050" cap="flat">
            <a:solidFill>
              <a:srgbClr val="1A1E29"/>
            </a:solidFill>
            <a:prstDash val="solid"/>
            <a:headEnd type="none" w="sm" len="sm"/>
            <a:tailEnd type="none" w="sm" len="sm"/>
          </a:ln>
        </p:spPr>
      </p:sp>
      <p:sp>
        <p:nvSpPr>
          <p:cNvPr id="5" name="AutoShape 5"/>
          <p:cNvSpPr/>
          <p:nvPr/>
        </p:nvSpPr>
        <p:spPr>
          <a:xfrm>
            <a:off x="1029792" y="2252109"/>
            <a:ext cx="2618740" cy="0"/>
          </a:xfrm>
          <a:prstGeom prst="line">
            <a:avLst/>
          </a:prstGeom>
          <a:ln w="38100" cap="flat">
            <a:solidFill>
              <a:srgbClr val="1A1E29"/>
            </a:solidFill>
            <a:prstDash val="solid"/>
            <a:headEnd type="none" w="sm" len="sm"/>
            <a:tailEnd type="none" w="sm" len="sm"/>
          </a:ln>
        </p:spPr>
      </p:sp>
      <p:grpSp>
        <p:nvGrpSpPr>
          <p:cNvPr id="6" name="Group 6"/>
          <p:cNvGrpSpPr/>
          <p:nvPr/>
        </p:nvGrpSpPr>
        <p:grpSpPr>
          <a:xfrm>
            <a:off x="7573683" y="0"/>
            <a:ext cx="10714317" cy="10287000"/>
            <a:chOff x="0" y="0"/>
            <a:chExt cx="2821878" cy="2709333"/>
          </a:xfrm>
        </p:grpSpPr>
        <p:sp>
          <p:nvSpPr>
            <p:cNvPr id="7" name="Freeform 7"/>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1A1E29"/>
            </a:solidFill>
          </p:spPr>
        </p:sp>
        <p:sp>
          <p:nvSpPr>
            <p:cNvPr id="8" name="TextBox 8"/>
            <p:cNvSpPr txBox="1"/>
            <p:nvPr/>
          </p:nvSpPr>
          <p:spPr>
            <a:xfrm>
              <a:off x="0" y="-47625"/>
              <a:ext cx="2821878" cy="275695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8115188" y="1854094"/>
            <a:ext cx="9631307" cy="6914213"/>
          </a:xfrm>
          <a:custGeom>
            <a:avLst/>
            <a:gdLst/>
            <a:ahLst/>
            <a:cxnLst/>
            <a:rect l="l" t="t" r="r" b="b"/>
            <a:pathLst>
              <a:path w="9631307" h="6914213">
                <a:moveTo>
                  <a:pt x="0" y="0"/>
                </a:moveTo>
                <a:lnTo>
                  <a:pt x="9631307" y="0"/>
                </a:lnTo>
                <a:lnTo>
                  <a:pt x="9631307" y="6914213"/>
                </a:lnTo>
                <a:lnTo>
                  <a:pt x="0" y="6914213"/>
                </a:lnTo>
                <a:lnTo>
                  <a:pt x="0" y="0"/>
                </a:lnTo>
                <a:close/>
              </a:path>
            </a:pathLst>
          </a:custGeom>
          <a:blipFill>
            <a:blip r:embed="rId3"/>
            <a:stretch>
              <a:fillRect l="-2549" r="-2549"/>
            </a:stretch>
          </a:blipFill>
        </p:spPr>
      </p:sp>
      <p:sp>
        <p:nvSpPr>
          <p:cNvPr id="10" name="TextBox 10"/>
          <p:cNvSpPr txBox="1"/>
          <p:nvPr/>
        </p:nvSpPr>
        <p:spPr>
          <a:xfrm>
            <a:off x="1027649" y="914400"/>
            <a:ext cx="3255770" cy="628046"/>
          </a:xfrm>
          <a:prstGeom prst="rect">
            <a:avLst/>
          </a:prstGeom>
        </p:spPr>
        <p:txBody>
          <a:bodyPr lIns="0" tIns="0" rIns="0" bIns="0" rtlCol="0" anchor="t">
            <a:spAutoFit/>
          </a:bodyPr>
          <a:lstStyle/>
          <a:p>
            <a:pPr algn="l">
              <a:lnSpc>
                <a:spcPts val="5080"/>
              </a:lnSpc>
              <a:spcBef>
                <a:spcPct val="0"/>
              </a:spcBef>
            </a:pPr>
            <a:r>
              <a:rPr lang="en-US" sz="3629">
                <a:solidFill>
                  <a:srgbClr val="1A1E29"/>
                </a:solidFill>
                <a:latin typeface="Lato Bold"/>
              </a:rPr>
              <a:t>CORRELATION</a:t>
            </a:r>
          </a:p>
        </p:txBody>
      </p:sp>
      <p:sp>
        <p:nvSpPr>
          <p:cNvPr id="11" name="TextBox 11"/>
          <p:cNvSpPr txBox="1"/>
          <p:nvPr/>
        </p:nvSpPr>
        <p:spPr>
          <a:xfrm>
            <a:off x="862209" y="2542585"/>
            <a:ext cx="5975174" cy="5489607"/>
          </a:xfrm>
          <a:prstGeom prst="rect">
            <a:avLst/>
          </a:prstGeom>
        </p:spPr>
        <p:txBody>
          <a:bodyPr lIns="0" tIns="0" rIns="0" bIns="0" rtlCol="0" anchor="t">
            <a:spAutoFit/>
          </a:bodyPr>
          <a:lstStyle/>
          <a:p>
            <a:pPr algn="just">
              <a:lnSpc>
                <a:spcPts val="2448"/>
              </a:lnSpc>
            </a:pPr>
            <a:endParaRPr dirty="0"/>
          </a:p>
          <a:p>
            <a:pPr algn="just">
              <a:lnSpc>
                <a:spcPts val="2448"/>
              </a:lnSpc>
            </a:pPr>
            <a:endParaRPr dirty="0"/>
          </a:p>
          <a:p>
            <a:pPr marL="377552" lvl="1" indent="-188776" algn="just">
              <a:lnSpc>
                <a:spcPts val="2448"/>
              </a:lnSpc>
              <a:buFont typeface="Arial"/>
              <a:buChar char="•"/>
            </a:pPr>
            <a:r>
              <a:rPr lang="en-US" sz="1748" dirty="0">
                <a:solidFill>
                  <a:srgbClr val="1A1E29"/>
                </a:solidFill>
                <a:latin typeface="Poppins Bold"/>
              </a:rPr>
              <a:t>Ambient Temperature and Module Temperature</a:t>
            </a:r>
            <a:r>
              <a:rPr lang="en-US" sz="1748" dirty="0">
                <a:solidFill>
                  <a:srgbClr val="1A1E29"/>
                </a:solidFill>
                <a:latin typeface="Poppins"/>
              </a:rPr>
              <a:t>: Strong positive correlation (0.84), indicating that as ambient temperature increases, module temperature also tends to increase.</a:t>
            </a:r>
          </a:p>
          <a:p>
            <a:pPr marL="377552" lvl="1" indent="-188776" algn="just">
              <a:lnSpc>
                <a:spcPts val="2448"/>
              </a:lnSpc>
              <a:buFont typeface="Arial"/>
              <a:buChar char="•"/>
            </a:pPr>
            <a:r>
              <a:rPr lang="en-US" sz="1748" dirty="0">
                <a:solidFill>
                  <a:srgbClr val="1A1E29"/>
                </a:solidFill>
                <a:latin typeface="Poppins Bold"/>
              </a:rPr>
              <a:t>Irradiation and Module Temperature:</a:t>
            </a:r>
            <a:r>
              <a:rPr lang="en-US" sz="1748" dirty="0">
                <a:solidFill>
                  <a:srgbClr val="1A1E29"/>
                </a:solidFill>
                <a:latin typeface="Poppins"/>
              </a:rPr>
              <a:t> Very strong positive correlation (0.95), suggesting higher solar irradiation significantly increases module temperature.</a:t>
            </a:r>
          </a:p>
          <a:p>
            <a:pPr marL="377552" lvl="1" indent="-188776" algn="just">
              <a:lnSpc>
                <a:spcPts val="2448"/>
              </a:lnSpc>
              <a:buFont typeface="Arial"/>
              <a:buChar char="•"/>
            </a:pPr>
            <a:r>
              <a:rPr lang="en-US" sz="1748" dirty="0">
                <a:solidFill>
                  <a:srgbClr val="1A1E29"/>
                </a:solidFill>
                <a:latin typeface="Poppins Bold"/>
              </a:rPr>
              <a:t>Irradiation and AC/DC Power:</a:t>
            </a:r>
            <a:r>
              <a:rPr lang="en-US" sz="1748" dirty="0">
                <a:solidFill>
                  <a:srgbClr val="1A1E29"/>
                </a:solidFill>
                <a:latin typeface="Poppins"/>
              </a:rPr>
              <a:t> Both have very strong positive correlations (0.92) with irradiation, implying that higher solar energy results in higher power generation.</a:t>
            </a:r>
          </a:p>
          <a:p>
            <a:pPr marL="377552" lvl="1" indent="-188776" algn="just">
              <a:lnSpc>
                <a:spcPts val="2448"/>
              </a:lnSpc>
              <a:buFont typeface="Arial"/>
              <a:buChar char="•"/>
            </a:pPr>
            <a:r>
              <a:rPr lang="en-US" sz="1748" dirty="0">
                <a:solidFill>
                  <a:srgbClr val="1A1E29"/>
                </a:solidFill>
                <a:latin typeface="Poppins Bold"/>
              </a:rPr>
              <a:t>AC Power and DC Power:</a:t>
            </a:r>
            <a:r>
              <a:rPr lang="en-US" sz="1748" dirty="0">
                <a:solidFill>
                  <a:srgbClr val="1A1E29"/>
                </a:solidFill>
                <a:latin typeface="Poppins"/>
              </a:rPr>
              <a:t> Perfect correlation (1.0), showing that AC power and DC power are directly proportional and vary together perfectly.</a:t>
            </a:r>
          </a:p>
          <a:p>
            <a:pPr algn="just">
              <a:lnSpc>
                <a:spcPts val="2448"/>
              </a:lnSpc>
              <a:spcBef>
                <a:spcPct val="0"/>
              </a:spcBef>
            </a:pPr>
            <a:endParaRPr lang="en-US" sz="1748" dirty="0">
              <a:solidFill>
                <a:srgbClr val="1A1E29"/>
              </a:solidFill>
              <a:latin typeface="Poppins"/>
            </a:endParaRPr>
          </a:p>
        </p:txBody>
      </p:sp>
      <p:sp>
        <p:nvSpPr>
          <p:cNvPr id="12" name="TextBox 12"/>
          <p:cNvSpPr txBox="1"/>
          <p:nvPr/>
        </p:nvSpPr>
        <p:spPr>
          <a:xfrm>
            <a:off x="10592926" y="9114155"/>
            <a:ext cx="4675830" cy="236090"/>
          </a:xfrm>
          <a:prstGeom prst="rect">
            <a:avLst/>
          </a:prstGeom>
        </p:spPr>
        <p:txBody>
          <a:bodyPr lIns="0" tIns="0" rIns="0" bIns="0" rtlCol="0" anchor="t">
            <a:spAutoFit/>
          </a:bodyPr>
          <a:lstStyle/>
          <a:p>
            <a:pPr algn="ctr">
              <a:lnSpc>
                <a:spcPts val="1960"/>
              </a:lnSpc>
              <a:spcBef>
                <a:spcPct val="0"/>
              </a:spcBef>
            </a:pPr>
            <a:r>
              <a:rPr lang="en-US" sz="1600" b="1" dirty="0">
                <a:solidFill>
                  <a:srgbClr val="FEFEFE"/>
                </a:solidFill>
                <a:latin typeface="Lato" panose="020F0502020204030203" pitchFamily="34" charset="0"/>
                <a:ea typeface="Lato" panose="020F0502020204030203" pitchFamily="34" charset="0"/>
                <a:cs typeface="Lato" panose="020F0502020204030203" pitchFamily="34" charset="0"/>
              </a:rPr>
              <a:t>Fig 2: </a:t>
            </a:r>
            <a:r>
              <a:rPr lang="en-US" sz="1600" dirty="0">
                <a:solidFill>
                  <a:srgbClr val="FEFEFE"/>
                </a:solidFill>
                <a:latin typeface="Lato" panose="020F0502020204030203" pitchFamily="34" charset="0"/>
                <a:ea typeface="Lato" panose="020F0502020204030203" pitchFamily="34" charset="0"/>
                <a:cs typeface="Lato" panose="020F0502020204030203" pitchFamily="34" charset="0"/>
              </a:rPr>
              <a:t>Heatmap</a:t>
            </a:r>
          </a:p>
        </p:txBody>
      </p:sp>
      <p:sp>
        <p:nvSpPr>
          <p:cNvPr id="15" name="Date Placeholder 14">
            <a:extLst>
              <a:ext uri="{FF2B5EF4-FFF2-40B4-BE49-F238E27FC236}">
                <a16:creationId xmlns:a16="http://schemas.microsoft.com/office/drawing/2014/main" id="{20AAC0EA-DEF7-93BD-118C-85D62BA8E91A}"/>
              </a:ext>
            </a:extLst>
          </p:cNvPr>
          <p:cNvSpPr>
            <a:spLocks noGrp="1"/>
          </p:cNvSpPr>
          <p:nvPr>
            <p:ph type="dt" sz="half" idx="10"/>
          </p:nvPr>
        </p:nvSpPr>
        <p:spPr>
          <a:xfrm>
            <a:off x="381000" y="9486900"/>
            <a:ext cx="2133600" cy="365125"/>
          </a:xfrm>
        </p:spPr>
        <p:txBody>
          <a:bodyPr/>
          <a:lstStyle/>
          <a:p>
            <a:fld id="{C4FD73C3-EF43-4C91-A14A-091D9EC8F6F4}" type="datetime1">
              <a:rPr lang="en-US" smtClean="0"/>
              <a:t>6/9/2024</a:t>
            </a:fld>
            <a:endParaRPr lang="en-US" dirty="0"/>
          </a:p>
        </p:txBody>
      </p:sp>
      <p:sp>
        <p:nvSpPr>
          <p:cNvPr id="16" name="Slide Number Placeholder 15">
            <a:extLst>
              <a:ext uri="{FF2B5EF4-FFF2-40B4-BE49-F238E27FC236}">
                <a16:creationId xmlns:a16="http://schemas.microsoft.com/office/drawing/2014/main" id="{0B68B561-8F74-516A-C5D7-B61AC4650800}"/>
              </a:ext>
            </a:extLst>
          </p:cNvPr>
          <p:cNvSpPr>
            <a:spLocks noGrp="1"/>
          </p:cNvSpPr>
          <p:nvPr>
            <p:ph type="sldNum" sz="quarter" idx="12"/>
          </p:nvPr>
        </p:nvSpPr>
        <p:spPr>
          <a:xfrm>
            <a:off x="0" y="9486899"/>
            <a:ext cx="2133600" cy="365125"/>
          </a:xfrm>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9771" y="4483036"/>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1A1E29"/>
                </a:solidFill>
                <a:latin typeface="League Spartan"/>
              </a:rPr>
              <a:t>BUILDING</a:t>
            </a:r>
          </a:p>
        </p:txBody>
      </p:sp>
      <p:sp>
        <p:nvSpPr>
          <p:cNvPr id="4" name="AutoShape 4"/>
          <p:cNvSpPr/>
          <p:nvPr/>
        </p:nvSpPr>
        <p:spPr>
          <a:xfrm>
            <a:off x="1029771" y="5240324"/>
            <a:ext cx="2618740" cy="0"/>
          </a:xfrm>
          <a:prstGeom prst="line">
            <a:avLst/>
          </a:prstGeom>
          <a:ln w="38100" cap="flat">
            <a:solidFill>
              <a:srgbClr val="1A1E29"/>
            </a:solidFill>
            <a:prstDash val="solid"/>
            <a:headEnd type="none" w="sm" len="sm"/>
            <a:tailEnd type="none" w="sm" len="sm"/>
          </a:ln>
        </p:spPr>
      </p:sp>
      <p:grpSp>
        <p:nvGrpSpPr>
          <p:cNvPr id="5" name="Group 5"/>
          <p:cNvGrpSpPr/>
          <p:nvPr/>
        </p:nvGrpSpPr>
        <p:grpSpPr>
          <a:xfrm>
            <a:off x="4284470" y="0"/>
            <a:ext cx="1354374" cy="10287000"/>
            <a:chOff x="0" y="0"/>
            <a:chExt cx="356708" cy="2709333"/>
          </a:xfrm>
        </p:grpSpPr>
        <p:sp>
          <p:nvSpPr>
            <p:cNvPr id="6" name="Freeform 6"/>
            <p:cNvSpPr/>
            <p:nvPr/>
          </p:nvSpPr>
          <p:spPr>
            <a:xfrm>
              <a:off x="0" y="0"/>
              <a:ext cx="356708" cy="2709333"/>
            </a:xfrm>
            <a:custGeom>
              <a:avLst/>
              <a:gdLst/>
              <a:ahLst/>
              <a:cxnLst/>
              <a:rect l="l" t="t" r="r" b="b"/>
              <a:pathLst>
                <a:path w="356708" h="2709333">
                  <a:moveTo>
                    <a:pt x="0" y="0"/>
                  </a:moveTo>
                  <a:lnTo>
                    <a:pt x="356708" y="0"/>
                  </a:lnTo>
                  <a:lnTo>
                    <a:pt x="356708" y="2709333"/>
                  </a:lnTo>
                  <a:lnTo>
                    <a:pt x="0" y="2709333"/>
                  </a:lnTo>
                  <a:close/>
                </a:path>
              </a:pathLst>
            </a:custGeom>
            <a:solidFill>
              <a:srgbClr val="1A1E29"/>
            </a:solidFill>
          </p:spPr>
        </p:sp>
        <p:sp>
          <p:nvSpPr>
            <p:cNvPr id="7" name="TextBox 7"/>
            <p:cNvSpPr txBox="1"/>
            <p:nvPr/>
          </p:nvSpPr>
          <p:spPr>
            <a:xfrm>
              <a:off x="0" y="-47625"/>
              <a:ext cx="356708"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11831763" y="-1326993"/>
            <a:ext cx="263318" cy="12649156"/>
            <a:chOff x="0" y="0"/>
            <a:chExt cx="69351" cy="3331465"/>
          </a:xfrm>
        </p:grpSpPr>
        <p:sp>
          <p:nvSpPr>
            <p:cNvPr id="9" name="Freeform 9"/>
            <p:cNvSpPr/>
            <p:nvPr/>
          </p:nvSpPr>
          <p:spPr>
            <a:xfrm>
              <a:off x="0" y="0"/>
              <a:ext cx="69351" cy="3331465"/>
            </a:xfrm>
            <a:custGeom>
              <a:avLst/>
              <a:gdLst/>
              <a:ahLst/>
              <a:cxnLst/>
              <a:rect l="l" t="t" r="r" b="b"/>
              <a:pathLst>
                <a:path w="69351" h="3331465">
                  <a:moveTo>
                    <a:pt x="0" y="0"/>
                  </a:moveTo>
                  <a:lnTo>
                    <a:pt x="69351" y="0"/>
                  </a:lnTo>
                  <a:lnTo>
                    <a:pt x="69351" y="3331465"/>
                  </a:lnTo>
                  <a:lnTo>
                    <a:pt x="0" y="3331465"/>
                  </a:lnTo>
                  <a:close/>
                </a:path>
              </a:pathLst>
            </a:custGeom>
            <a:solidFill>
              <a:srgbClr val="7B4A28"/>
            </a:solidFill>
          </p:spPr>
        </p:sp>
        <p:sp>
          <p:nvSpPr>
            <p:cNvPr id="10" name="TextBox 10"/>
            <p:cNvSpPr txBox="1"/>
            <p:nvPr/>
          </p:nvSpPr>
          <p:spPr>
            <a:xfrm>
              <a:off x="0" y="-47625"/>
              <a:ext cx="69351" cy="337909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9771" y="3963079"/>
            <a:ext cx="3255770" cy="605682"/>
          </a:xfrm>
          <a:prstGeom prst="rect">
            <a:avLst/>
          </a:prstGeom>
        </p:spPr>
        <p:txBody>
          <a:bodyPr lIns="0" tIns="0" rIns="0" bIns="0" rtlCol="0" anchor="t">
            <a:spAutoFit/>
          </a:bodyPr>
          <a:lstStyle/>
          <a:p>
            <a:pPr algn="l">
              <a:lnSpc>
                <a:spcPts val="4940"/>
              </a:lnSpc>
              <a:spcBef>
                <a:spcPct val="0"/>
              </a:spcBef>
            </a:pPr>
            <a:r>
              <a:rPr lang="en-US" sz="3529">
                <a:solidFill>
                  <a:srgbClr val="1A1E29"/>
                </a:solidFill>
                <a:latin typeface="Lato Bold"/>
              </a:rPr>
              <a:t>MODEL</a:t>
            </a:r>
          </a:p>
        </p:txBody>
      </p:sp>
      <p:sp>
        <p:nvSpPr>
          <p:cNvPr id="12" name="TextBox 12"/>
          <p:cNvSpPr txBox="1"/>
          <p:nvPr/>
        </p:nvSpPr>
        <p:spPr>
          <a:xfrm>
            <a:off x="6758056" y="498074"/>
            <a:ext cx="7006265" cy="563911"/>
          </a:xfrm>
          <a:prstGeom prst="rect">
            <a:avLst/>
          </a:prstGeom>
        </p:spPr>
        <p:txBody>
          <a:bodyPr lIns="0" tIns="0" rIns="0" bIns="0" rtlCol="0" anchor="t">
            <a:spAutoFit/>
          </a:bodyPr>
          <a:lstStyle/>
          <a:p>
            <a:pPr algn="l">
              <a:lnSpc>
                <a:spcPts val="4618"/>
              </a:lnSpc>
              <a:spcBef>
                <a:spcPct val="0"/>
              </a:spcBef>
            </a:pPr>
            <a:r>
              <a:rPr lang="en-US" sz="3298" dirty="0">
                <a:solidFill>
                  <a:srgbClr val="1A1E29"/>
                </a:solidFill>
                <a:latin typeface="League Spartan"/>
              </a:rPr>
              <a:t>ALGORITHM SELECTION</a:t>
            </a:r>
          </a:p>
        </p:txBody>
      </p:sp>
      <p:sp>
        <p:nvSpPr>
          <p:cNvPr id="13" name="TextBox 13"/>
          <p:cNvSpPr txBox="1"/>
          <p:nvPr/>
        </p:nvSpPr>
        <p:spPr>
          <a:xfrm>
            <a:off x="6495750" y="1242811"/>
            <a:ext cx="10795816" cy="3597460"/>
          </a:xfrm>
          <a:prstGeom prst="rect">
            <a:avLst/>
          </a:prstGeom>
        </p:spPr>
        <p:txBody>
          <a:bodyPr lIns="0" tIns="0" rIns="0" bIns="0" rtlCol="0" anchor="t">
            <a:spAutoFit/>
          </a:bodyPr>
          <a:lstStyle/>
          <a:p>
            <a:pPr marL="453388" lvl="1" indent="-226694" algn="just">
              <a:lnSpc>
                <a:spcPct val="150000"/>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Linear Regression: </a:t>
            </a:r>
            <a:r>
              <a:rPr lang="en-US" sz="1750" dirty="0">
                <a:solidFill>
                  <a:srgbClr val="1A1E29"/>
                </a:solidFill>
                <a:latin typeface="Poppins" panose="00000500000000000000" pitchFamily="2" charset="0"/>
                <a:cs typeface="Poppins" panose="00000500000000000000" pitchFamily="2" charset="0"/>
              </a:rPr>
              <a:t>A simple yet effective method for predicting continuous variables, suitable for modeling the relationship between solar irradiation and power generation.</a:t>
            </a:r>
          </a:p>
          <a:p>
            <a:pPr marL="453388" lvl="1" indent="-226694" algn="just">
              <a:lnSpc>
                <a:spcPct val="150000"/>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Decision Trees: </a:t>
            </a:r>
            <a:r>
              <a:rPr lang="en-US" sz="1750" dirty="0">
                <a:solidFill>
                  <a:srgbClr val="1A1E29"/>
                </a:solidFill>
                <a:latin typeface="Poppins" panose="00000500000000000000" pitchFamily="2" charset="0"/>
                <a:cs typeface="Poppins" panose="00000500000000000000" pitchFamily="2" charset="0"/>
              </a:rPr>
              <a:t>Can capture non-linear relationships and interactions between variables.</a:t>
            </a:r>
          </a:p>
          <a:p>
            <a:pPr marL="453388" lvl="1" indent="-226694" algn="just">
              <a:lnSpc>
                <a:spcPct val="150000"/>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Random Forests: </a:t>
            </a:r>
            <a:r>
              <a:rPr lang="en-US" sz="1750" dirty="0">
                <a:solidFill>
                  <a:srgbClr val="1A1E29"/>
                </a:solidFill>
                <a:latin typeface="Poppins" panose="00000500000000000000" pitchFamily="2" charset="0"/>
                <a:cs typeface="Poppins" panose="00000500000000000000" pitchFamily="2" charset="0"/>
              </a:rPr>
              <a:t>An ensemble method that improves prediction accuracy by averaging multiple decision trees.</a:t>
            </a:r>
          </a:p>
          <a:p>
            <a:pPr marL="453388" lvl="1" indent="-226694" algn="just">
              <a:lnSpc>
                <a:spcPct val="150000"/>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Support Vector Machines (SVM):</a:t>
            </a:r>
            <a:r>
              <a:rPr lang="en-US" sz="1750" dirty="0">
                <a:solidFill>
                  <a:srgbClr val="1A1E29"/>
                </a:solidFill>
                <a:latin typeface="Poppins" panose="00000500000000000000" pitchFamily="2" charset="0"/>
                <a:cs typeface="Poppins" panose="00000500000000000000" pitchFamily="2" charset="0"/>
              </a:rPr>
              <a:t> Effective for regression tasks with high-dimensional data.</a:t>
            </a:r>
          </a:p>
          <a:p>
            <a:pPr marL="453388" lvl="1" indent="-226694" algn="just">
              <a:lnSpc>
                <a:spcPct val="150000"/>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Neural Networks: </a:t>
            </a:r>
            <a:r>
              <a:rPr lang="en-US" sz="1750" dirty="0">
                <a:solidFill>
                  <a:srgbClr val="1A1E29"/>
                </a:solidFill>
                <a:latin typeface="Poppins" panose="00000500000000000000" pitchFamily="2" charset="0"/>
                <a:cs typeface="Poppins" panose="00000500000000000000" pitchFamily="2" charset="0"/>
              </a:rPr>
              <a:t>Can model complex relationships and interactions between features, useful for capturing non-linear dependencies in the data.</a:t>
            </a:r>
          </a:p>
          <a:p>
            <a:pPr algn="just">
              <a:lnSpc>
                <a:spcPct val="150000"/>
              </a:lnSpc>
              <a:spcBef>
                <a:spcPct val="0"/>
              </a:spcBef>
            </a:pPr>
            <a:endParaRPr lang="en-US" sz="1750" dirty="0">
              <a:solidFill>
                <a:srgbClr val="1A1E29"/>
              </a:solidFill>
              <a:latin typeface="Poppins" panose="00000500000000000000" pitchFamily="2" charset="0"/>
              <a:cs typeface="Poppins" panose="00000500000000000000" pitchFamily="2" charset="0"/>
            </a:endParaRPr>
          </a:p>
        </p:txBody>
      </p:sp>
      <p:sp>
        <p:nvSpPr>
          <p:cNvPr id="14" name="TextBox 14"/>
          <p:cNvSpPr txBox="1"/>
          <p:nvPr/>
        </p:nvSpPr>
        <p:spPr>
          <a:xfrm>
            <a:off x="6758056" y="5501305"/>
            <a:ext cx="7484682" cy="432811"/>
          </a:xfrm>
          <a:prstGeom prst="rect">
            <a:avLst/>
          </a:prstGeom>
        </p:spPr>
        <p:txBody>
          <a:bodyPr wrap="square" lIns="0" tIns="0" rIns="0" bIns="0" rtlCol="0" anchor="t">
            <a:spAutoFit/>
          </a:bodyPr>
          <a:lstStyle/>
          <a:p>
            <a:pPr algn="ctr">
              <a:lnSpc>
                <a:spcPts val="3499"/>
              </a:lnSpc>
              <a:spcBef>
                <a:spcPct val="0"/>
              </a:spcBef>
            </a:pPr>
            <a:r>
              <a:rPr lang="en-US" sz="2499" dirty="0">
                <a:solidFill>
                  <a:srgbClr val="96623F"/>
                </a:solidFill>
                <a:latin typeface="League Spartan"/>
              </a:rPr>
              <a:t>WHY CHOOSING RMSE OVER MAE AND MSE</a:t>
            </a:r>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492B6DA0-1049-9248-3E0C-9943E5992671}"/>
                  </a:ext>
                </a:extLst>
              </p:cNvPr>
              <p:cNvGraphicFramePr>
                <a:graphicFrameLocks noGrp="1"/>
              </p:cNvGraphicFramePr>
              <p:nvPr>
                <p:extLst>
                  <p:ext uri="{D42A27DB-BD31-4B8C-83A1-F6EECF244321}">
                    <p14:modId xmlns:p14="http://schemas.microsoft.com/office/powerpoint/2010/main" val="3069355137"/>
                  </p:ext>
                </p:extLst>
              </p:nvPr>
            </p:nvGraphicFramePr>
            <p:xfrm>
              <a:off x="7070264" y="6695419"/>
              <a:ext cx="9967142" cy="3093507"/>
            </p:xfrm>
            <a:graphic>
              <a:graphicData uri="http://schemas.openxmlformats.org/drawingml/2006/table">
                <a:tbl>
                  <a:tblPr firstRow="1" firstCol="1" bandRow="1">
                    <a:tableStyleId>{7E9639D4-E3E2-4D34-9284-5A2195B3D0D7}</a:tableStyleId>
                  </a:tblPr>
                  <a:tblGrid>
                    <a:gridCol w="2074230">
                      <a:extLst>
                        <a:ext uri="{9D8B030D-6E8A-4147-A177-3AD203B41FA5}">
                          <a16:colId xmlns:a16="http://schemas.microsoft.com/office/drawing/2014/main" val="657547155"/>
                        </a:ext>
                      </a:extLst>
                    </a:gridCol>
                    <a:gridCol w="2278611">
                      <a:extLst>
                        <a:ext uri="{9D8B030D-6E8A-4147-A177-3AD203B41FA5}">
                          <a16:colId xmlns:a16="http://schemas.microsoft.com/office/drawing/2014/main" val="356442842"/>
                        </a:ext>
                      </a:extLst>
                    </a:gridCol>
                    <a:gridCol w="3133210">
                      <a:extLst>
                        <a:ext uri="{9D8B030D-6E8A-4147-A177-3AD203B41FA5}">
                          <a16:colId xmlns:a16="http://schemas.microsoft.com/office/drawing/2014/main" val="2428670843"/>
                        </a:ext>
                      </a:extLst>
                    </a:gridCol>
                    <a:gridCol w="2481091">
                      <a:extLst>
                        <a:ext uri="{9D8B030D-6E8A-4147-A177-3AD203B41FA5}">
                          <a16:colId xmlns:a16="http://schemas.microsoft.com/office/drawing/2014/main" val="347049914"/>
                        </a:ext>
                      </a:extLst>
                    </a:gridCol>
                  </a:tblGrid>
                  <a:tr h="252721">
                    <a:tc>
                      <a:txBody>
                        <a:bodyPr/>
                        <a:lstStyle/>
                        <a:p>
                          <a:pPr algn="ctr">
                            <a:lnSpc>
                              <a:spcPct val="107000"/>
                            </a:lnSpc>
                            <a:spcAft>
                              <a:spcPts val="800"/>
                            </a:spcAft>
                          </a:pPr>
                          <a:r>
                            <a:rPr lang="en-IN" sz="1600" kern="100" dirty="0">
                              <a:effectLst/>
                            </a:rPr>
                            <a:t>Metric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rPr>
                            <a:t>Formula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a:effectLst/>
                            </a:rPr>
                            <a:t>Description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a:effectLst/>
                            </a:rPr>
                            <a:t>Use Case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4551764"/>
                      </a:ext>
                    </a:extLst>
                  </a:tr>
                  <a:tr h="1055817">
                    <a:tc>
                      <a:txBody>
                        <a:bodyPr/>
                        <a:lstStyle/>
                        <a:p>
                          <a:pPr algn="ctr">
                            <a:lnSpc>
                              <a:spcPct val="107000"/>
                            </a:lnSpc>
                            <a:spcAft>
                              <a:spcPts val="800"/>
                            </a:spcAft>
                          </a:pPr>
                          <a:r>
                            <a:rPr lang="en-IN" sz="1600" kern="100" dirty="0">
                              <a:effectLst/>
                            </a:rPr>
                            <a:t>MAE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IN" sz="1600" i="1" kern="100">
                                        <a:effectLst/>
                                        <a:latin typeface="Cambria Math" panose="02040503050406030204" pitchFamily="18" charset="0"/>
                                      </a:rPr>
                                    </m:ctrlPr>
                                  </m:fPr>
                                  <m:num>
                                    <m:r>
                                      <a:rPr lang="en-IN" sz="1600" kern="100">
                                        <a:effectLst/>
                                        <a:latin typeface="Cambria Math" panose="02040503050406030204" pitchFamily="18" charset="0"/>
                                      </a:rPr>
                                      <m:t>1</m:t>
                                    </m:r>
                                  </m:num>
                                  <m:den>
                                    <m:r>
                                      <a:rPr lang="en-IN" sz="1600" kern="100">
                                        <a:effectLst/>
                                        <a:latin typeface="Cambria Math" panose="02040503050406030204" pitchFamily="18" charset="0"/>
                                      </a:rPr>
                                      <m:t>𝑛</m:t>
                                    </m:r>
                                  </m:den>
                                </m:f>
                                <m:nary>
                                  <m:naryPr>
                                    <m:chr m:val="∑"/>
                                    <m:limLoc m:val="undOvr"/>
                                    <m:ctrlPr>
                                      <a:rPr lang="en-IN" sz="1600" i="1" kern="100">
                                        <a:effectLst/>
                                        <a:latin typeface="Cambria Math" panose="02040503050406030204" pitchFamily="18" charset="0"/>
                                      </a:rPr>
                                    </m:ctrlPr>
                                  </m:naryPr>
                                  <m:sub>
                                    <m:r>
                                      <a:rPr lang="en-IN" sz="1600" kern="100">
                                        <a:effectLst/>
                                        <a:latin typeface="Cambria Math" panose="02040503050406030204" pitchFamily="18" charset="0"/>
                                      </a:rPr>
                                      <m:t>𝑖</m:t>
                                    </m:r>
                                    <m:r>
                                      <a:rPr lang="en-IN" sz="1600" kern="100">
                                        <a:effectLst/>
                                        <a:latin typeface="Cambria Math" panose="02040503050406030204" pitchFamily="18" charset="0"/>
                                      </a:rPr>
                                      <m:t>=1</m:t>
                                    </m:r>
                                  </m:sub>
                                  <m:sup>
                                    <m:r>
                                      <a:rPr lang="en-IN" sz="1600" kern="100">
                                        <a:effectLst/>
                                        <a:latin typeface="Cambria Math" panose="02040503050406030204" pitchFamily="18" charset="0"/>
                                      </a:rPr>
                                      <m:t>𝑛</m:t>
                                    </m:r>
                                  </m:sup>
                                  <m:e>
                                    <m:d>
                                      <m:dPr>
                                        <m:begChr m:val="|"/>
                                        <m:endChr m:val="|"/>
                                        <m:ctrlPr>
                                          <a:rPr lang="en-IN" sz="1600" i="1" kern="100">
                                            <a:effectLst/>
                                            <a:latin typeface="Cambria Math" panose="02040503050406030204" pitchFamily="18" charset="0"/>
                                          </a:rPr>
                                        </m:ctrlPr>
                                      </m:dPr>
                                      <m:e>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𝑟𝑒𝑎𝑙</m:t>
                                            </m:r>
                                          </m:sup>
                                        </m:sSubSup>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m:t>
                                            </m:r>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𝑝𝑟𝑒𝑑</m:t>
                                            </m:r>
                                          </m:sup>
                                        </m:sSubSup>
                                      </m:e>
                                    </m:d>
                                  </m:e>
                                </m:nary>
                              </m:oMath>
                            </m:oMathPara>
                          </a14:m>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Measures the average magnitude of errors in a set of predictions, without considering their direction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Used to evaluate the accuracy of regression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6893750"/>
                      </a:ext>
                    </a:extLst>
                  </a:tr>
                  <a:tr h="917289">
                    <a:tc>
                      <a:txBody>
                        <a:bodyPr/>
                        <a:lstStyle/>
                        <a:p>
                          <a:pPr algn="ctr">
                            <a:lnSpc>
                              <a:spcPct val="107000"/>
                            </a:lnSpc>
                            <a:spcAft>
                              <a:spcPts val="800"/>
                            </a:spcAft>
                          </a:pPr>
                          <a:r>
                            <a:rPr lang="en-IN" sz="1600" kern="100">
                              <a:effectLst/>
                            </a:rPr>
                            <a:t>MSE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IN" sz="1600" i="1" kern="100">
                                        <a:effectLst/>
                                        <a:latin typeface="Cambria Math" panose="02040503050406030204" pitchFamily="18" charset="0"/>
                                      </a:rPr>
                                    </m:ctrlPr>
                                  </m:fPr>
                                  <m:num>
                                    <m:r>
                                      <a:rPr lang="en-IN" sz="1600" kern="100">
                                        <a:effectLst/>
                                        <a:latin typeface="Cambria Math" panose="02040503050406030204" pitchFamily="18" charset="0"/>
                                      </a:rPr>
                                      <m:t>1</m:t>
                                    </m:r>
                                  </m:num>
                                  <m:den>
                                    <m:r>
                                      <a:rPr lang="en-IN" sz="1600" kern="100">
                                        <a:effectLst/>
                                        <a:latin typeface="Cambria Math" panose="02040503050406030204" pitchFamily="18" charset="0"/>
                                      </a:rPr>
                                      <m:t>𝑛</m:t>
                                    </m:r>
                                  </m:den>
                                </m:f>
                                <m:nary>
                                  <m:naryPr>
                                    <m:chr m:val="∑"/>
                                    <m:limLoc m:val="undOvr"/>
                                    <m:ctrlPr>
                                      <a:rPr lang="en-IN" sz="1600" i="1" kern="100">
                                        <a:effectLst/>
                                        <a:latin typeface="Cambria Math" panose="02040503050406030204" pitchFamily="18" charset="0"/>
                                      </a:rPr>
                                    </m:ctrlPr>
                                  </m:naryPr>
                                  <m:sub>
                                    <m:r>
                                      <a:rPr lang="en-IN" sz="1600" kern="100">
                                        <a:effectLst/>
                                        <a:latin typeface="Cambria Math" panose="02040503050406030204" pitchFamily="18" charset="0"/>
                                      </a:rPr>
                                      <m:t>𝑖</m:t>
                                    </m:r>
                                    <m:r>
                                      <a:rPr lang="en-IN" sz="1600" kern="100">
                                        <a:effectLst/>
                                        <a:latin typeface="Cambria Math" panose="02040503050406030204" pitchFamily="18" charset="0"/>
                                      </a:rPr>
                                      <m:t>=1</m:t>
                                    </m:r>
                                  </m:sub>
                                  <m:sup>
                                    <m:r>
                                      <a:rPr lang="en-IN" sz="1600" kern="100">
                                        <a:effectLst/>
                                        <a:latin typeface="Cambria Math" panose="02040503050406030204" pitchFamily="18" charset="0"/>
                                      </a:rPr>
                                      <m:t>𝑛</m:t>
                                    </m:r>
                                  </m:sup>
                                  <m:e>
                                    <m:sSup>
                                      <m:sSupPr>
                                        <m:ctrlPr>
                                          <a:rPr lang="en-IN" sz="1600" i="1" kern="100">
                                            <a:effectLst/>
                                            <a:latin typeface="Cambria Math" panose="02040503050406030204" pitchFamily="18" charset="0"/>
                                          </a:rPr>
                                        </m:ctrlPr>
                                      </m:sSupPr>
                                      <m:e>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m:t>
                                            </m:r>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𝑟𝑒𝑎𝑙</m:t>
                                            </m:r>
                                          </m:sup>
                                        </m:sSubSup>
                                        <m:r>
                                          <a:rPr lang="en-IN" sz="1600" kern="100">
                                            <a:effectLst/>
                                            <a:latin typeface="Cambria Math" panose="02040503050406030204" pitchFamily="18" charset="0"/>
                                          </a:rPr>
                                          <m:t>−</m:t>
                                        </m:r>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𝑝𝑟𝑒𝑑</m:t>
                                            </m:r>
                                          </m:sup>
                                        </m:sSubSup>
                                        <m:r>
                                          <a:rPr lang="en-IN" sz="1600" kern="100">
                                            <a:effectLst/>
                                            <a:latin typeface="Cambria Math" panose="02040503050406030204" pitchFamily="18" charset="0"/>
                                          </a:rPr>
                                          <m:t>)</m:t>
                                        </m:r>
                                      </m:e>
                                      <m:sup>
                                        <m:r>
                                          <a:rPr lang="en-IN" sz="1600" kern="100">
                                            <a:effectLst/>
                                            <a:latin typeface="Cambria Math" panose="02040503050406030204" pitchFamily="18" charset="0"/>
                                          </a:rPr>
                                          <m:t>2</m:t>
                                        </m:r>
                                      </m:sup>
                                    </m:sSup>
                                  </m:e>
                                </m:nary>
                              </m:oMath>
                            </m:oMathPara>
                          </a14:m>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Average of squared errors between actual and predicted values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Penalizes larger errors more than MAE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008340"/>
                      </a:ext>
                    </a:extLst>
                  </a:tr>
                  <a:tr h="867680">
                    <a:tc>
                      <a:txBody>
                        <a:bodyPr/>
                        <a:lstStyle/>
                        <a:p>
                          <a:pPr algn="ctr">
                            <a:lnSpc>
                              <a:spcPct val="107000"/>
                            </a:lnSpc>
                            <a:spcAft>
                              <a:spcPts val="800"/>
                            </a:spcAft>
                          </a:pPr>
                          <a:r>
                            <a:rPr lang="en-IN" sz="1600" kern="100">
                              <a:effectLst/>
                            </a:rPr>
                            <a:t>RMSE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600" kern="100">
                                    <a:effectLst/>
                                    <a:latin typeface="Cambria Math" panose="02040503050406030204" pitchFamily="18" charset="0"/>
                                  </a:rPr>
                                  <m:t>√</m:t>
                                </m:r>
                                <m:f>
                                  <m:fPr>
                                    <m:ctrlPr>
                                      <a:rPr lang="en-IN" sz="1600" i="1" kern="100">
                                        <a:effectLst/>
                                        <a:latin typeface="Cambria Math" panose="02040503050406030204" pitchFamily="18" charset="0"/>
                                      </a:rPr>
                                    </m:ctrlPr>
                                  </m:fPr>
                                  <m:num>
                                    <m:r>
                                      <a:rPr lang="en-IN" sz="1600" kern="100">
                                        <a:effectLst/>
                                        <a:latin typeface="Cambria Math" panose="02040503050406030204" pitchFamily="18" charset="0"/>
                                      </a:rPr>
                                      <m:t>1</m:t>
                                    </m:r>
                                  </m:num>
                                  <m:den>
                                    <m:r>
                                      <a:rPr lang="en-IN" sz="1600" kern="100">
                                        <a:effectLst/>
                                        <a:latin typeface="Cambria Math" panose="02040503050406030204" pitchFamily="18" charset="0"/>
                                      </a:rPr>
                                      <m:t>𝑛</m:t>
                                    </m:r>
                                  </m:den>
                                </m:f>
                                <m:nary>
                                  <m:naryPr>
                                    <m:chr m:val="∑"/>
                                    <m:limLoc m:val="undOvr"/>
                                    <m:ctrlPr>
                                      <a:rPr lang="en-IN" sz="1600" i="1" kern="100">
                                        <a:effectLst/>
                                        <a:latin typeface="Cambria Math" panose="02040503050406030204" pitchFamily="18" charset="0"/>
                                      </a:rPr>
                                    </m:ctrlPr>
                                  </m:naryPr>
                                  <m:sub>
                                    <m:r>
                                      <a:rPr lang="en-IN" sz="1600" kern="100">
                                        <a:effectLst/>
                                        <a:latin typeface="Cambria Math" panose="02040503050406030204" pitchFamily="18" charset="0"/>
                                      </a:rPr>
                                      <m:t>𝑖</m:t>
                                    </m:r>
                                    <m:r>
                                      <a:rPr lang="en-IN" sz="1600" kern="100">
                                        <a:effectLst/>
                                        <a:latin typeface="Cambria Math" panose="02040503050406030204" pitchFamily="18" charset="0"/>
                                      </a:rPr>
                                      <m:t>=1</m:t>
                                    </m:r>
                                  </m:sub>
                                  <m:sup>
                                    <m:r>
                                      <a:rPr lang="en-IN" sz="1600" kern="100">
                                        <a:effectLst/>
                                        <a:latin typeface="Cambria Math" panose="02040503050406030204" pitchFamily="18" charset="0"/>
                                      </a:rPr>
                                      <m:t>𝑛</m:t>
                                    </m:r>
                                  </m:sup>
                                  <m:e>
                                    <m:sSup>
                                      <m:sSupPr>
                                        <m:ctrlPr>
                                          <a:rPr lang="en-IN" sz="1600" i="1" kern="100">
                                            <a:effectLst/>
                                            <a:latin typeface="Cambria Math" panose="02040503050406030204" pitchFamily="18" charset="0"/>
                                          </a:rPr>
                                        </m:ctrlPr>
                                      </m:sSupPr>
                                      <m:e>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m:t>
                                            </m:r>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𝑟𝑒𝑎𝑙</m:t>
                                            </m:r>
                                          </m:sup>
                                        </m:sSubSup>
                                        <m:r>
                                          <a:rPr lang="en-IN" sz="1600" kern="100">
                                            <a:effectLst/>
                                            <a:latin typeface="Cambria Math" panose="02040503050406030204" pitchFamily="18" charset="0"/>
                                          </a:rPr>
                                          <m:t>−</m:t>
                                        </m:r>
                                        <m:sSubSup>
                                          <m:sSubSupPr>
                                            <m:ctrlPr>
                                              <a:rPr lang="en-IN" sz="1600" i="1" kern="100">
                                                <a:effectLst/>
                                                <a:latin typeface="Cambria Math" panose="02040503050406030204" pitchFamily="18" charset="0"/>
                                              </a:rPr>
                                            </m:ctrlPr>
                                          </m:sSubSupPr>
                                          <m:e>
                                            <m:r>
                                              <a:rPr lang="en-IN" sz="1600" kern="100">
                                                <a:effectLst/>
                                                <a:latin typeface="Cambria Math" panose="02040503050406030204" pitchFamily="18" charset="0"/>
                                              </a:rPr>
                                              <m:t>𝑦</m:t>
                                            </m:r>
                                          </m:e>
                                          <m:sub>
                                            <m:r>
                                              <a:rPr lang="en-IN" sz="1600" kern="100">
                                                <a:effectLst/>
                                                <a:latin typeface="Cambria Math" panose="02040503050406030204" pitchFamily="18" charset="0"/>
                                              </a:rPr>
                                              <m:t>𝑖</m:t>
                                            </m:r>
                                          </m:sub>
                                          <m:sup>
                                            <m:r>
                                              <a:rPr lang="en-IN" sz="1600" kern="100">
                                                <a:effectLst/>
                                                <a:latin typeface="Cambria Math" panose="02040503050406030204" pitchFamily="18" charset="0"/>
                                              </a:rPr>
                                              <m:t>𝑝𝑟𝑒𝑑</m:t>
                                            </m:r>
                                          </m:sup>
                                        </m:sSubSup>
                                        <m:r>
                                          <a:rPr lang="en-IN" sz="1600" kern="100">
                                            <a:effectLst/>
                                            <a:latin typeface="Cambria Math" panose="02040503050406030204" pitchFamily="18" charset="0"/>
                                          </a:rPr>
                                          <m:t>)</m:t>
                                        </m:r>
                                      </m:e>
                                      <m:sup>
                                        <m:r>
                                          <a:rPr lang="en-IN" sz="1600" kern="100">
                                            <a:effectLst/>
                                            <a:latin typeface="Cambria Math" panose="02040503050406030204" pitchFamily="18" charset="0"/>
                                          </a:rPr>
                                          <m:t>2</m:t>
                                        </m:r>
                                      </m:sup>
                                    </m:sSup>
                                  </m:e>
                                </m:nary>
                              </m:oMath>
                            </m:oMathPara>
                          </a14:m>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Square root of the average of squared errors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Further amplifies the impact of larger errors, preferred for this problem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410397"/>
                      </a:ext>
                    </a:extLst>
                  </a:tr>
                </a:tbl>
              </a:graphicData>
            </a:graphic>
          </p:graphicFrame>
        </mc:Choice>
        <mc:Fallback xmlns="">
          <p:graphicFrame>
            <p:nvGraphicFramePr>
              <p:cNvPr id="15" name="Table 14">
                <a:extLst>
                  <a:ext uri="{FF2B5EF4-FFF2-40B4-BE49-F238E27FC236}">
                    <a16:creationId xmlns:a16="http://schemas.microsoft.com/office/drawing/2014/main" id="{492B6DA0-1049-9248-3E0C-9943E5992671}"/>
                  </a:ext>
                </a:extLst>
              </p:cNvPr>
              <p:cNvGraphicFramePr>
                <a:graphicFrameLocks noGrp="1"/>
              </p:cNvGraphicFramePr>
              <p:nvPr>
                <p:extLst>
                  <p:ext uri="{D42A27DB-BD31-4B8C-83A1-F6EECF244321}">
                    <p14:modId xmlns:p14="http://schemas.microsoft.com/office/powerpoint/2010/main" val="3069355137"/>
                  </p:ext>
                </p:extLst>
              </p:nvPr>
            </p:nvGraphicFramePr>
            <p:xfrm>
              <a:off x="7070264" y="6695419"/>
              <a:ext cx="9967142" cy="3093507"/>
            </p:xfrm>
            <a:graphic>
              <a:graphicData uri="http://schemas.openxmlformats.org/drawingml/2006/table">
                <a:tbl>
                  <a:tblPr firstRow="1" firstCol="1" bandRow="1">
                    <a:tableStyleId>{7E9639D4-E3E2-4D34-9284-5A2195B3D0D7}</a:tableStyleId>
                  </a:tblPr>
                  <a:tblGrid>
                    <a:gridCol w="2074230">
                      <a:extLst>
                        <a:ext uri="{9D8B030D-6E8A-4147-A177-3AD203B41FA5}">
                          <a16:colId xmlns:a16="http://schemas.microsoft.com/office/drawing/2014/main" val="657547155"/>
                        </a:ext>
                      </a:extLst>
                    </a:gridCol>
                    <a:gridCol w="2278611">
                      <a:extLst>
                        <a:ext uri="{9D8B030D-6E8A-4147-A177-3AD203B41FA5}">
                          <a16:colId xmlns:a16="http://schemas.microsoft.com/office/drawing/2014/main" val="356442842"/>
                        </a:ext>
                      </a:extLst>
                    </a:gridCol>
                    <a:gridCol w="3133210">
                      <a:extLst>
                        <a:ext uri="{9D8B030D-6E8A-4147-A177-3AD203B41FA5}">
                          <a16:colId xmlns:a16="http://schemas.microsoft.com/office/drawing/2014/main" val="2428670843"/>
                        </a:ext>
                      </a:extLst>
                    </a:gridCol>
                    <a:gridCol w="2481091">
                      <a:extLst>
                        <a:ext uri="{9D8B030D-6E8A-4147-A177-3AD203B41FA5}">
                          <a16:colId xmlns:a16="http://schemas.microsoft.com/office/drawing/2014/main" val="347049914"/>
                        </a:ext>
                      </a:extLst>
                    </a:gridCol>
                  </a:tblGrid>
                  <a:tr h="252721">
                    <a:tc>
                      <a:txBody>
                        <a:bodyPr/>
                        <a:lstStyle/>
                        <a:p>
                          <a:pPr algn="ctr">
                            <a:lnSpc>
                              <a:spcPct val="107000"/>
                            </a:lnSpc>
                            <a:spcAft>
                              <a:spcPts val="800"/>
                            </a:spcAft>
                          </a:pPr>
                          <a:r>
                            <a:rPr lang="en-IN" sz="1600" kern="100">
                              <a:effectLst/>
                            </a:rPr>
                            <a:t>Metric</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rPr>
                            <a:t>Formula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a:effectLst/>
                            </a:rPr>
                            <a:t>Description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a:effectLst/>
                            </a:rPr>
                            <a:t>Use Case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4551764"/>
                      </a:ext>
                    </a:extLst>
                  </a:tr>
                  <a:tr h="1055817">
                    <a:tc>
                      <a:txBody>
                        <a:bodyPr/>
                        <a:lstStyle/>
                        <a:p>
                          <a:pPr algn="ctr">
                            <a:lnSpc>
                              <a:spcPct val="107000"/>
                            </a:lnSpc>
                            <a:spcAft>
                              <a:spcPts val="800"/>
                            </a:spcAft>
                          </a:pPr>
                          <a:r>
                            <a:rPr lang="en-IN" sz="1600" kern="100" dirty="0">
                              <a:effectLst/>
                            </a:rPr>
                            <a:t>MAE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90909" t="-29480" r="-247059" b="-172254"/>
                          </a:stretch>
                        </a:blipFill>
                      </a:tcPr>
                    </a:tc>
                    <a:tc>
                      <a:txBody>
                        <a:bodyPr/>
                        <a:lstStyle/>
                        <a:p>
                          <a:pPr>
                            <a:lnSpc>
                              <a:spcPct val="107000"/>
                            </a:lnSpc>
                            <a:spcAft>
                              <a:spcPts val="800"/>
                            </a:spcAft>
                          </a:pPr>
                          <a:r>
                            <a:rPr lang="en-IN" sz="1600" kern="100" dirty="0">
                              <a:effectLst/>
                            </a:rPr>
                            <a:t>Measures the average magnitude of errors in a set of predictions, without considering their direction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Used to evaluate the accuracy of regression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6893750"/>
                      </a:ext>
                    </a:extLst>
                  </a:tr>
                  <a:tr h="917289">
                    <a:tc>
                      <a:txBody>
                        <a:bodyPr/>
                        <a:lstStyle/>
                        <a:p>
                          <a:pPr algn="ctr">
                            <a:lnSpc>
                              <a:spcPct val="107000"/>
                            </a:lnSpc>
                            <a:spcAft>
                              <a:spcPts val="800"/>
                            </a:spcAft>
                          </a:pPr>
                          <a:r>
                            <a:rPr lang="en-IN" sz="1600" kern="100">
                              <a:effectLst/>
                            </a:rPr>
                            <a:t>MSE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90909" t="-148344" r="-247059" b="-97351"/>
                          </a:stretch>
                        </a:blipFill>
                      </a:tcPr>
                    </a:tc>
                    <a:tc>
                      <a:txBody>
                        <a:bodyPr/>
                        <a:lstStyle/>
                        <a:p>
                          <a:pPr>
                            <a:lnSpc>
                              <a:spcPct val="107000"/>
                            </a:lnSpc>
                            <a:spcAft>
                              <a:spcPts val="800"/>
                            </a:spcAft>
                          </a:pPr>
                          <a:r>
                            <a:rPr lang="en-IN" sz="1600" kern="100">
                              <a:effectLst/>
                            </a:rPr>
                            <a:t>Average of squared errors between actual and predicted values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rPr>
                            <a:t>Penalizes larger errors more than MAE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008340"/>
                      </a:ext>
                    </a:extLst>
                  </a:tr>
                  <a:tr h="867680">
                    <a:tc>
                      <a:txBody>
                        <a:bodyPr/>
                        <a:lstStyle/>
                        <a:p>
                          <a:pPr algn="ctr">
                            <a:lnSpc>
                              <a:spcPct val="107000"/>
                            </a:lnSpc>
                            <a:spcAft>
                              <a:spcPts val="800"/>
                            </a:spcAft>
                          </a:pPr>
                          <a:r>
                            <a:rPr lang="en-IN" sz="1600" kern="100">
                              <a:effectLst/>
                            </a:rPr>
                            <a:t>RMSE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90909" t="-264085" r="-247059" b="-3521"/>
                          </a:stretch>
                        </a:blipFill>
                      </a:tcPr>
                    </a:tc>
                    <a:tc>
                      <a:txBody>
                        <a:bodyPr/>
                        <a:lstStyle/>
                        <a:p>
                          <a:pPr>
                            <a:lnSpc>
                              <a:spcPct val="107000"/>
                            </a:lnSpc>
                            <a:spcAft>
                              <a:spcPts val="800"/>
                            </a:spcAft>
                          </a:pPr>
                          <a:r>
                            <a:rPr lang="en-IN" sz="1600" kern="100" dirty="0">
                              <a:effectLst/>
                            </a:rPr>
                            <a:t>Square root of the average of squared errors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Further amplifies the impact of larger errors, preferred for this problem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410397"/>
                      </a:ext>
                    </a:extLst>
                  </a:tr>
                </a:tbl>
              </a:graphicData>
            </a:graphic>
          </p:graphicFrame>
        </mc:Fallback>
      </mc:AlternateContent>
      <p:sp>
        <p:nvSpPr>
          <p:cNvPr id="16" name="TextBox 15">
            <a:extLst>
              <a:ext uri="{FF2B5EF4-FFF2-40B4-BE49-F238E27FC236}">
                <a16:creationId xmlns:a16="http://schemas.microsoft.com/office/drawing/2014/main" id="{FD73BD60-BC9B-FBDF-93D4-D8F0402309BE}"/>
              </a:ext>
            </a:extLst>
          </p:cNvPr>
          <p:cNvSpPr txBox="1"/>
          <p:nvPr/>
        </p:nvSpPr>
        <p:spPr>
          <a:xfrm>
            <a:off x="9601200" y="6215785"/>
            <a:ext cx="5562600" cy="338554"/>
          </a:xfrm>
          <a:prstGeom prst="rect">
            <a:avLst/>
          </a:prstGeom>
          <a:noFill/>
        </p:spPr>
        <p:txBody>
          <a:bodyPr wrap="square" rtlCol="0">
            <a:spAutoFit/>
          </a:bodyPr>
          <a:lstStyle/>
          <a:p>
            <a:r>
              <a:rPr lang="en-IN" sz="1600" b="1" dirty="0">
                <a:latin typeface="Lato" panose="020F0502020204030203" pitchFamily="34" charset="0"/>
                <a:ea typeface="Lato" panose="020F0502020204030203" pitchFamily="34" charset="0"/>
                <a:cs typeface="Lato" panose="020F0502020204030203" pitchFamily="34" charset="0"/>
              </a:rPr>
              <a:t>Table 6:</a:t>
            </a:r>
            <a:r>
              <a:rPr lang="en-IN" sz="1600" dirty="0">
                <a:latin typeface="Lato" panose="020F0502020204030203" pitchFamily="34" charset="0"/>
                <a:ea typeface="Lato" panose="020F0502020204030203" pitchFamily="34" charset="0"/>
                <a:cs typeface="Lato" panose="020F0502020204030203" pitchFamily="34" charset="0"/>
              </a:rPr>
              <a:t> Differences between MAE, MSE and RMSE </a:t>
            </a:r>
          </a:p>
        </p:txBody>
      </p:sp>
      <p:sp>
        <p:nvSpPr>
          <p:cNvPr id="19" name="Date Placeholder 18">
            <a:extLst>
              <a:ext uri="{FF2B5EF4-FFF2-40B4-BE49-F238E27FC236}">
                <a16:creationId xmlns:a16="http://schemas.microsoft.com/office/drawing/2014/main" id="{59BA8C82-8C26-D678-127D-D1CB163A8A02}"/>
              </a:ext>
            </a:extLst>
          </p:cNvPr>
          <p:cNvSpPr>
            <a:spLocks noGrp="1"/>
          </p:cNvSpPr>
          <p:nvPr>
            <p:ph type="dt" sz="half" idx="10"/>
          </p:nvPr>
        </p:nvSpPr>
        <p:spPr>
          <a:xfrm>
            <a:off x="523521" y="9339185"/>
            <a:ext cx="2133600" cy="365125"/>
          </a:xfrm>
        </p:spPr>
        <p:txBody>
          <a:bodyPr/>
          <a:lstStyle/>
          <a:p>
            <a:fld id="{CE5FABA1-ADA5-4CA2-A530-D75C9940F566}" type="datetime1">
              <a:rPr lang="en-US" smtClean="0"/>
              <a:t>6/9/2024</a:t>
            </a:fld>
            <a:endParaRPr lang="en-US" dirty="0"/>
          </a:p>
        </p:txBody>
      </p:sp>
      <p:sp>
        <p:nvSpPr>
          <p:cNvPr id="20" name="Slide Number Placeholder 19">
            <a:extLst>
              <a:ext uri="{FF2B5EF4-FFF2-40B4-BE49-F238E27FC236}">
                <a16:creationId xmlns:a16="http://schemas.microsoft.com/office/drawing/2014/main" id="{226FAF0C-F209-5B0B-53D5-17D11287C409}"/>
              </a:ext>
            </a:extLst>
          </p:cNvPr>
          <p:cNvSpPr>
            <a:spLocks noGrp="1"/>
          </p:cNvSpPr>
          <p:nvPr>
            <p:ph type="sldNum" sz="quarter" idx="12"/>
          </p:nvPr>
        </p:nvSpPr>
        <p:spPr>
          <a:xfrm>
            <a:off x="82018" y="9320134"/>
            <a:ext cx="2133600" cy="365125"/>
          </a:xfrm>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5023699" y="5057775"/>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1A1E29"/>
                </a:solidFill>
                <a:latin typeface="League Spartan"/>
              </a:rPr>
              <a:t>BUILDING</a:t>
            </a:r>
          </a:p>
        </p:txBody>
      </p:sp>
      <p:sp>
        <p:nvSpPr>
          <p:cNvPr id="4" name="AutoShape 4"/>
          <p:cNvSpPr/>
          <p:nvPr/>
        </p:nvSpPr>
        <p:spPr>
          <a:xfrm>
            <a:off x="15023699" y="5972662"/>
            <a:ext cx="2618740" cy="0"/>
          </a:xfrm>
          <a:prstGeom prst="line">
            <a:avLst/>
          </a:prstGeom>
          <a:ln w="38100" cap="flat">
            <a:solidFill>
              <a:srgbClr val="1A1E29"/>
            </a:solidFill>
            <a:prstDash val="solid"/>
            <a:headEnd type="none" w="sm" len="sm"/>
            <a:tailEnd type="none" w="sm" len="sm"/>
          </a:ln>
        </p:spPr>
      </p:sp>
      <p:grpSp>
        <p:nvGrpSpPr>
          <p:cNvPr id="5" name="Group 5"/>
          <p:cNvGrpSpPr/>
          <p:nvPr/>
        </p:nvGrpSpPr>
        <p:grpSpPr>
          <a:xfrm>
            <a:off x="13123800" y="0"/>
            <a:ext cx="1354374" cy="10287000"/>
            <a:chOff x="0" y="0"/>
            <a:chExt cx="356708" cy="2709333"/>
          </a:xfrm>
        </p:grpSpPr>
        <p:sp>
          <p:nvSpPr>
            <p:cNvPr id="6" name="Freeform 6"/>
            <p:cNvSpPr/>
            <p:nvPr/>
          </p:nvSpPr>
          <p:spPr>
            <a:xfrm>
              <a:off x="0" y="0"/>
              <a:ext cx="356708" cy="2709333"/>
            </a:xfrm>
            <a:custGeom>
              <a:avLst/>
              <a:gdLst/>
              <a:ahLst/>
              <a:cxnLst/>
              <a:rect l="l" t="t" r="r" b="b"/>
              <a:pathLst>
                <a:path w="356708" h="2709333">
                  <a:moveTo>
                    <a:pt x="0" y="0"/>
                  </a:moveTo>
                  <a:lnTo>
                    <a:pt x="356708" y="0"/>
                  </a:lnTo>
                  <a:lnTo>
                    <a:pt x="356708" y="2709333"/>
                  </a:lnTo>
                  <a:lnTo>
                    <a:pt x="0" y="2709333"/>
                  </a:lnTo>
                  <a:close/>
                </a:path>
              </a:pathLst>
            </a:custGeom>
            <a:solidFill>
              <a:srgbClr val="1A1E29"/>
            </a:solidFill>
          </p:spPr>
        </p:sp>
        <p:sp>
          <p:nvSpPr>
            <p:cNvPr id="7" name="TextBox 7"/>
            <p:cNvSpPr txBox="1"/>
            <p:nvPr/>
          </p:nvSpPr>
          <p:spPr>
            <a:xfrm>
              <a:off x="0" y="-47625"/>
              <a:ext cx="356708"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6441408" y="-2171464"/>
            <a:ext cx="224899" cy="13139885"/>
            <a:chOff x="0" y="0"/>
            <a:chExt cx="59233" cy="3460710"/>
          </a:xfrm>
        </p:grpSpPr>
        <p:sp>
          <p:nvSpPr>
            <p:cNvPr id="9" name="Freeform 9"/>
            <p:cNvSpPr/>
            <p:nvPr/>
          </p:nvSpPr>
          <p:spPr>
            <a:xfrm>
              <a:off x="0" y="0"/>
              <a:ext cx="59233" cy="3460710"/>
            </a:xfrm>
            <a:custGeom>
              <a:avLst/>
              <a:gdLst/>
              <a:ahLst/>
              <a:cxnLst/>
              <a:rect l="l" t="t" r="r" b="b"/>
              <a:pathLst>
                <a:path w="59233" h="3460710">
                  <a:moveTo>
                    <a:pt x="0" y="0"/>
                  </a:moveTo>
                  <a:lnTo>
                    <a:pt x="59233" y="0"/>
                  </a:lnTo>
                  <a:lnTo>
                    <a:pt x="59233" y="3460710"/>
                  </a:lnTo>
                  <a:lnTo>
                    <a:pt x="0" y="3460710"/>
                  </a:lnTo>
                  <a:close/>
                </a:path>
              </a:pathLst>
            </a:custGeom>
            <a:solidFill>
              <a:srgbClr val="7B4A28"/>
            </a:solidFill>
          </p:spPr>
        </p:sp>
        <p:sp>
          <p:nvSpPr>
            <p:cNvPr id="10" name="TextBox 10"/>
            <p:cNvSpPr txBox="1"/>
            <p:nvPr/>
          </p:nvSpPr>
          <p:spPr>
            <a:xfrm>
              <a:off x="0" y="-47625"/>
              <a:ext cx="59233" cy="350833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032230" y="4434727"/>
            <a:ext cx="3255770" cy="605682"/>
          </a:xfrm>
          <a:prstGeom prst="rect">
            <a:avLst/>
          </a:prstGeom>
        </p:spPr>
        <p:txBody>
          <a:bodyPr lIns="0" tIns="0" rIns="0" bIns="0" rtlCol="0" anchor="t">
            <a:spAutoFit/>
          </a:bodyPr>
          <a:lstStyle/>
          <a:p>
            <a:pPr algn="l">
              <a:lnSpc>
                <a:spcPts val="4940"/>
              </a:lnSpc>
              <a:spcBef>
                <a:spcPct val="0"/>
              </a:spcBef>
            </a:pPr>
            <a:r>
              <a:rPr lang="en-US" sz="3529">
                <a:solidFill>
                  <a:srgbClr val="1A1E29"/>
                </a:solidFill>
                <a:latin typeface="Lato Bold"/>
              </a:rPr>
              <a:t>MODEL</a:t>
            </a:r>
          </a:p>
        </p:txBody>
      </p:sp>
      <p:sp>
        <p:nvSpPr>
          <p:cNvPr id="12" name="TextBox 12"/>
          <p:cNvSpPr txBox="1"/>
          <p:nvPr/>
        </p:nvSpPr>
        <p:spPr>
          <a:xfrm>
            <a:off x="1028700" y="713407"/>
            <a:ext cx="7006265" cy="563911"/>
          </a:xfrm>
          <a:prstGeom prst="rect">
            <a:avLst/>
          </a:prstGeom>
        </p:spPr>
        <p:txBody>
          <a:bodyPr lIns="0" tIns="0" rIns="0" bIns="0" rtlCol="0" anchor="t">
            <a:spAutoFit/>
          </a:bodyPr>
          <a:lstStyle/>
          <a:p>
            <a:pPr algn="l">
              <a:lnSpc>
                <a:spcPts val="4618"/>
              </a:lnSpc>
              <a:spcBef>
                <a:spcPct val="0"/>
              </a:spcBef>
            </a:pPr>
            <a:r>
              <a:rPr lang="en-US" sz="3298">
                <a:solidFill>
                  <a:srgbClr val="1A1E29"/>
                </a:solidFill>
                <a:latin typeface="League Spartan"/>
              </a:rPr>
              <a:t>MODEL TRAINING</a:t>
            </a:r>
          </a:p>
        </p:txBody>
      </p:sp>
      <p:sp>
        <p:nvSpPr>
          <p:cNvPr id="13" name="TextBox 13"/>
          <p:cNvSpPr txBox="1"/>
          <p:nvPr/>
        </p:nvSpPr>
        <p:spPr>
          <a:xfrm>
            <a:off x="1028700" y="4892040"/>
            <a:ext cx="6749534" cy="455296"/>
          </a:xfrm>
          <a:prstGeom prst="rect">
            <a:avLst/>
          </a:prstGeom>
        </p:spPr>
        <p:txBody>
          <a:bodyPr lIns="0" tIns="0" rIns="0" bIns="0" rtlCol="0" anchor="t">
            <a:spAutoFit/>
          </a:bodyPr>
          <a:lstStyle/>
          <a:p>
            <a:pPr algn="ctr">
              <a:lnSpc>
                <a:spcPts val="3779"/>
              </a:lnSpc>
              <a:spcBef>
                <a:spcPct val="0"/>
              </a:spcBef>
            </a:pPr>
            <a:r>
              <a:rPr lang="en-US" sz="2699" dirty="0">
                <a:solidFill>
                  <a:srgbClr val="96623F"/>
                </a:solidFill>
                <a:latin typeface="League Spartan"/>
              </a:rPr>
              <a:t>MODEL PERFORMANCE COMPARISON</a:t>
            </a:r>
          </a:p>
        </p:txBody>
      </p:sp>
      <p:sp>
        <p:nvSpPr>
          <p:cNvPr id="14" name="TextBox 14"/>
          <p:cNvSpPr txBox="1"/>
          <p:nvPr/>
        </p:nvSpPr>
        <p:spPr>
          <a:xfrm>
            <a:off x="751824" y="1516780"/>
            <a:ext cx="11636236" cy="2954014"/>
          </a:xfrm>
          <a:prstGeom prst="rect">
            <a:avLst/>
          </a:prstGeom>
        </p:spPr>
        <p:txBody>
          <a:bodyPr lIns="0" tIns="0" rIns="0" bIns="0" rtlCol="0" anchor="t">
            <a:spAutoFit/>
          </a:bodyPr>
          <a:lstStyle/>
          <a:p>
            <a:pPr marL="453388" lvl="1" indent="-226694" algn="just">
              <a:lnSpc>
                <a:spcPts val="2939"/>
              </a:lnSpc>
              <a:spcBef>
                <a:spcPct val="0"/>
              </a:spcBef>
              <a:buFont typeface="Arial"/>
              <a:buChar char="•"/>
            </a:pPr>
            <a:r>
              <a:rPr lang="en-US" sz="2000" b="1" dirty="0">
                <a:solidFill>
                  <a:srgbClr val="000000"/>
                </a:solidFill>
                <a:latin typeface="Poppins" panose="00000500000000000000" pitchFamily="2" charset="0"/>
                <a:cs typeface="Poppins" panose="00000500000000000000" pitchFamily="2" charset="0"/>
              </a:rPr>
              <a:t>Using Scikit-learn Pipelines:</a:t>
            </a:r>
            <a:r>
              <a:rPr lang="en-US" sz="2000" dirty="0">
                <a:solidFill>
                  <a:srgbClr val="000000"/>
                </a:solidFill>
                <a:latin typeface="Poppins" panose="00000500000000000000" pitchFamily="2" charset="0"/>
                <a:cs typeface="Poppins" panose="00000500000000000000" pitchFamily="2" charset="0"/>
              </a:rPr>
              <a:t> </a:t>
            </a:r>
            <a:r>
              <a:rPr lang="en-US" sz="2000" dirty="0">
                <a:solidFill>
                  <a:srgbClr val="000000"/>
                </a:solidFill>
                <a:latin typeface="Poppins" panose="00000500000000000000" pitchFamily="2" charset="0"/>
                <a:ea typeface="Lato" panose="020F0502020204030203" pitchFamily="34" charset="0"/>
                <a:cs typeface="Poppins" panose="00000500000000000000" pitchFamily="2" charset="0"/>
              </a:rPr>
              <a:t>Utilizing</a:t>
            </a:r>
            <a:r>
              <a:rPr lang="en-US" sz="2000" dirty="0">
                <a:solidFill>
                  <a:srgbClr val="000000"/>
                </a:solidFill>
                <a:latin typeface="Poppins" panose="00000500000000000000" pitchFamily="2" charset="0"/>
                <a:cs typeface="Poppins" panose="00000500000000000000" pitchFamily="2" charset="0"/>
              </a:rPr>
              <a:t> Scikit-learn's pipeline functionality to streamline the training process. This allows for easy management and comparison of multiple models.</a:t>
            </a:r>
          </a:p>
          <a:p>
            <a:pPr marL="453388" lvl="1" indent="-226694" algn="just">
              <a:lnSpc>
                <a:spcPts val="2939"/>
              </a:lnSpc>
              <a:spcBef>
                <a:spcPct val="0"/>
              </a:spcBef>
              <a:buFont typeface="Arial"/>
              <a:buChar char="•"/>
            </a:pPr>
            <a:r>
              <a:rPr lang="en-US" sz="2000" b="1" dirty="0">
                <a:solidFill>
                  <a:srgbClr val="000000"/>
                </a:solidFill>
                <a:latin typeface="Poppins" panose="00000500000000000000" pitchFamily="2" charset="0"/>
                <a:cs typeface="Poppins" panose="00000500000000000000" pitchFamily="2" charset="0"/>
              </a:rPr>
              <a:t>Regression Algorithms: </a:t>
            </a:r>
            <a:r>
              <a:rPr lang="en-US" sz="2000" dirty="0">
                <a:solidFill>
                  <a:srgbClr val="000000"/>
                </a:solidFill>
                <a:latin typeface="Poppins" panose="00000500000000000000" pitchFamily="2" charset="0"/>
                <a:ea typeface="Lato" panose="020F0502020204030203" pitchFamily="34" charset="0"/>
                <a:cs typeface="Poppins" panose="00000500000000000000" pitchFamily="2" charset="0"/>
              </a:rPr>
              <a:t>Training</a:t>
            </a:r>
            <a:r>
              <a:rPr lang="en-US" sz="2000" dirty="0">
                <a:solidFill>
                  <a:srgbClr val="000000"/>
                </a:solidFill>
                <a:latin typeface="Poppins" panose="00000500000000000000" pitchFamily="2" charset="0"/>
                <a:cs typeface="Poppins" panose="00000500000000000000" pitchFamily="2" charset="0"/>
              </a:rPr>
              <a:t> seven different regression algorithms with default parameters, including a 3-layered Neural Network regressor.</a:t>
            </a:r>
          </a:p>
          <a:p>
            <a:pPr marL="453388" lvl="1" indent="-226694" algn="just">
              <a:lnSpc>
                <a:spcPts val="2939"/>
              </a:lnSpc>
              <a:spcBef>
                <a:spcPct val="0"/>
              </a:spcBef>
              <a:buFont typeface="Arial"/>
              <a:buChar char="•"/>
            </a:pPr>
            <a:r>
              <a:rPr lang="en-US" sz="2000" b="1" dirty="0">
                <a:solidFill>
                  <a:srgbClr val="000000"/>
                </a:solidFill>
                <a:latin typeface="Poppins" panose="00000500000000000000" pitchFamily="2" charset="0"/>
                <a:cs typeface="Poppins" panose="00000500000000000000" pitchFamily="2" charset="0"/>
              </a:rPr>
              <a:t>Standardization:</a:t>
            </a:r>
            <a:r>
              <a:rPr lang="en-US" sz="2000" dirty="0">
                <a:solidFill>
                  <a:srgbClr val="000000"/>
                </a:solidFill>
                <a:latin typeface="Poppins" panose="00000500000000000000" pitchFamily="2" charset="0"/>
                <a:cs typeface="Poppins" panose="00000500000000000000" pitchFamily="2" charset="0"/>
              </a:rPr>
              <a:t> Before training, standardize the features to ensure that all variables are on the same scale. </a:t>
            </a:r>
          </a:p>
          <a:p>
            <a:pPr algn="just">
              <a:lnSpc>
                <a:spcPts val="2939"/>
              </a:lnSpc>
              <a:spcBef>
                <a:spcPct val="0"/>
              </a:spcBef>
            </a:pPr>
            <a:endParaRPr lang="en-US" sz="2000" dirty="0">
              <a:solidFill>
                <a:srgbClr val="000000"/>
              </a:solidFill>
              <a:latin typeface="Poppins" panose="00000500000000000000" pitchFamily="2" charset="0"/>
              <a:cs typeface="Poppins" panose="00000500000000000000" pitchFamily="2" charset="0"/>
            </a:endParaRPr>
          </a:p>
        </p:txBody>
      </p:sp>
      <p:graphicFrame>
        <p:nvGraphicFramePr>
          <p:cNvPr id="15" name="Table 14">
            <a:extLst>
              <a:ext uri="{FF2B5EF4-FFF2-40B4-BE49-F238E27FC236}">
                <a16:creationId xmlns:a16="http://schemas.microsoft.com/office/drawing/2014/main" id="{DAC184A4-4BA9-426D-7268-ACBD6A36012E}"/>
              </a:ext>
            </a:extLst>
          </p:cNvPr>
          <p:cNvGraphicFramePr>
            <a:graphicFrameLocks noGrp="1"/>
          </p:cNvGraphicFramePr>
          <p:nvPr>
            <p:extLst>
              <p:ext uri="{D42A27DB-BD31-4B8C-83A1-F6EECF244321}">
                <p14:modId xmlns:p14="http://schemas.microsoft.com/office/powerpoint/2010/main" val="1147702915"/>
              </p:ext>
            </p:extLst>
          </p:nvPr>
        </p:nvGraphicFramePr>
        <p:xfrm>
          <a:off x="2056575" y="6017019"/>
          <a:ext cx="8991600" cy="3505148"/>
        </p:xfrm>
        <a:graphic>
          <a:graphicData uri="http://schemas.openxmlformats.org/drawingml/2006/table">
            <a:tbl>
              <a:tblPr firstRow="1" firstCol="1" bandRow="1">
                <a:tableStyleId>{7E9639D4-E3E2-4D34-9284-5A2195B3D0D7}</a:tableStyleId>
              </a:tblPr>
              <a:tblGrid>
                <a:gridCol w="4495800">
                  <a:extLst>
                    <a:ext uri="{9D8B030D-6E8A-4147-A177-3AD203B41FA5}">
                      <a16:colId xmlns:a16="http://schemas.microsoft.com/office/drawing/2014/main" val="4216014843"/>
                    </a:ext>
                  </a:extLst>
                </a:gridCol>
                <a:gridCol w="4495800">
                  <a:extLst>
                    <a:ext uri="{9D8B030D-6E8A-4147-A177-3AD203B41FA5}">
                      <a16:colId xmlns:a16="http://schemas.microsoft.com/office/drawing/2014/main" val="683245056"/>
                    </a:ext>
                  </a:extLst>
                </a:gridCol>
              </a:tblGrid>
              <a:tr h="527584">
                <a:tc>
                  <a:txBody>
                    <a:bodyPr/>
                    <a:lstStyle/>
                    <a:p>
                      <a:pPr algn="ctr">
                        <a:lnSpc>
                          <a:spcPct val="107000"/>
                        </a:lnSpc>
                        <a:spcAft>
                          <a:spcPts val="800"/>
                        </a:spcAft>
                      </a:pPr>
                      <a:r>
                        <a:rPr lang="en-IN" sz="2400" kern="100">
                          <a:effectLst/>
                        </a:rPr>
                        <a:t>Regressor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RMSE (kW)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6246016"/>
                  </a:ext>
                </a:extLst>
              </a:tr>
              <a:tr h="452347">
                <a:tc>
                  <a:txBody>
                    <a:bodyPr/>
                    <a:lstStyle/>
                    <a:p>
                      <a:pPr algn="ctr">
                        <a:lnSpc>
                          <a:spcPct val="107000"/>
                        </a:lnSpc>
                        <a:spcAft>
                          <a:spcPts val="800"/>
                        </a:spcAft>
                      </a:pPr>
                      <a:r>
                        <a:rPr lang="en-IN" sz="2400" kern="0">
                          <a:effectLst/>
                        </a:rPr>
                        <a:t>Linear Regression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2.3738</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222812"/>
                  </a:ext>
                </a:extLst>
              </a:tr>
              <a:tr h="452347">
                <a:tc>
                  <a:txBody>
                    <a:bodyPr/>
                    <a:lstStyle/>
                    <a:p>
                      <a:pPr algn="ctr">
                        <a:lnSpc>
                          <a:spcPct val="107000"/>
                        </a:lnSpc>
                        <a:spcAft>
                          <a:spcPts val="800"/>
                        </a:spcAft>
                      </a:pPr>
                      <a:r>
                        <a:rPr lang="en-IN" sz="2400" kern="0">
                          <a:effectLst/>
                        </a:rPr>
                        <a:t>Decision Tree Regressor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2.3599</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5746763"/>
                  </a:ext>
                </a:extLst>
              </a:tr>
              <a:tr h="414574">
                <a:tc>
                  <a:txBody>
                    <a:bodyPr/>
                    <a:lstStyle/>
                    <a:p>
                      <a:pPr algn="ctr">
                        <a:lnSpc>
                          <a:spcPct val="107000"/>
                        </a:lnSpc>
                        <a:spcAft>
                          <a:spcPts val="800"/>
                        </a:spcAft>
                      </a:pPr>
                      <a:r>
                        <a:rPr lang="en-IN" sz="2400" kern="100" dirty="0">
                          <a:effectLst/>
                        </a:rPr>
                        <a:t>Random Forest Regressor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1.7387</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011688"/>
                  </a:ext>
                </a:extLst>
              </a:tr>
              <a:tr h="414574">
                <a:tc>
                  <a:txBody>
                    <a:bodyPr/>
                    <a:lstStyle/>
                    <a:p>
                      <a:pPr algn="ctr">
                        <a:lnSpc>
                          <a:spcPct val="107000"/>
                        </a:lnSpc>
                        <a:spcAft>
                          <a:spcPts val="800"/>
                        </a:spcAft>
                      </a:pPr>
                      <a:r>
                        <a:rPr lang="en-IN" sz="2400" kern="100">
                          <a:effectLst/>
                        </a:rPr>
                        <a:t>Ridge Regressor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2.3774</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2058303"/>
                  </a:ext>
                </a:extLst>
              </a:tr>
              <a:tr h="414574">
                <a:tc>
                  <a:txBody>
                    <a:bodyPr/>
                    <a:lstStyle/>
                    <a:p>
                      <a:pPr algn="ctr">
                        <a:lnSpc>
                          <a:spcPct val="107000"/>
                        </a:lnSpc>
                        <a:spcAft>
                          <a:spcPts val="800"/>
                        </a:spcAft>
                      </a:pPr>
                      <a:r>
                        <a:rPr lang="en-IN" sz="2400" kern="100">
                          <a:effectLst/>
                        </a:rPr>
                        <a:t>Lasso Regressor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2.7925</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7970288"/>
                  </a:ext>
                </a:extLst>
              </a:tr>
              <a:tr h="414574">
                <a:tc>
                  <a:txBody>
                    <a:bodyPr/>
                    <a:lstStyle/>
                    <a:p>
                      <a:pPr algn="ctr">
                        <a:lnSpc>
                          <a:spcPct val="107000"/>
                        </a:lnSpc>
                        <a:spcAft>
                          <a:spcPts val="800"/>
                        </a:spcAft>
                      </a:pPr>
                      <a:r>
                        <a:rPr lang="en-IN" sz="2400" kern="100">
                          <a:effectLst/>
                        </a:rPr>
                        <a:t>XG Boost Regressor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a:effectLst/>
                        </a:rPr>
                        <a:t>1.8680</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6890796"/>
                  </a:ext>
                </a:extLst>
              </a:tr>
              <a:tr h="414574">
                <a:tc>
                  <a:txBody>
                    <a:bodyPr/>
                    <a:lstStyle/>
                    <a:p>
                      <a:pPr algn="ctr">
                        <a:lnSpc>
                          <a:spcPct val="107000"/>
                        </a:lnSpc>
                        <a:spcAft>
                          <a:spcPts val="800"/>
                        </a:spcAft>
                      </a:pPr>
                      <a:r>
                        <a:rPr lang="en-IN" sz="2400" kern="100">
                          <a:effectLst/>
                        </a:rPr>
                        <a:t>ANN Regressor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3.3768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43405"/>
                  </a:ext>
                </a:extLst>
              </a:tr>
            </a:tbl>
          </a:graphicData>
        </a:graphic>
      </p:graphicFrame>
      <p:sp>
        <p:nvSpPr>
          <p:cNvPr id="16" name="TextBox 15">
            <a:extLst>
              <a:ext uri="{FF2B5EF4-FFF2-40B4-BE49-F238E27FC236}">
                <a16:creationId xmlns:a16="http://schemas.microsoft.com/office/drawing/2014/main" id="{DE9FB215-34FE-BF05-81D8-24C91371BBD8}"/>
              </a:ext>
            </a:extLst>
          </p:cNvPr>
          <p:cNvSpPr txBox="1"/>
          <p:nvPr/>
        </p:nvSpPr>
        <p:spPr>
          <a:xfrm>
            <a:off x="4888417" y="5588052"/>
            <a:ext cx="5562600" cy="338554"/>
          </a:xfrm>
          <a:prstGeom prst="rect">
            <a:avLst/>
          </a:prstGeom>
          <a:noFill/>
        </p:spPr>
        <p:txBody>
          <a:bodyPr wrap="square" rtlCol="0">
            <a:spAutoFit/>
          </a:bodyPr>
          <a:lstStyle/>
          <a:p>
            <a:r>
              <a:rPr lang="en-IN" sz="1600" b="1" dirty="0">
                <a:latin typeface="Lato" panose="020F0502020204030203" pitchFamily="34" charset="0"/>
                <a:ea typeface="Lato" panose="020F0502020204030203" pitchFamily="34" charset="0"/>
                <a:cs typeface="Lato" panose="020F0502020204030203" pitchFamily="34" charset="0"/>
              </a:rPr>
              <a:t>Table 7: </a:t>
            </a:r>
            <a:r>
              <a:rPr lang="en-IN" sz="1600" dirty="0">
                <a:latin typeface="Lato" panose="020F0502020204030203" pitchFamily="34" charset="0"/>
                <a:ea typeface="Lato" panose="020F0502020204030203" pitchFamily="34" charset="0"/>
                <a:cs typeface="Lato" panose="020F0502020204030203" pitchFamily="34" charset="0"/>
              </a:rPr>
              <a:t>RMSE among different models</a:t>
            </a:r>
          </a:p>
        </p:txBody>
      </p:sp>
      <p:sp>
        <p:nvSpPr>
          <p:cNvPr id="17" name="TextBox 16">
            <a:extLst>
              <a:ext uri="{FF2B5EF4-FFF2-40B4-BE49-F238E27FC236}">
                <a16:creationId xmlns:a16="http://schemas.microsoft.com/office/drawing/2014/main" id="{35F0D56B-BC15-EDA4-B44F-F04F740366E8}"/>
              </a:ext>
            </a:extLst>
          </p:cNvPr>
          <p:cNvSpPr txBox="1"/>
          <p:nvPr/>
        </p:nvSpPr>
        <p:spPr>
          <a:xfrm>
            <a:off x="3308138" y="9606896"/>
            <a:ext cx="10055144" cy="461665"/>
          </a:xfrm>
          <a:prstGeom prst="rect">
            <a:avLst/>
          </a:prstGeom>
          <a:noFill/>
        </p:spPr>
        <p:txBody>
          <a:bodyPr wrap="square" rtlCol="0">
            <a:spAutoFit/>
          </a:bodyPr>
          <a:lstStyle/>
          <a:p>
            <a:pPr algn="just"/>
            <a:r>
              <a:rPr lang="en-US" sz="2400" b="1"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Random </a:t>
            </a:r>
            <a:r>
              <a:rPr lang="en-US" sz="2400" b="1" kern="1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F</a:t>
            </a:r>
            <a:r>
              <a:rPr lang="en-US" sz="2400" b="1"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a:t>
            </a:r>
            <a:r>
              <a:rPr lang="en-US" sz="2400" b="1" kern="1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r</a:t>
            </a:r>
            <a:r>
              <a:rPr lang="en-US" sz="2400" b="1"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est Regressor has performed the best</a:t>
            </a:r>
            <a:endParaRPr lang="en-IN" sz="24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Date Placeholder 19">
            <a:extLst>
              <a:ext uri="{FF2B5EF4-FFF2-40B4-BE49-F238E27FC236}">
                <a16:creationId xmlns:a16="http://schemas.microsoft.com/office/drawing/2014/main" id="{4469125D-F081-EE69-24DB-F649F352A0B7}"/>
              </a:ext>
            </a:extLst>
          </p:cNvPr>
          <p:cNvSpPr>
            <a:spLocks noGrp="1"/>
          </p:cNvSpPr>
          <p:nvPr>
            <p:ph type="dt" sz="half" idx="10"/>
          </p:nvPr>
        </p:nvSpPr>
        <p:spPr>
          <a:xfrm>
            <a:off x="228600" y="9208468"/>
            <a:ext cx="2133600" cy="365125"/>
          </a:xfrm>
        </p:spPr>
        <p:txBody>
          <a:bodyPr/>
          <a:lstStyle/>
          <a:p>
            <a:fld id="{21138B36-6015-4DC8-B045-91861830F509}" type="datetime1">
              <a:rPr lang="en-US" smtClean="0"/>
              <a:t>6/9/2024</a:t>
            </a:fld>
            <a:endParaRPr lang="en-US" dirty="0"/>
          </a:p>
        </p:txBody>
      </p:sp>
      <p:sp>
        <p:nvSpPr>
          <p:cNvPr id="21" name="Slide Number Placeholder 20">
            <a:extLst>
              <a:ext uri="{FF2B5EF4-FFF2-40B4-BE49-F238E27FC236}">
                <a16:creationId xmlns:a16="http://schemas.microsoft.com/office/drawing/2014/main" id="{22CBF192-B3E4-CB16-F989-9748D0B88996}"/>
              </a:ext>
            </a:extLst>
          </p:cNvPr>
          <p:cNvSpPr>
            <a:spLocks noGrp="1"/>
          </p:cNvSpPr>
          <p:nvPr>
            <p:ph type="sldNum" sz="quarter" idx="12"/>
          </p:nvPr>
        </p:nvSpPr>
        <p:spPr>
          <a:xfrm>
            <a:off x="-325456" y="9208468"/>
            <a:ext cx="2133600" cy="365125"/>
          </a:xfrm>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4" name="AutoShape 4"/>
          <p:cNvSpPr/>
          <p:nvPr/>
        </p:nvSpPr>
        <p:spPr>
          <a:xfrm>
            <a:off x="1167868" y="2081503"/>
            <a:ext cx="2618740" cy="0"/>
          </a:xfrm>
          <a:prstGeom prst="line">
            <a:avLst/>
          </a:prstGeom>
          <a:ln w="38100" cap="flat">
            <a:solidFill>
              <a:srgbClr val="1A1E29"/>
            </a:solidFill>
            <a:prstDash val="solid"/>
            <a:headEnd type="none" w="sm" len="sm"/>
            <a:tailEnd type="none" w="sm" len="sm"/>
          </a:ln>
        </p:spPr>
      </p:sp>
      <p:grpSp>
        <p:nvGrpSpPr>
          <p:cNvPr id="5" name="Group 5"/>
          <p:cNvGrpSpPr/>
          <p:nvPr/>
        </p:nvGrpSpPr>
        <p:grpSpPr>
          <a:xfrm>
            <a:off x="12300768" y="28575"/>
            <a:ext cx="5968182" cy="10287000"/>
            <a:chOff x="0" y="0"/>
            <a:chExt cx="356708" cy="2709333"/>
          </a:xfrm>
        </p:grpSpPr>
        <p:sp>
          <p:nvSpPr>
            <p:cNvPr id="6" name="Freeform 6"/>
            <p:cNvSpPr/>
            <p:nvPr/>
          </p:nvSpPr>
          <p:spPr>
            <a:xfrm>
              <a:off x="0" y="0"/>
              <a:ext cx="356708" cy="2709333"/>
            </a:xfrm>
            <a:custGeom>
              <a:avLst/>
              <a:gdLst/>
              <a:ahLst/>
              <a:cxnLst/>
              <a:rect l="l" t="t" r="r" b="b"/>
              <a:pathLst>
                <a:path w="356708" h="2709333">
                  <a:moveTo>
                    <a:pt x="0" y="0"/>
                  </a:moveTo>
                  <a:lnTo>
                    <a:pt x="356708" y="0"/>
                  </a:lnTo>
                  <a:lnTo>
                    <a:pt x="356708" y="2709333"/>
                  </a:lnTo>
                  <a:lnTo>
                    <a:pt x="0" y="2709333"/>
                  </a:lnTo>
                  <a:close/>
                </a:path>
              </a:pathLst>
            </a:custGeom>
            <a:solidFill>
              <a:srgbClr val="1A1E29"/>
            </a:solidFill>
          </p:spPr>
        </p:sp>
        <p:sp>
          <p:nvSpPr>
            <p:cNvPr id="7" name="TextBox 7"/>
            <p:cNvSpPr txBox="1"/>
            <p:nvPr/>
          </p:nvSpPr>
          <p:spPr>
            <a:xfrm>
              <a:off x="0" y="-47625"/>
              <a:ext cx="356708" cy="275695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167868" y="694646"/>
            <a:ext cx="3255770" cy="567656"/>
          </a:xfrm>
          <a:prstGeom prst="rect">
            <a:avLst/>
          </a:prstGeom>
        </p:spPr>
        <p:txBody>
          <a:bodyPr lIns="0" tIns="0" rIns="0" bIns="0" rtlCol="0" anchor="t">
            <a:spAutoFit/>
          </a:bodyPr>
          <a:lstStyle/>
          <a:p>
            <a:pPr algn="l">
              <a:lnSpc>
                <a:spcPts val="4940"/>
              </a:lnSpc>
              <a:spcBef>
                <a:spcPct val="0"/>
              </a:spcBef>
            </a:pPr>
            <a:r>
              <a:rPr lang="en-US" sz="3529" dirty="0">
                <a:solidFill>
                  <a:srgbClr val="1A1E29"/>
                </a:solidFill>
                <a:latin typeface="Lato Bold"/>
              </a:rPr>
              <a:t>FEATURE</a:t>
            </a:r>
          </a:p>
        </p:txBody>
      </p:sp>
      <p:sp>
        <p:nvSpPr>
          <p:cNvPr id="19" name="Date Placeholder 18">
            <a:extLst>
              <a:ext uri="{FF2B5EF4-FFF2-40B4-BE49-F238E27FC236}">
                <a16:creationId xmlns:a16="http://schemas.microsoft.com/office/drawing/2014/main" id="{59BA8C82-8C26-D678-127D-D1CB163A8A02}"/>
              </a:ext>
            </a:extLst>
          </p:cNvPr>
          <p:cNvSpPr>
            <a:spLocks noGrp="1"/>
          </p:cNvSpPr>
          <p:nvPr>
            <p:ph type="dt" sz="half" idx="10"/>
          </p:nvPr>
        </p:nvSpPr>
        <p:spPr>
          <a:xfrm>
            <a:off x="523521" y="9339185"/>
            <a:ext cx="2133600" cy="365125"/>
          </a:xfrm>
        </p:spPr>
        <p:txBody>
          <a:bodyPr/>
          <a:lstStyle/>
          <a:p>
            <a:fld id="{CE5FABA1-ADA5-4CA2-A530-D75C9940F566}" type="datetime1">
              <a:rPr lang="en-US" smtClean="0"/>
              <a:t>6/9/2024</a:t>
            </a:fld>
            <a:endParaRPr lang="en-US" dirty="0"/>
          </a:p>
        </p:txBody>
      </p:sp>
      <p:sp>
        <p:nvSpPr>
          <p:cNvPr id="20" name="Slide Number Placeholder 19">
            <a:extLst>
              <a:ext uri="{FF2B5EF4-FFF2-40B4-BE49-F238E27FC236}">
                <a16:creationId xmlns:a16="http://schemas.microsoft.com/office/drawing/2014/main" id="{226FAF0C-F209-5B0B-53D5-17D11287C409}"/>
              </a:ext>
            </a:extLst>
          </p:cNvPr>
          <p:cNvSpPr>
            <a:spLocks noGrp="1"/>
          </p:cNvSpPr>
          <p:nvPr>
            <p:ph type="sldNum" sz="quarter" idx="12"/>
          </p:nvPr>
        </p:nvSpPr>
        <p:spPr>
          <a:xfrm>
            <a:off x="82018" y="9320134"/>
            <a:ext cx="2133600" cy="365125"/>
          </a:xfrm>
        </p:spPr>
        <p:txBody>
          <a:bodyPr/>
          <a:lstStyle/>
          <a:p>
            <a:fld id="{B6F15528-21DE-4FAA-801E-634DDDAF4B2B}" type="slidenum">
              <a:rPr lang="en-US" smtClean="0"/>
              <a:pPr/>
              <a:t>13</a:t>
            </a:fld>
            <a:endParaRPr lang="en-US" dirty="0"/>
          </a:p>
        </p:txBody>
      </p:sp>
      <p:sp>
        <p:nvSpPr>
          <p:cNvPr id="17" name="TextBox 3">
            <a:extLst>
              <a:ext uri="{FF2B5EF4-FFF2-40B4-BE49-F238E27FC236}">
                <a16:creationId xmlns:a16="http://schemas.microsoft.com/office/drawing/2014/main" id="{DC5CCC62-F746-13C9-3C7F-E7CD8528B787}"/>
              </a:ext>
            </a:extLst>
          </p:cNvPr>
          <p:cNvSpPr txBox="1"/>
          <p:nvPr/>
        </p:nvSpPr>
        <p:spPr>
          <a:xfrm>
            <a:off x="1148818" y="1281353"/>
            <a:ext cx="4957463" cy="738238"/>
          </a:xfrm>
          <a:prstGeom prst="rect">
            <a:avLst/>
          </a:prstGeom>
        </p:spPr>
        <p:txBody>
          <a:bodyPr lIns="0" tIns="0" rIns="0" bIns="0" rtlCol="0" anchor="t">
            <a:spAutoFit/>
          </a:bodyPr>
          <a:lstStyle/>
          <a:p>
            <a:pPr algn="l">
              <a:lnSpc>
                <a:spcPts val="6018"/>
              </a:lnSpc>
              <a:spcBef>
                <a:spcPct val="0"/>
              </a:spcBef>
            </a:pPr>
            <a:r>
              <a:rPr lang="en-US" sz="4298" dirty="0">
                <a:solidFill>
                  <a:srgbClr val="7B4A28"/>
                </a:solidFill>
                <a:latin typeface="League Spartan"/>
              </a:rPr>
              <a:t>ENGINEERING</a:t>
            </a:r>
          </a:p>
        </p:txBody>
      </p:sp>
      <p:graphicFrame>
        <p:nvGraphicFramePr>
          <p:cNvPr id="18" name="Table 17">
            <a:extLst>
              <a:ext uri="{FF2B5EF4-FFF2-40B4-BE49-F238E27FC236}">
                <a16:creationId xmlns:a16="http://schemas.microsoft.com/office/drawing/2014/main" id="{2D8C90F1-87C6-9646-FF9F-3542614FA7CB}"/>
              </a:ext>
            </a:extLst>
          </p:cNvPr>
          <p:cNvGraphicFramePr>
            <a:graphicFrameLocks noGrp="1"/>
          </p:cNvGraphicFramePr>
          <p:nvPr>
            <p:extLst>
              <p:ext uri="{D42A27DB-BD31-4B8C-83A1-F6EECF244321}">
                <p14:modId xmlns:p14="http://schemas.microsoft.com/office/powerpoint/2010/main" val="2239305128"/>
              </p:ext>
            </p:extLst>
          </p:nvPr>
        </p:nvGraphicFramePr>
        <p:xfrm>
          <a:off x="1167868" y="4704086"/>
          <a:ext cx="9067800" cy="4052409"/>
        </p:xfrm>
        <a:graphic>
          <a:graphicData uri="http://schemas.openxmlformats.org/drawingml/2006/table">
            <a:tbl>
              <a:tblPr firstRow="1" firstCol="1" bandRow="1">
                <a:tableStyleId>{7E9639D4-E3E2-4D34-9284-5A2195B3D0D7}</a:tableStyleId>
              </a:tblPr>
              <a:tblGrid>
                <a:gridCol w="3022265">
                  <a:extLst>
                    <a:ext uri="{9D8B030D-6E8A-4147-A177-3AD203B41FA5}">
                      <a16:colId xmlns:a16="http://schemas.microsoft.com/office/drawing/2014/main" val="3288891347"/>
                    </a:ext>
                  </a:extLst>
                </a:gridCol>
                <a:gridCol w="3022265">
                  <a:extLst>
                    <a:ext uri="{9D8B030D-6E8A-4147-A177-3AD203B41FA5}">
                      <a16:colId xmlns:a16="http://schemas.microsoft.com/office/drawing/2014/main" val="2435873926"/>
                    </a:ext>
                  </a:extLst>
                </a:gridCol>
                <a:gridCol w="3023270">
                  <a:extLst>
                    <a:ext uri="{9D8B030D-6E8A-4147-A177-3AD203B41FA5}">
                      <a16:colId xmlns:a16="http://schemas.microsoft.com/office/drawing/2014/main" val="3223326629"/>
                    </a:ext>
                  </a:extLst>
                </a:gridCol>
              </a:tblGrid>
              <a:tr h="927525">
                <a:tc>
                  <a:txBody>
                    <a:bodyPr/>
                    <a:lstStyle/>
                    <a:p>
                      <a:pPr algn="ctr">
                        <a:lnSpc>
                          <a:spcPct val="107000"/>
                        </a:lnSpc>
                        <a:spcAft>
                          <a:spcPts val="800"/>
                        </a:spcAft>
                      </a:pPr>
                      <a:r>
                        <a:rPr lang="en-IN" sz="1800" kern="100">
                          <a:effectLst/>
                        </a:rPr>
                        <a:t> </a:t>
                      </a:r>
                    </a:p>
                    <a:p>
                      <a:pPr algn="ctr">
                        <a:lnSpc>
                          <a:spcPct val="107000"/>
                        </a:lnSpc>
                        <a:spcAft>
                          <a:spcPts val="800"/>
                        </a:spcAft>
                      </a:pPr>
                      <a:r>
                        <a:rPr lang="en-IN" sz="1800" kern="100">
                          <a:effectLst/>
                        </a:rPr>
                        <a:t>Feature Set</a:t>
                      </a:r>
                      <a:endParaRPr lang="en-IN" sz="1800" kern="1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algn="ctr">
                        <a:lnSpc>
                          <a:spcPct val="107000"/>
                        </a:lnSpc>
                        <a:spcAft>
                          <a:spcPts val="800"/>
                        </a:spcAft>
                      </a:pPr>
                      <a:r>
                        <a:rPr lang="en-IN" sz="1800" kern="100" dirty="0">
                          <a:effectLst/>
                        </a:rPr>
                        <a:t> </a:t>
                      </a:r>
                    </a:p>
                    <a:p>
                      <a:pPr algn="ctr">
                        <a:lnSpc>
                          <a:spcPct val="107000"/>
                        </a:lnSpc>
                        <a:spcAft>
                          <a:spcPts val="800"/>
                        </a:spcAft>
                      </a:pPr>
                      <a:r>
                        <a:rPr lang="en-IN" sz="1800" kern="100" dirty="0">
                          <a:effectLst/>
                        </a:rPr>
                        <a:t>Description</a:t>
                      </a:r>
                      <a:endParaRPr lang="en-IN" sz="1800" kern="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algn="ctr">
                        <a:lnSpc>
                          <a:spcPct val="107000"/>
                        </a:lnSpc>
                        <a:spcAft>
                          <a:spcPts val="800"/>
                        </a:spcAft>
                      </a:pPr>
                      <a:r>
                        <a:rPr lang="en-IN" sz="1800" kern="100">
                          <a:effectLst/>
                        </a:rPr>
                        <a:t> </a:t>
                      </a:r>
                    </a:p>
                    <a:p>
                      <a:pPr algn="ctr">
                        <a:lnSpc>
                          <a:spcPct val="107000"/>
                        </a:lnSpc>
                        <a:spcAft>
                          <a:spcPts val="800"/>
                        </a:spcAft>
                      </a:pPr>
                      <a:r>
                        <a:rPr lang="en-IN" sz="1800" kern="100">
                          <a:effectLst/>
                        </a:rPr>
                        <a:t>RMSE (kW)</a:t>
                      </a:r>
                      <a:endParaRPr lang="en-IN" sz="1800" kern="1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extLst>
                  <a:ext uri="{0D108BD9-81ED-4DB2-BD59-A6C34878D82A}">
                    <a16:rowId xmlns:a16="http://schemas.microsoft.com/office/drawing/2014/main" val="2800788547"/>
                  </a:ext>
                </a:extLst>
              </a:tr>
              <a:tr h="1562442">
                <a:tc>
                  <a:txBody>
                    <a:bodyPr/>
                    <a:lstStyle/>
                    <a:p>
                      <a:pPr algn="ctr">
                        <a:lnSpc>
                          <a:spcPct val="107000"/>
                        </a:lnSpc>
                        <a:spcAft>
                          <a:spcPts val="800"/>
                        </a:spcAft>
                      </a:pPr>
                      <a:r>
                        <a:rPr lang="en-IN" sz="1800" kern="100" dirty="0">
                          <a:effectLst/>
                        </a:rPr>
                        <a:t> </a:t>
                      </a:r>
                    </a:p>
                    <a:p>
                      <a:pPr algn="ctr">
                        <a:lnSpc>
                          <a:spcPct val="107000"/>
                        </a:lnSpc>
                        <a:spcAft>
                          <a:spcPts val="800"/>
                        </a:spcAft>
                      </a:pPr>
                      <a:r>
                        <a:rPr lang="en-IN" sz="1800" kern="100" dirty="0">
                          <a:effectLst/>
                          <a:latin typeface="Lato" panose="020F0502020204030203" pitchFamily="34" charset="0"/>
                          <a:ea typeface="Lato" panose="020F0502020204030203" pitchFamily="34" charset="0"/>
                          <a:cs typeface="Lato" panose="020F0502020204030203" pitchFamily="34" charset="0"/>
                        </a:rPr>
                        <a:t>Original Features</a:t>
                      </a:r>
                    </a:p>
                  </a:txBody>
                  <a:tcPr marL="68580" marR="68580" marT="0" marB="0"/>
                </a:tc>
                <a:tc>
                  <a:txBody>
                    <a:bodyPr/>
                    <a:lstStyle/>
                    <a:p>
                      <a:pPr algn="just">
                        <a:lnSpc>
                          <a:spcPct val="107000"/>
                        </a:lnSpc>
                        <a:spcAft>
                          <a:spcPts val="800"/>
                        </a:spcAft>
                      </a:pPr>
                      <a:r>
                        <a:rPr lang="en-IN" sz="1800" kern="100" dirty="0">
                          <a:effectLst/>
                        </a:rPr>
                        <a:t>Initial set of raw features from the dataset (Ambient Temperature, Module Temperature, Irradiation, AC Power, DC Power)</a:t>
                      </a:r>
                      <a:endParaRPr lang="en-IN" sz="1800" kern="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algn="ctr">
                        <a:lnSpc>
                          <a:spcPct val="107000"/>
                        </a:lnSpc>
                        <a:spcAft>
                          <a:spcPts val="800"/>
                        </a:spcAft>
                      </a:pPr>
                      <a:r>
                        <a:rPr lang="en-IN" sz="1800" kern="100">
                          <a:effectLst/>
                        </a:rPr>
                        <a:t> </a:t>
                      </a:r>
                    </a:p>
                    <a:p>
                      <a:pPr algn="ctr">
                        <a:lnSpc>
                          <a:spcPct val="107000"/>
                        </a:lnSpc>
                        <a:spcAft>
                          <a:spcPts val="800"/>
                        </a:spcAft>
                      </a:pPr>
                      <a:r>
                        <a:rPr lang="en-IN" sz="1800" kern="100">
                          <a:effectLst/>
                        </a:rPr>
                        <a:t>3.376760</a:t>
                      </a:r>
                      <a:endParaRPr lang="en-IN" sz="1800" kern="10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extLst>
                  <a:ext uri="{0D108BD9-81ED-4DB2-BD59-A6C34878D82A}">
                    <a16:rowId xmlns:a16="http://schemas.microsoft.com/office/drawing/2014/main" val="4033943754"/>
                  </a:ext>
                </a:extLst>
              </a:tr>
              <a:tr h="1562442">
                <a:tc>
                  <a:txBody>
                    <a:bodyPr/>
                    <a:lstStyle/>
                    <a:p>
                      <a:pPr algn="ctr">
                        <a:lnSpc>
                          <a:spcPct val="107000"/>
                        </a:lnSpc>
                        <a:spcAft>
                          <a:spcPts val="800"/>
                        </a:spcAft>
                      </a:pPr>
                      <a:r>
                        <a:rPr lang="en-IN" sz="1800" kern="100" dirty="0">
                          <a:effectLst/>
                        </a:rPr>
                        <a:t> </a:t>
                      </a:r>
                    </a:p>
                    <a:p>
                      <a:pPr algn="ctr">
                        <a:lnSpc>
                          <a:spcPct val="107000"/>
                        </a:lnSpc>
                        <a:spcAft>
                          <a:spcPts val="800"/>
                        </a:spcAft>
                      </a:pPr>
                      <a:r>
                        <a:rPr lang="en-IN" sz="1800" kern="100" dirty="0">
                          <a:effectLst/>
                          <a:latin typeface="Lato" panose="020F0502020204030203" pitchFamily="34" charset="0"/>
                          <a:ea typeface="Lato" panose="020F0502020204030203" pitchFamily="34" charset="0"/>
                          <a:cs typeface="Lato" panose="020F0502020204030203" pitchFamily="34" charset="0"/>
                        </a:rPr>
                        <a:t>Engineered Features</a:t>
                      </a:r>
                    </a:p>
                  </a:txBody>
                  <a:tcPr marL="68580" marR="68580" marT="0" marB="0"/>
                </a:tc>
                <a:tc>
                  <a:txBody>
                    <a:bodyPr/>
                    <a:lstStyle/>
                    <a:p>
                      <a:pPr algn="just">
                        <a:lnSpc>
                          <a:spcPct val="107000"/>
                        </a:lnSpc>
                        <a:spcAft>
                          <a:spcPts val="800"/>
                        </a:spcAft>
                      </a:pPr>
                      <a:r>
                        <a:rPr lang="en-IN" sz="1800" kern="100" dirty="0">
                          <a:effectLst/>
                        </a:rPr>
                        <a:t>After applying transformation and selection (Time of Day [created from timestamp], Bins [based on Block no.], all numeric features)</a:t>
                      </a:r>
                      <a:endParaRPr lang="en-IN" sz="1800" kern="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tc>
                  <a:txBody>
                    <a:bodyPr/>
                    <a:lstStyle/>
                    <a:p>
                      <a:pPr algn="ctr">
                        <a:lnSpc>
                          <a:spcPct val="107000"/>
                        </a:lnSpc>
                        <a:spcAft>
                          <a:spcPts val="800"/>
                        </a:spcAft>
                      </a:pPr>
                      <a:r>
                        <a:rPr lang="en-IN" sz="1800" kern="100" dirty="0">
                          <a:effectLst/>
                        </a:rPr>
                        <a:t> </a:t>
                      </a:r>
                    </a:p>
                    <a:p>
                      <a:pPr algn="ctr">
                        <a:lnSpc>
                          <a:spcPct val="107000"/>
                        </a:lnSpc>
                        <a:spcAft>
                          <a:spcPts val="800"/>
                        </a:spcAft>
                      </a:pPr>
                      <a:r>
                        <a:rPr lang="en-IN" sz="1800" kern="100" dirty="0">
                          <a:effectLst/>
                        </a:rPr>
                        <a:t>1.738688</a:t>
                      </a:r>
                      <a:endParaRPr lang="en-IN" sz="1800" kern="10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tc>
                <a:extLst>
                  <a:ext uri="{0D108BD9-81ED-4DB2-BD59-A6C34878D82A}">
                    <a16:rowId xmlns:a16="http://schemas.microsoft.com/office/drawing/2014/main" val="2465521886"/>
                  </a:ext>
                </a:extLst>
              </a:tr>
            </a:tbl>
          </a:graphicData>
        </a:graphic>
      </p:graphicFrame>
      <p:sp>
        <p:nvSpPr>
          <p:cNvPr id="21" name="TextBox 20">
            <a:extLst>
              <a:ext uri="{FF2B5EF4-FFF2-40B4-BE49-F238E27FC236}">
                <a16:creationId xmlns:a16="http://schemas.microsoft.com/office/drawing/2014/main" id="{308E7D74-46E0-2027-2775-D8B2F3F631CB}"/>
              </a:ext>
            </a:extLst>
          </p:cNvPr>
          <p:cNvSpPr txBox="1"/>
          <p:nvPr/>
        </p:nvSpPr>
        <p:spPr>
          <a:xfrm>
            <a:off x="1167868" y="2476499"/>
            <a:ext cx="9067800" cy="646331"/>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Feature engineering involves creating, transforming, and selecting features to enhance model accuracy and predictive performance in machine learning.</a:t>
            </a:r>
            <a:endParaRPr lang="en-IN" dirty="0">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1076CEBB-1CCB-F4D9-F031-94D81C791E76}"/>
              </a:ext>
            </a:extLst>
          </p:cNvPr>
          <p:cNvSpPr txBox="1"/>
          <p:nvPr/>
        </p:nvSpPr>
        <p:spPr>
          <a:xfrm>
            <a:off x="2795753" y="4187946"/>
            <a:ext cx="5968182" cy="338554"/>
          </a:xfrm>
          <a:prstGeom prst="rect">
            <a:avLst/>
          </a:prstGeom>
          <a:noFill/>
        </p:spPr>
        <p:txBody>
          <a:bodyPr wrap="square" rtlCol="0">
            <a:spAutoFit/>
          </a:bodyPr>
          <a:lstStyle/>
          <a:p>
            <a:r>
              <a:rPr lang="en-IN" sz="1600" b="1" dirty="0">
                <a:latin typeface="Lato" panose="020F0502020204030203" pitchFamily="34" charset="0"/>
                <a:ea typeface="Lato" panose="020F0502020204030203" pitchFamily="34" charset="0"/>
                <a:cs typeface="Lato" panose="020F0502020204030203" pitchFamily="34" charset="0"/>
              </a:rPr>
              <a:t>Table 8: </a:t>
            </a:r>
            <a:r>
              <a:rPr lang="en-IN" sz="1600" dirty="0">
                <a:latin typeface="Lato" panose="020F0502020204030203" pitchFamily="34" charset="0"/>
                <a:ea typeface="Lato" panose="020F0502020204030203" pitchFamily="34" charset="0"/>
                <a:cs typeface="Lato" panose="020F0502020204030203" pitchFamily="34" charset="0"/>
              </a:rPr>
              <a:t>Comparison of Features before and after Engineering</a:t>
            </a:r>
          </a:p>
        </p:txBody>
      </p:sp>
    </p:spTree>
    <p:extLst>
      <p:ext uri="{BB962C8B-B14F-4D97-AF65-F5344CB8AC3E}">
        <p14:creationId xmlns:p14="http://schemas.microsoft.com/office/powerpoint/2010/main" val="89749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850246" y="4262705"/>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1A1E29"/>
                </a:solidFill>
                <a:latin typeface="League Spartan"/>
              </a:rPr>
              <a:t> OPTIMIZATION</a:t>
            </a:r>
          </a:p>
        </p:txBody>
      </p:sp>
      <p:sp>
        <p:nvSpPr>
          <p:cNvPr id="4" name="AutoShape 4"/>
          <p:cNvSpPr/>
          <p:nvPr/>
        </p:nvSpPr>
        <p:spPr>
          <a:xfrm flipV="1">
            <a:off x="1028796" y="5247958"/>
            <a:ext cx="3774244" cy="19050"/>
          </a:xfrm>
          <a:prstGeom prst="line">
            <a:avLst/>
          </a:prstGeom>
          <a:ln w="38100" cap="flat">
            <a:solidFill>
              <a:srgbClr val="7B4A28"/>
            </a:solidFill>
            <a:prstDash val="solid"/>
            <a:headEnd type="none" w="sm" len="sm"/>
            <a:tailEnd type="none" w="sm" len="sm"/>
          </a:ln>
        </p:spPr>
      </p:sp>
      <p:grpSp>
        <p:nvGrpSpPr>
          <p:cNvPr id="5" name="Group 5"/>
          <p:cNvGrpSpPr/>
          <p:nvPr/>
        </p:nvGrpSpPr>
        <p:grpSpPr>
          <a:xfrm>
            <a:off x="5629255" y="2571750"/>
            <a:ext cx="290233" cy="5143500"/>
            <a:chOff x="0" y="0"/>
            <a:chExt cx="76440" cy="1354667"/>
          </a:xfrm>
        </p:grpSpPr>
        <p:sp>
          <p:nvSpPr>
            <p:cNvPr id="6"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1A1E29"/>
            </a:solidFill>
          </p:spPr>
        </p:sp>
        <p:sp>
          <p:nvSpPr>
            <p:cNvPr id="7" name="TextBox 7"/>
            <p:cNvSpPr txBox="1"/>
            <p:nvPr/>
          </p:nvSpPr>
          <p:spPr>
            <a:xfrm>
              <a:off x="0" y="-47625"/>
              <a:ext cx="76440" cy="140229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11939103" y="251914"/>
            <a:ext cx="147780" cy="12187011"/>
            <a:chOff x="0" y="0"/>
            <a:chExt cx="38921" cy="3209748"/>
          </a:xfrm>
        </p:grpSpPr>
        <p:sp>
          <p:nvSpPr>
            <p:cNvPr id="9" name="Freeform 9"/>
            <p:cNvSpPr/>
            <p:nvPr/>
          </p:nvSpPr>
          <p:spPr>
            <a:xfrm>
              <a:off x="0" y="0"/>
              <a:ext cx="38921" cy="3209748"/>
            </a:xfrm>
            <a:custGeom>
              <a:avLst/>
              <a:gdLst/>
              <a:ahLst/>
              <a:cxnLst/>
              <a:rect l="l" t="t" r="r" b="b"/>
              <a:pathLst>
                <a:path w="38921" h="3209748">
                  <a:moveTo>
                    <a:pt x="0" y="0"/>
                  </a:moveTo>
                  <a:lnTo>
                    <a:pt x="38921" y="0"/>
                  </a:lnTo>
                  <a:lnTo>
                    <a:pt x="38921" y="3209748"/>
                  </a:lnTo>
                  <a:lnTo>
                    <a:pt x="0" y="3209748"/>
                  </a:lnTo>
                  <a:close/>
                </a:path>
              </a:pathLst>
            </a:custGeom>
            <a:solidFill>
              <a:srgbClr val="1A1E29"/>
            </a:solidFill>
          </p:spPr>
        </p:sp>
        <p:sp>
          <p:nvSpPr>
            <p:cNvPr id="10" name="TextBox 10"/>
            <p:cNvSpPr txBox="1"/>
            <p:nvPr/>
          </p:nvSpPr>
          <p:spPr>
            <a:xfrm>
              <a:off x="0" y="-47625"/>
              <a:ext cx="38921" cy="325737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7600962" y="6725537"/>
            <a:ext cx="8824063" cy="2889097"/>
          </a:xfrm>
          <a:custGeom>
            <a:avLst/>
            <a:gdLst/>
            <a:ahLst/>
            <a:cxnLst/>
            <a:rect l="l" t="t" r="r" b="b"/>
            <a:pathLst>
              <a:path w="8824063" h="2889097">
                <a:moveTo>
                  <a:pt x="0" y="0"/>
                </a:moveTo>
                <a:lnTo>
                  <a:pt x="8824062" y="0"/>
                </a:lnTo>
                <a:lnTo>
                  <a:pt x="8824062" y="2889096"/>
                </a:lnTo>
                <a:lnTo>
                  <a:pt x="0" y="2889096"/>
                </a:lnTo>
                <a:lnTo>
                  <a:pt x="0" y="0"/>
                </a:lnTo>
                <a:close/>
              </a:path>
            </a:pathLst>
          </a:custGeom>
          <a:blipFill>
            <a:blip r:embed="rId3"/>
            <a:stretch>
              <a:fillRect/>
            </a:stretch>
          </a:blipFill>
        </p:spPr>
      </p:sp>
      <p:sp>
        <p:nvSpPr>
          <p:cNvPr id="12" name="TextBox 12"/>
          <p:cNvSpPr txBox="1"/>
          <p:nvPr/>
        </p:nvSpPr>
        <p:spPr>
          <a:xfrm>
            <a:off x="1028700" y="3677859"/>
            <a:ext cx="4600555" cy="572662"/>
          </a:xfrm>
          <a:prstGeom prst="rect">
            <a:avLst/>
          </a:prstGeom>
        </p:spPr>
        <p:txBody>
          <a:bodyPr lIns="0" tIns="0" rIns="0" bIns="0" rtlCol="0" anchor="t">
            <a:spAutoFit/>
          </a:bodyPr>
          <a:lstStyle/>
          <a:p>
            <a:pPr algn="l">
              <a:lnSpc>
                <a:spcPts val="4660"/>
              </a:lnSpc>
              <a:spcBef>
                <a:spcPct val="0"/>
              </a:spcBef>
            </a:pPr>
            <a:r>
              <a:rPr lang="en-US" sz="3329" dirty="0">
                <a:solidFill>
                  <a:srgbClr val="7B4A28"/>
                </a:solidFill>
                <a:latin typeface="Lato Bold"/>
              </a:rPr>
              <a:t>HYPERPARAMETER</a:t>
            </a:r>
          </a:p>
        </p:txBody>
      </p:sp>
      <p:sp>
        <p:nvSpPr>
          <p:cNvPr id="13" name="TextBox 13"/>
          <p:cNvSpPr txBox="1"/>
          <p:nvPr/>
        </p:nvSpPr>
        <p:spPr>
          <a:xfrm>
            <a:off x="6494520" y="849268"/>
            <a:ext cx="10764684" cy="5175328"/>
          </a:xfrm>
          <a:prstGeom prst="rect">
            <a:avLst/>
          </a:prstGeom>
        </p:spPr>
        <p:txBody>
          <a:bodyPr lIns="0" tIns="0" rIns="0" bIns="0" rtlCol="0" anchor="t">
            <a:spAutoFit/>
          </a:bodyPr>
          <a:lstStyle/>
          <a:p>
            <a:pPr algn="just">
              <a:lnSpc>
                <a:spcPts val="2659"/>
              </a:lnSpc>
            </a:pPr>
            <a:r>
              <a:rPr lang="en-US" sz="1750" dirty="0">
                <a:solidFill>
                  <a:srgbClr val="000000"/>
                </a:solidFill>
                <a:latin typeface="Poppins" panose="00000500000000000000" pitchFamily="2" charset="0"/>
                <a:cs typeface="Poppins" panose="00000500000000000000" pitchFamily="2" charset="0"/>
              </a:rPr>
              <a:t>Hyperparameters are settings that need to be tuned to achieve the best possible performance from a model. For Random Forest Regressor, we focused on optimizing the following hyperparameters:</a:t>
            </a:r>
          </a:p>
          <a:p>
            <a:pPr algn="just">
              <a:lnSpc>
                <a:spcPts val="2659"/>
              </a:lnSpc>
            </a:pPr>
            <a:endParaRPr lang="en-US" sz="1750" dirty="0">
              <a:solidFill>
                <a:srgbClr val="000000"/>
              </a:solidFill>
              <a:latin typeface="Poppins" panose="00000500000000000000" pitchFamily="2" charset="0"/>
              <a:cs typeface="Poppins" panose="00000500000000000000" pitchFamily="2" charset="0"/>
            </a:endParaRP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Number of Trees (</a:t>
            </a:r>
            <a:r>
              <a:rPr lang="en-US" sz="1750" b="1" dirty="0" err="1">
                <a:solidFill>
                  <a:srgbClr val="000000"/>
                </a:solidFill>
                <a:latin typeface="Poppins" panose="00000500000000000000" pitchFamily="2" charset="0"/>
                <a:cs typeface="Poppins" panose="00000500000000000000" pitchFamily="2" charset="0"/>
              </a:rPr>
              <a:t>n_estimators</a:t>
            </a:r>
            <a:r>
              <a:rPr lang="en-US" sz="1750" b="1" dirty="0">
                <a:solidFill>
                  <a:srgbClr val="000000"/>
                </a:solidFill>
                <a:latin typeface="Poppins" panose="00000500000000000000" pitchFamily="2" charset="0"/>
                <a:cs typeface="Poppins" panose="00000500000000000000" pitchFamily="2" charset="0"/>
              </a:rPr>
              <a:t>): </a:t>
            </a:r>
            <a:r>
              <a:rPr lang="en-US" sz="1750" dirty="0">
                <a:solidFill>
                  <a:srgbClr val="000000"/>
                </a:solidFill>
                <a:latin typeface="Poppins" panose="00000500000000000000" pitchFamily="2" charset="0"/>
                <a:cs typeface="Poppins" panose="00000500000000000000" pitchFamily="2" charset="0"/>
              </a:rPr>
              <a:t>Represents the number of trees in the forest. </a:t>
            </a: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Maximum Depth of Trees (</a:t>
            </a:r>
            <a:r>
              <a:rPr lang="en-US" sz="1750" b="1" dirty="0" err="1">
                <a:solidFill>
                  <a:srgbClr val="000000"/>
                </a:solidFill>
                <a:latin typeface="Poppins" panose="00000500000000000000" pitchFamily="2" charset="0"/>
                <a:cs typeface="Poppins" panose="00000500000000000000" pitchFamily="2" charset="0"/>
              </a:rPr>
              <a:t>max_depth</a:t>
            </a:r>
            <a:r>
              <a:rPr lang="en-US" sz="1750" b="1" dirty="0">
                <a:solidFill>
                  <a:srgbClr val="000000"/>
                </a:solidFill>
                <a:latin typeface="Poppins" panose="00000500000000000000" pitchFamily="2" charset="0"/>
                <a:cs typeface="Poppins" panose="00000500000000000000" pitchFamily="2" charset="0"/>
              </a:rPr>
              <a:t>):</a:t>
            </a:r>
            <a:r>
              <a:rPr lang="en-US" sz="1750" dirty="0">
                <a:solidFill>
                  <a:srgbClr val="000000"/>
                </a:solidFill>
                <a:latin typeface="Poppins" panose="00000500000000000000" pitchFamily="2" charset="0"/>
                <a:cs typeface="Poppins" panose="00000500000000000000" pitchFamily="2" charset="0"/>
              </a:rPr>
              <a:t> Controls the maximum depth of each tree. </a:t>
            </a: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Minimum Samples Split (</a:t>
            </a:r>
            <a:r>
              <a:rPr lang="en-US" sz="1750" b="1" dirty="0" err="1">
                <a:solidFill>
                  <a:srgbClr val="000000"/>
                </a:solidFill>
                <a:latin typeface="Poppins" panose="00000500000000000000" pitchFamily="2" charset="0"/>
                <a:cs typeface="Poppins" panose="00000500000000000000" pitchFamily="2" charset="0"/>
              </a:rPr>
              <a:t>min_samples_split</a:t>
            </a:r>
            <a:r>
              <a:rPr lang="en-US" sz="1750" b="1" dirty="0">
                <a:solidFill>
                  <a:srgbClr val="000000"/>
                </a:solidFill>
                <a:latin typeface="Poppins" panose="00000500000000000000" pitchFamily="2" charset="0"/>
                <a:cs typeface="Poppins" panose="00000500000000000000" pitchFamily="2" charset="0"/>
              </a:rPr>
              <a:t>):</a:t>
            </a:r>
            <a:r>
              <a:rPr lang="en-US" sz="1750" dirty="0">
                <a:solidFill>
                  <a:srgbClr val="000000"/>
                </a:solidFill>
                <a:latin typeface="Poppins" panose="00000500000000000000" pitchFamily="2" charset="0"/>
                <a:cs typeface="Poppins" panose="00000500000000000000" pitchFamily="2" charset="0"/>
              </a:rPr>
              <a:t> Defines the minimum number of samples required to split an internal node. Higher values prevent the model from learning overly specific patterns.</a:t>
            </a: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Minimum Samples Leaf (</a:t>
            </a:r>
            <a:r>
              <a:rPr lang="en-US" sz="1750" b="1" dirty="0" err="1">
                <a:solidFill>
                  <a:srgbClr val="000000"/>
                </a:solidFill>
                <a:latin typeface="Poppins" panose="00000500000000000000" pitchFamily="2" charset="0"/>
                <a:cs typeface="Poppins" panose="00000500000000000000" pitchFamily="2" charset="0"/>
              </a:rPr>
              <a:t>min_samples_leaf</a:t>
            </a:r>
            <a:r>
              <a:rPr lang="en-US" sz="1750" b="1" dirty="0">
                <a:solidFill>
                  <a:srgbClr val="000000"/>
                </a:solidFill>
                <a:latin typeface="Poppins" panose="00000500000000000000" pitchFamily="2" charset="0"/>
                <a:cs typeface="Poppins" panose="00000500000000000000" pitchFamily="2" charset="0"/>
              </a:rPr>
              <a:t>): </a:t>
            </a:r>
            <a:r>
              <a:rPr lang="en-US" sz="1750" dirty="0">
                <a:solidFill>
                  <a:srgbClr val="000000"/>
                </a:solidFill>
                <a:latin typeface="Poppins" panose="00000500000000000000" pitchFamily="2" charset="0"/>
                <a:cs typeface="Poppins" panose="00000500000000000000" pitchFamily="2" charset="0"/>
              </a:rPr>
              <a:t>The minimum number of samples required to be at a leaf node. </a:t>
            </a: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Maximum Features (</a:t>
            </a:r>
            <a:r>
              <a:rPr lang="en-US" sz="1750" b="1" dirty="0" err="1">
                <a:solidFill>
                  <a:srgbClr val="000000"/>
                </a:solidFill>
                <a:latin typeface="Poppins" panose="00000500000000000000" pitchFamily="2" charset="0"/>
                <a:cs typeface="Poppins" panose="00000500000000000000" pitchFamily="2" charset="0"/>
              </a:rPr>
              <a:t>max_features</a:t>
            </a:r>
            <a:r>
              <a:rPr lang="en-US" sz="1750" b="1" dirty="0">
                <a:solidFill>
                  <a:srgbClr val="000000"/>
                </a:solidFill>
                <a:latin typeface="Poppins" panose="00000500000000000000" pitchFamily="2" charset="0"/>
                <a:cs typeface="Poppins" panose="00000500000000000000" pitchFamily="2" charset="0"/>
              </a:rPr>
              <a:t>):</a:t>
            </a:r>
            <a:r>
              <a:rPr lang="en-US" sz="1750" dirty="0">
                <a:solidFill>
                  <a:srgbClr val="000000"/>
                </a:solidFill>
                <a:latin typeface="Poppins" panose="00000500000000000000" pitchFamily="2" charset="0"/>
                <a:cs typeface="Poppins" panose="00000500000000000000" pitchFamily="2" charset="0"/>
              </a:rPr>
              <a:t> Specifies the number of features to consider when looking for the best split. </a:t>
            </a:r>
          </a:p>
          <a:p>
            <a:pPr marL="410209" lvl="1" indent="-205105" algn="just">
              <a:lnSpc>
                <a:spcPts val="2659"/>
              </a:lnSpc>
              <a:buFont typeface="Arial"/>
              <a:buChar char="•"/>
            </a:pPr>
            <a:r>
              <a:rPr lang="en-US" sz="1750" b="1" dirty="0">
                <a:solidFill>
                  <a:srgbClr val="000000"/>
                </a:solidFill>
                <a:latin typeface="Poppins" panose="00000500000000000000" pitchFamily="2" charset="0"/>
                <a:cs typeface="Poppins" panose="00000500000000000000" pitchFamily="2" charset="0"/>
              </a:rPr>
              <a:t>Criterion: </a:t>
            </a:r>
            <a:r>
              <a:rPr lang="en-US" sz="1750" dirty="0" err="1">
                <a:solidFill>
                  <a:srgbClr val="000000"/>
                </a:solidFill>
                <a:latin typeface="Poppins" panose="00000500000000000000" pitchFamily="2" charset="0"/>
                <a:cs typeface="Poppins" panose="00000500000000000000" pitchFamily="2" charset="0"/>
              </a:rPr>
              <a:t>mse</a:t>
            </a:r>
            <a:r>
              <a:rPr lang="en-US" sz="1750" dirty="0">
                <a:solidFill>
                  <a:srgbClr val="000000"/>
                </a:solidFill>
                <a:latin typeface="Poppins" panose="00000500000000000000" pitchFamily="2" charset="0"/>
                <a:cs typeface="Poppins" panose="00000500000000000000" pitchFamily="2" charset="0"/>
              </a:rPr>
              <a:t> (Mean Squared Error): Measures the average of the squares of the errors or deviations, which is useful for regression tasks.</a:t>
            </a:r>
          </a:p>
        </p:txBody>
      </p:sp>
      <p:sp>
        <p:nvSpPr>
          <p:cNvPr id="14" name="TextBox 14"/>
          <p:cNvSpPr txBox="1"/>
          <p:nvPr/>
        </p:nvSpPr>
        <p:spPr>
          <a:xfrm>
            <a:off x="10376928" y="9746273"/>
            <a:ext cx="10069077" cy="230576"/>
          </a:xfrm>
          <a:prstGeom prst="rect">
            <a:avLst/>
          </a:prstGeom>
        </p:spPr>
        <p:txBody>
          <a:bodyPr lIns="0" tIns="0" rIns="0" bIns="0" rtlCol="0" anchor="t">
            <a:spAutoFit/>
          </a:bodyPr>
          <a:lstStyle/>
          <a:p>
            <a:pPr algn="l">
              <a:lnSpc>
                <a:spcPts val="1960"/>
              </a:lnSpc>
              <a:spcBef>
                <a:spcPct val="0"/>
              </a:spcBef>
            </a:pPr>
            <a:r>
              <a:rPr lang="en-US" sz="1400" dirty="0">
                <a:solidFill>
                  <a:srgbClr val="000000"/>
                </a:solidFill>
                <a:latin typeface="Lato Bold"/>
              </a:rPr>
              <a:t>Fig 3:  Optimization using Randomized Search</a:t>
            </a:r>
          </a:p>
        </p:txBody>
      </p:sp>
      <p:sp>
        <p:nvSpPr>
          <p:cNvPr id="17" name="Date Placeholder 16">
            <a:extLst>
              <a:ext uri="{FF2B5EF4-FFF2-40B4-BE49-F238E27FC236}">
                <a16:creationId xmlns:a16="http://schemas.microsoft.com/office/drawing/2014/main" id="{FF8790A9-7FB6-8B8F-D963-6C60EAB4BB38}"/>
              </a:ext>
            </a:extLst>
          </p:cNvPr>
          <p:cNvSpPr>
            <a:spLocks noGrp="1"/>
          </p:cNvSpPr>
          <p:nvPr>
            <p:ph type="dt" sz="half" idx="10"/>
          </p:nvPr>
        </p:nvSpPr>
        <p:spPr>
          <a:xfrm>
            <a:off x="381000" y="9381148"/>
            <a:ext cx="2133600" cy="365125"/>
          </a:xfrm>
        </p:spPr>
        <p:txBody>
          <a:bodyPr/>
          <a:lstStyle/>
          <a:p>
            <a:fld id="{B4342804-F4FD-4541-A9D6-31A99DE49024}" type="datetime1">
              <a:rPr lang="en-US" smtClean="0"/>
              <a:t>6/9/2024</a:t>
            </a:fld>
            <a:endParaRPr lang="en-US" dirty="0"/>
          </a:p>
        </p:txBody>
      </p:sp>
      <p:sp>
        <p:nvSpPr>
          <p:cNvPr id="18" name="Slide Number Placeholder 17">
            <a:extLst>
              <a:ext uri="{FF2B5EF4-FFF2-40B4-BE49-F238E27FC236}">
                <a16:creationId xmlns:a16="http://schemas.microsoft.com/office/drawing/2014/main" id="{7EAAB82B-C761-578B-1A37-4D480B8BDE2E}"/>
              </a:ext>
            </a:extLst>
          </p:cNvPr>
          <p:cNvSpPr>
            <a:spLocks noGrp="1"/>
          </p:cNvSpPr>
          <p:nvPr>
            <p:ph type="sldNum" sz="quarter" idx="12"/>
          </p:nvPr>
        </p:nvSpPr>
        <p:spPr>
          <a:xfrm>
            <a:off x="226638" y="9368629"/>
            <a:ext cx="2133600" cy="365125"/>
          </a:xfrm>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1028700" y="7706232"/>
            <a:ext cx="16230600" cy="3104136"/>
            <a:chOff x="0" y="0"/>
            <a:chExt cx="4274726" cy="817550"/>
          </a:xfrm>
        </p:grpSpPr>
        <p:sp>
          <p:nvSpPr>
            <p:cNvPr id="4" name="Freeform 4"/>
            <p:cNvSpPr/>
            <p:nvPr/>
          </p:nvSpPr>
          <p:spPr>
            <a:xfrm>
              <a:off x="0" y="0"/>
              <a:ext cx="4274726" cy="817550"/>
            </a:xfrm>
            <a:custGeom>
              <a:avLst/>
              <a:gdLst/>
              <a:ahLst/>
              <a:cxnLst/>
              <a:rect l="l" t="t" r="r" b="b"/>
              <a:pathLst>
                <a:path w="4274726" h="817550">
                  <a:moveTo>
                    <a:pt x="0" y="0"/>
                  </a:moveTo>
                  <a:lnTo>
                    <a:pt x="4274726" y="0"/>
                  </a:lnTo>
                  <a:lnTo>
                    <a:pt x="4274726" y="817550"/>
                  </a:lnTo>
                  <a:lnTo>
                    <a:pt x="0" y="817550"/>
                  </a:lnTo>
                  <a:close/>
                </a:path>
              </a:pathLst>
            </a:custGeom>
            <a:solidFill>
              <a:srgbClr val="EB6D4F"/>
            </a:solidFill>
          </p:spPr>
        </p:sp>
        <p:sp>
          <p:nvSpPr>
            <p:cNvPr id="5" name="TextBox 5"/>
            <p:cNvSpPr txBox="1"/>
            <p:nvPr/>
          </p:nvSpPr>
          <p:spPr>
            <a:xfrm>
              <a:off x="0" y="-47625"/>
              <a:ext cx="4274726" cy="86517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5504501" y="1556712"/>
            <a:ext cx="7278998" cy="811751"/>
          </a:xfrm>
          <a:prstGeom prst="rect">
            <a:avLst/>
          </a:prstGeom>
        </p:spPr>
        <p:txBody>
          <a:bodyPr lIns="0" tIns="0" rIns="0" bIns="0" rtlCol="0" anchor="t">
            <a:spAutoFit/>
          </a:bodyPr>
          <a:lstStyle/>
          <a:p>
            <a:pPr algn="ctr">
              <a:lnSpc>
                <a:spcPts val="6693"/>
              </a:lnSpc>
              <a:spcBef>
                <a:spcPct val="0"/>
              </a:spcBef>
            </a:pPr>
            <a:r>
              <a:rPr lang="en-US" sz="4780">
                <a:solidFill>
                  <a:srgbClr val="1A1E29"/>
                </a:solidFill>
                <a:latin typeface="League Spartan"/>
              </a:rPr>
              <a:t>PREDICTIONS</a:t>
            </a:r>
          </a:p>
        </p:txBody>
      </p:sp>
      <p:sp>
        <p:nvSpPr>
          <p:cNvPr id="7" name="AutoShape 7"/>
          <p:cNvSpPr/>
          <p:nvPr/>
        </p:nvSpPr>
        <p:spPr>
          <a:xfrm flipV="1">
            <a:off x="6631259" y="2368463"/>
            <a:ext cx="5025481" cy="20854"/>
          </a:xfrm>
          <a:prstGeom prst="line">
            <a:avLst/>
          </a:prstGeom>
          <a:ln w="38100" cap="flat">
            <a:solidFill>
              <a:srgbClr val="1A1E29"/>
            </a:solidFill>
            <a:prstDash val="solid"/>
            <a:headEnd type="none" w="sm" len="sm"/>
            <a:tailEnd type="none" w="sm" len="sm"/>
          </a:ln>
        </p:spPr>
      </p:sp>
      <p:sp>
        <p:nvSpPr>
          <p:cNvPr id="8" name="TextBox 8"/>
          <p:cNvSpPr txBox="1"/>
          <p:nvPr/>
        </p:nvSpPr>
        <p:spPr>
          <a:xfrm>
            <a:off x="2237735" y="2740155"/>
            <a:ext cx="13812530" cy="2203039"/>
          </a:xfrm>
          <a:prstGeom prst="rect">
            <a:avLst/>
          </a:prstGeom>
        </p:spPr>
        <p:txBody>
          <a:bodyPr lIns="0" tIns="0" rIns="0" bIns="0" rtlCol="0" anchor="t">
            <a:spAutoFit/>
          </a:bodyPr>
          <a:lstStyle/>
          <a:p>
            <a:pPr algn="just">
              <a:lnSpc>
                <a:spcPts val="2939"/>
              </a:lnSpc>
              <a:spcBef>
                <a:spcPct val="0"/>
              </a:spcBef>
            </a:pPr>
            <a:r>
              <a:rPr lang="en-US" dirty="0">
                <a:solidFill>
                  <a:srgbClr val="1A1E29"/>
                </a:solidFill>
                <a:latin typeface="Poppins" panose="00000500000000000000" pitchFamily="2" charset="0"/>
                <a:cs typeface="Poppins" panose="00000500000000000000" pitchFamily="2" charset="0"/>
              </a:rPr>
              <a:t>The Random Forest Regressor, optimized with the best hyperparameters, is used to predict the solar power output.</a:t>
            </a:r>
          </a:p>
          <a:p>
            <a:pPr marL="453388" lvl="1" indent="-226694" algn="just">
              <a:lnSpc>
                <a:spcPts val="2939"/>
              </a:lnSpc>
              <a:spcBef>
                <a:spcPct val="0"/>
              </a:spcBef>
              <a:buFont typeface="Arial"/>
              <a:buChar char="•"/>
            </a:pPr>
            <a:r>
              <a:rPr lang="en-US" b="1" dirty="0">
                <a:solidFill>
                  <a:srgbClr val="1A1E29"/>
                </a:solidFill>
                <a:latin typeface="Poppins" panose="00000500000000000000" pitchFamily="2" charset="0"/>
                <a:cs typeface="Poppins" panose="00000500000000000000" pitchFamily="2" charset="0"/>
              </a:rPr>
              <a:t>Predicted Values: </a:t>
            </a:r>
            <a:r>
              <a:rPr lang="en-US" dirty="0">
                <a:solidFill>
                  <a:srgbClr val="1A1E29"/>
                </a:solidFill>
                <a:latin typeface="Poppins" panose="00000500000000000000" pitchFamily="2" charset="0"/>
                <a:cs typeface="Poppins" panose="00000500000000000000" pitchFamily="2" charset="0"/>
              </a:rPr>
              <a:t>Array of predicted solar power outputs for each instance in the test dataset.</a:t>
            </a:r>
          </a:p>
          <a:p>
            <a:pPr marL="453388" lvl="1" indent="-226694" algn="just">
              <a:lnSpc>
                <a:spcPts val="2939"/>
              </a:lnSpc>
              <a:spcBef>
                <a:spcPct val="0"/>
              </a:spcBef>
              <a:buFont typeface="Arial"/>
              <a:buChar char="•"/>
            </a:pPr>
            <a:r>
              <a:rPr lang="en-US" b="1" dirty="0">
                <a:solidFill>
                  <a:srgbClr val="1A1E29"/>
                </a:solidFill>
                <a:latin typeface="Poppins" panose="00000500000000000000" pitchFamily="2" charset="0"/>
                <a:cs typeface="Poppins" panose="00000500000000000000" pitchFamily="2" charset="0"/>
              </a:rPr>
              <a:t>Actual Values:</a:t>
            </a:r>
            <a:r>
              <a:rPr lang="en-US" dirty="0">
                <a:solidFill>
                  <a:srgbClr val="1A1E29"/>
                </a:solidFill>
                <a:latin typeface="Poppins" panose="00000500000000000000" pitchFamily="2" charset="0"/>
                <a:cs typeface="Poppins" panose="00000500000000000000" pitchFamily="2" charset="0"/>
              </a:rPr>
              <a:t> Corresponding actual solar power outputs from the test dataset.</a:t>
            </a:r>
          </a:p>
          <a:p>
            <a:pPr marL="453388" lvl="1" indent="-226694" algn="just">
              <a:lnSpc>
                <a:spcPts val="2939"/>
              </a:lnSpc>
              <a:spcBef>
                <a:spcPct val="0"/>
              </a:spcBef>
              <a:buFont typeface="Arial"/>
              <a:buChar char="•"/>
            </a:pPr>
            <a:r>
              <a:rPr lang="en-US" b="1" dirty="0">
                <a:solidFill>
                  <a:srgbClr val="1A1E29"/>
                </a:solidFill>
                <a:latin typeface="Poppins" panose="00000500000000000000" pitchFamily="2" charset="0"/>
                <a:cs typeface="Poppins" panose="00000500000000000000" pitchFamily="2" charset="0"/>
              </a:rPr>
              <a:t>Performance Metric (Test RMSE): </a:t>
            </a:r>
            <a:r>
              <a:rPr lang="en-US" dirty="0">
                <a:solidFill>
                  <a:srgbClr val="1A1E29"/>
                </a:solidFill>
                <a:latin typeface="Poppins" panose="00000500000000000000" pitchFamily="2" charset="0"/>
                <a:cs typeface="Poppins" panose="00000500000000000000" pitchFamily="2" charset="0"/>
              </a:rPr>
              <a:t>The RMSE on the test set is calculated to be 1.86830155234851 kW, indicating the model’s prediction accuracy.</a:t>
            </a:r>
          </a:p>
          <a:p>
            <a:pPr algn="just">
              <a:lnSpc>
                <a:spcPts val="2939"/>
              </a:lnSpc>
              <a:spcBef>
                <a:spcPct val="0"/>
              </a:spcBef>
            </a:pPr>
            <a:endParaRPr lang="en-US" dirty="0">
              <a:solidFill>
                <a:srgbClr val="1A1E29"/>
              </a:solidFill>
              <a:latin typeface="Poppins" panose="00000500000000000000" pitchFamily="2" charset="0"/>
              <a:cs typeface="Poppins" panose="00000500000000000000" pitchFamily="2" charset="0"/>
            </a:endParaRPr>
          </a:p>
        </p:txBody>
      </p:sp>
      <p:sp>
        <p:nvSpPr>
          <p:cNvPr id="9" name="TextBox 9"/>
          <p:cNvSpPr txBox="1"/>
          <p:nvPr/>
        </p:nvSpPr>
        <p:spPr>
          <a:xfrm>
            <a:off x="2440534" y="5095875"/>
            <a:ext cx="1759982" cy="422275"/>
          </a:xfrm>
          <a:prstGeom prst="rect">
            <a:avLst/>
          </a:prstGeom>
        </p:spPr>
        <p:txBody>
          <a:bodyPr lIns="0" tIns="0" rIns="0" bIns="0" rtlCol="0" anchor="t">
            <a:spAutoFit/>
          </a:bodyPr>
          <a:lstStyle/>
          <a:p>
            <a:pPr algn="ctr">
              <a:lnSpc>
                <a:spcPts val="3499"/>
              </a:lnSpc>
              <a:spcBef>
                <a:spcPct val="0"/>
              </a:spcBef>
            </a:pPr>
            <a:r>
              <a:rPr lang="en-US" sz="2499">
                <a:solidFill>
                  <a:srgbClr val="96623F"/>
                </a:solidFill>
                <a:latin typeface="League Spartan"/>
              </a:rPr>
              <a:t>SUMMARY</a:t>
            </a:r>
          </a:p>
        </p:txBody>
      </p:sp>
      <p:graphicFrame>
        <p:nvGraphicFramePr>
          <p:cNvPr id="10" name="Table 9">
            <a:extLst>
              <a:ext uri="{FF2B5EF4-FFF2-40B4-BE49-F238E27FC236}">
                <a16:creationId xmlns:a16="http://schemas.microsoft.com/office/drawing/2014/main" id="{0D688AE1-1B9A-2B06-2FA0-6317FCAAE70D}"/>
              </a:ext>
            </a:extLst>
          </p:cNvPr>
          <p:cNvGraphicFramePr>
            <a:graphicFrameLocks noGrp="1"/>
          </p:cNvGraphicFramePr>
          <p:nvPr>
            <p:extLst>
              <p:ext uri="{D42A27DB-BD31-4B8C-83A1-F6EECF244321}">
                <p14:modId xmlns:p14="http://schemas.microsoft.com/office/powerpoint/2010/main" val="4040386333"/>
              </p:ext>
            </p:extLst>
          </p:nvPr>
        </p:nvGraphicFramePr>
        <p:xfrm>
          <a:off x="5938520" y="5905500"/>
          <a:ext cx="6410960" cy="797522"/>
        </p:xfrm>
        <a:graphic>
          <a:graphicData uri="http://schemas.openxmlformats.org/drawingml/2006/table">
            <a:tbl>
              <a:tblPr firstRow="1" firstCol="1" bandRow="1">
                <a:tableStyleId>{793D81CF-94F2-401A-BA57-92F5A7B2D0C5}</a:tableStyleId>
              </a:tblPr>
              <a:tblGrid>
                <a:gridCol w="3205480">
                  <a:extLst>
                    <a:ext uri="{9D8B030D-6E8A-4147-A177-3AD203B41FA5}">
                      <a16:colId xmlns:a16="http://schemas.microsoft.com/office/drawing/2014/main" val="343446711"/>
                    </a:ext>
                  </a:extLst>
                </a:gridCol>
                <a:gridCol w="3205480">
                  <a:extLst>
                    <a:ext uri="{9D8B030D-6E8A-4147-A177-3AD203B41FA5}">
                      <a16:colId xmlns:a16="http://schemas.microsoft.com/office/drawing/2014/main" val="2170900377"/>
                    </a:ext>
                  </a:extLst>
                </a:gridCol>
              </a:tblGrid>
              <a:tr h="398761">
                <a:tc>
                  <a:txBody>
                    <a:bodyPr/>
                    <a:lstStyle/>
                    <a:p>
                      <a:pPr algn="ctr">
                        <a:lnSpc>
                          <a:spcPct val="107000"/>
                        </a:lnSpc>
                        <a:spcAft>
                          <a:spcPts val="800"/>
                        </a:spcAft>
                      </a:pPr>
                      <a:r>
                        <a:rPr lang="en-IN" sz="2400" kern="100">
                          <a:effectLst/>
                        </a:rPr>
                        <a:t>METRICS</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100" dirty="0">
                          <a:effectLst/>
                        </a:rPr>
                        <a:t>VALUE (kW)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768152"/>
                  </a:ext>
                </a:extLst>
              </a:tr>
              <a:tr h="398761">
                <a:tc>
                  <a:txBody>
                    <a:bodyPr/>
                    <a:lstStyle/>
                    <a:p>
                      <a:pPr algn="ctr">
                        <a:lnSpc>
                          <a:spcPct val="107000"/>
                        </a:lnSpc>
                        <a:spcAft>
                          <a:spcPts val="800"/>
                        </a:spcAft>
                      </a:pPr>
                      <a:r>
                        <a:rPr lang="en-IN" sz="2400" kern="100" dirty="0">
                          <a:effectLst/>
                        </a:rPr>
                        <a:t>Test RMSE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effectLst/>
                          <a:highlight>
                            <a:srgbClr val="FFFFFF"/>
                          </a:highlight>
                        </a:rPr>
                        <a:t>1.86830155234851</a:t>
                      </a:r>
                      <a:endParaRPr lang="en-IN"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2139640"/>
                  </a:ext>
                </a:extLst>
              </a:tr>
            </a:tbl>
          </a:graphicData>
        </a:graphic>
      </p:graphicFrame>
      <p:sp>
        <p:nvSpPr>
          <p:cNvPr id="13" name="Date Placeholder 12">
            <a:extLst>
              <a:ext uri="{FF2B5EF4-FFF2-40B4-BE49-F238E27FC236}">
                <a16:creationId xmlns:a16="http://schemas.microsoft.com/office/drawing/2014/main" id="{2E135B69-4628-E9C8-375C-9FD2F6532311}"/>
              </a:ext>
            </a:extLst>
          </p:cNvPr>
          <p:cNvSpPr>
            <a:spLocks noGrp="1"/>
          </p:cNvSpPr>
          <p:nvPr>
            <p:ph type="dt" sz="half" idx="10"/>
          </p:nvPr>
        </p:nvSpPr>
        <p:spPr>
          <a:xfrm>
            <a:off x="533400" y="9563100"/>
            <a:ext cx="2133600" cy="365125"/>
          </a:xfrm>
        </p:spPr>
        <p:txBody>
          <a:bodyPr/>
          <a:lstStyle/>
          <a:p>
            <a:fld id="{A495EDB2-AD68-4CCD-9B5B-AD3AC45EA4AF}" type="datetime1">
              <a:rPr lang="en-US" smtClean="0"/>
              <a:t>6/9/2024</a:t>
            </a:fld>
            <a:endParaRPr lang="en-US" dirty="0"/>
          </a:p>
        </p:txBody>
      </p:sp>
      <p:sp>
        <p:nvSpPr>
          <p:cNvPr id="14" name="Slide Number Placeholder 13">
            <a:extLst>
              <a:ext uri="{FF2B5EF4-FFF2-40B4-BE49-F238E27FC236}">
                <a16:creationId xmlns:a16="http://schemas.microsoft.com/office/drawing/2014/main" id="{B5334B07-8AE1-EF6D-509A-6786C1B174B8}"/>
              </a:ext>
            </a:extLst>
          </p:cNvPr>
          <p:cNvSpPr>
            <a:spLocks noGrp="1"/>
          </p:cNvSpPr>
          <p:nvPr>
            <p:ph type="sldNum" sz="quarter" idx="12"/>
          </p:nvPr>
        </p:nvSpPr>
        <p:spPr>
          <a:xfrm>
            <a:off x="104135" y="9559925"/>
            <a:ext cx="2133600" cy="365125"/>
          </a:xfrm>
        </p:spPr>
        <p:txBody>
          <a:bodyPr/>
          <a:lstStyle/>
          <a:p>
            <a:fld id="{B6F15528-21DE-4FAA-801E-634DDDAF4B2B}" type="slidenum">
              <a:rPr lang="en-US" smtClean="0">
                <a:solidFill>
                  <a:schemeClr val="bg1"/>
                </a:solidFill>
              </a:rPr>
              <a:pPr/>
              <a:t>15</a:t>
            </a:fld>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EDCDB"/>
        </a:solidFill>
        <a:effectLst/>
      </p:bgPr>
    </p:bg>
    <p:spTree>
      <p:nvGrpSpPr>
        <p:cNvPr id="1" name=""/>
        <p:cNvGrpSpPr/>
        <p:nvPr/>
      </p:nvGrpSpPr>
      <p:grpSpPr>
        <a:xfrm>
          <a:off x="0" y="0"/>
          <a:ext cx="0" cy="0"/>
          <a:chOff x="0" y="0"/>
          <a:chExt cx="0" cy="0"/>
        </a:xfrm>
      </p:grpSpPr>
      <p:grpSp>
        <p:nvGrpSpPr>
          <p:cNvPr id="2" name="Group 2"/>
          <p:cNvGrpSpPr/>
          <p:nvPr/>
        </p:nvGrpSpPr>
        <p:grpSpPr>
          <a:xfrm>
            <a:off x="0" y="1714500"/>
            <a:ext cx="18288000" cy="9376654"/>
            <a:chOff x="0" y="0"/>
            <a:chExt cx="4816593" cy="2469571"/>
          </a:xfrm>
        </p:grpSpPr>
        <p:sp>
          <p:nvSpPr>
            <p:cNvPr id="3" name="Freeform 3"/>
            <p:cNvSpPr/>
            <p:nvPr/>
          </p:nvSpPr>
          <p:spPr>
            <a:xfrm>
              <a:off x="0" y="0"/>
              <a:ext cx="4816592" cy="2469571"/>
            </a:xfrm>
            <a:custGeom>
              <a:avLst/>
              <a:gdLst/>
              <a:ahLst/>
              <a:cxnLst/>
              <a:rect l="l" t="t" r="r" b="b"/>
              <a:pathLst>
                <a:path w="4816592" h="2469571">
                  <a:moveTo>
                    <a:pt x="0" y="0"/>
                  </a:moveTo>
                  <a:lnTo>
                    <a:pt x="4816592" y="0"/>
                  </a:lnTo>
                  <a:lnTo>
                    <a:pt x="4816592" y="2469571"/>
                  </a:lnTo>
                  <a:lnTo>
                    <a:pt x="0" y="2469571"/>
                  </a:lnTo>
                  <a:close/>
                </a:path>
              </a:pathLst>
            </a:custGeom>
            <a:solidFill>
              <a:srgbClr val="1A1E29"/>
            </a:solidFill>
          </p:spPr>
        </p:sp>
        <p:sp>
          <p:nvSpPr>
            <p:cNvPr id="4" name="TextBox 4"/>
            <p:cNvSpPr txBox="1"/>
            <p:nvPr/>
          </p:nvSpPr>
          <p:spPr>
            <a:xfrm>
              <a:off x="0" y="-47625"/>
              <a:ext cx="4816593" cy="251719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7385951" y="9551765"/>
            <a:ext cx="3516094" cy="236090"/>
          </a:xfrm>
          <a:prstGeom prst="rect">
            <a:avLst/>
          </a:prstGeom>
        </p:spPr>
        <p:txBody>
          <a:bodyPr wrap="square" lIns="0" tIns="0" rIns="0" bIns="0" rtlCol="0" anchor="t">
            <a:spAutoFit/>
          </a:bodyPr>
          <a:lstStyle/>
          <a:p>
            <a:pPr algn="ctr">
              <a:lnSpc>
                <a:spcPts val="1960"/>
              </a:lnSpc>
              <a:spcBef>
                <a:spcPct val="0"/>
              </a:spcBef>
            </a:pPr>
            <a:r>
              <a:rPr lang="en-US" sz="1600" dirty="0">
                <a:solidFill>
                  <a:srgbClr val="FFFFFF"/>
                </a:solidFill>
                <a:latin typeface="Lato" panose="020F0502020204030203" pitchFamily="34" charset="0"/>
                <a:ea typeface="Lato" panose="020F0502020204030203" pitchFamily="34" charset="0"/>
                <a:cs typeface="Lato" panose="020F0502020204030203" pitchFamily="34" charset="0"/>
              </a:rPr>
              <a:t>Fig 4: Actual vs Predicted Data Plot</a:t>
            </a:r>
          </a:p>
        </p:txBody>
      </p:sp>
      <p:sp>
        <p:nvSpPr>
          <p:cNvPr id="7" name="TextBox 7"/>
          <p:cNvSpPr txBox="1"/>
          <p:nvPr/>
        </p:nvSpPr>
        <p:spPr>
          <a:xfrm>
            <a:off x="3783692" y="687284"/>
            <a:ext cx="10720615" cy="738238"/>
          </a:xfrm>
          <a:prstGeom prst="rect">
            <a:avLst/>
          </a:prstGeom>
        </p:spPr>
        <p:txBody>
          <a:bodyPr lIns="0" tIns="0" rIns="0" bIns="0" rtlCol="0" anchor="t">
            <a:spAutoFit/>
          </a:bodyPr>
          <a:lstStyle/>
          <a:p>
            <a:pPr algn="l">
              <a:lnSpc>
                <a:spcPts val="6018"/>
              </a:lnSpc>
              <a:spcBef>
                <a:spcPct val="0"/>
              </a:spcBef>
            </a:pPr>
            <a:r>
              <a:rPr lang="en-US" sz="4298" dirty="0">
                <a:solidFill>
                  <a:srgbClr val="7B4A28"/>
                </a:solidFill>
                <a:latin typeface="League Spartan"/>
              </a:rPr>
              <a:t>ACTUAL VS PREDICTED DATA PLOT</a:t>
            </a:r>
          </a:p>
        </p:txBody>
      </p:sp>
      <p:sp>
        <p:nvSpPr>
          <p:cNvPr id="10" name="Date Placeholder 9">
            <a:extLst>
              <a:ext uri="{FF2B5EF4-FFF2-40B4-BE49-F238E27FC236}">
                <a16:creationId xmlns:a16="http://schemas.microsoft.com/office/drawing/2014/main" id="{4F47D62A-18EA-1061-7A8C-6C17DB1D68B9}"/>
              </a:ext>
            </a:extLst>
          </p:cNvPr>
          <p:cNvSpPr>
            <a:spLocks noGrp="1"/>
          </p:cNvSpPr>
          <p:nvPr>
            <p:ph type="dt" sz="half" idx="10"/>
          </p:nvPr>
        </p:nvSpPr>
        <p:spPr>
          <a:xfrm>
            <a:off x="533400" y="9787855"/>
            <a:ext cx="2133600" cy="365125"/>
          </a:xfrm>
        </p:spPr>
        <p:txBody>
          <a:bodyPr/>
          <a:lstStyle/>
          <a:p>
            <a:fld id="{63956874-9AB2-4E20-A01A-BBCC76F1A030}" type="datetime1">
              <a:rPr lang="en-US" smtClean="0"/>
              <a:t>6/9/2024</a:t>
            </a:fld>
            <a:endParaRPr lang="en-US" dirty="0"/>
          </a:p>
        </p:txBody>
      </p:sp>
      <p:sp>
        <p:nvSpPr>
          <p:cNvPr id="11" name="Slide Number Placeholder 10">
            <a:extLst>
              <a:ext uri="{FF2B5EF4-FFF2-40B4-BE49-F238E27FC236}">
                <a16:creationId xmlns:a16="http://schemas.microsoft.com/office/drawing/2014/main" id="{FFCE0A59-7C86-8037-BE31-16156F99B7B2}"/>
              </a:ext>
            </a:extLst>
          </p:cNvPr>
          <p:cNvSpPr>
            <a:spLocks noGrp="1"/>
          </p:cNvSpPr>
          <p:nvPr>
            <p:ph type="sldNum" sz="quarter" idx="12"/>
          </p:nvPr>
        </p:nvSpPr>
        <p:spPr>
          <a:xfrm>
            <a:off x="332409" y="9787855"/>
            <a:ext cx="2133600" cy="365125"/>
          </a:xfrm>
        </p:spPr>
        <p:txBody>
          <a:bodyPr/>
          <a:lstStyle/>
          <a:p>
            <a:fld id="{B6F15528-21DE-4FAA-801E-634DDDAF4B2B}" type="slidenum">
              <a:rPr lang="en-US" smtClean="0"/>
              <a:pPr/>
              <a:t>16</a:t>
            </a:fld>
            <a:endParaRPr lang="en-US" dirty="0"/>
          </a:p>
        </p:txBody>
      </p:sp>
      <p:pic>
        <p:nvPicPr>
          <p:cNvPr id="9" name="Picture 8">
            <a:extLst>
              <a:ext uri="{FF2B5EF4-FFF2-40B4-BE49-F238E27FC236}">
                <a16:creationId xmlns:a16="http://schemas.microsoft.com/office/drawing/2014/main" id="{922C9ADC-2602-40DD-B060-E5D744F4E986}"/>
              </a:ext>
            </a:extLst>
          </p:cNvPr>
          <p:cNvPicPr>
            <a:picLocks noChangeAspect="1"/>
          </p:cNvPicPr>
          <p:nvPr/>
        </p:nvPicPr>
        <p:blipFill rotWithShape="1">
          <a:blip r:embed="rId2">
            <a:extLst>
              <a:ext uri="{28A0092B-C50C-407E-A947-70E740481C1C}">
                <a14:useLocalDpi xmlns:a14="http://schemas.microsoft.com/office/drawing/2010/main" val="0"/>
              </a:ext>
            </a:extLst>
          </a:blip>
          <a:srcRect b="6676"/>
          <a:stretch/>
        </p:blipFill>
        <p:spPr>
          <a:xfrm>
            <a:off x="1883539" y="2324100"/>
            <a:ext cx="14520922" cy="70378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2231154" y="5057775"/>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1A1E29"/>
                </a:solidFill>
                <a:latin typeface="League Spartan"/>
              </a:rPr>
              <a:t>SCOPE</a:t>
            </a:r>
          </a:p>
        </p:txBody>
      </p:sp>
      <p:sp>
        <p:nvSpPr>
          <p:cNvPr id="4" name="AutoShape 4"/>
          <p:cNvSpPr/>
          <p:nvPr/>
        </p:nvSpPr>
        <p:spPr>
          <a:xfrm flipV="1">
            <a:off x="12232226" y="5726630"/>
            <a:ext cx="3774244" cy="19050"/>
          </a:xfrm>
          <a:prstGeom prst="line">
            <a:avLst/>
          </a:prstGeom>
          <a:ln w="38100" cap="flat">
            <a:solidFill>
              <a:srgbClr val="1A1E29"/>
            </a:solidFill>
            <a:prstDash val="solid"/>
            <a:headEnd type="none" w="sm" len="sm"/>
            <a:tailEnd type="none" w="sm" len="sm"/>
          </a:ln>
        </p:spPr>
      </p:sp>
      <p:sp>
        <p:nvSpPr>
          <p:cNvPr id="5" name="TextBox 5"/>
          <p:cNvSpPr txBox="1"/>
          <p:nvPr/>
        </p:nvSpPr>
        <p:spPr>
          <a:xfrm>
            <a:off x="12231154" y="4446071"/>
            <a:ext cx="3255770" cy="605682"/>
          </a:xfrm>
          <a:prstGeom prst="rect">
            <a:avLst/>
          </a:prstGeom>
        </p:spPr>
        <p:txBody>
          <a:bodyPr lIns="0" tIns="0" rIns="0" bIns="0" rtlCol="0" anchor="t">
            <a:spAutoFit/>
          </a:bodyPr>
          <a:lstStyle/>
          <a:p>
            <a:pPr algn="l">
              <a:lnSpc>
                <a:spcPts val="4940"/>
              </a:lnSpc>
              <a:spcBef>
                <a:spcPct val="0"/>
              </a:spcBef>
            </a:pPr>
            <a:r>
              <a:rPr lang="en-US" sz="3529">
                <a:solidFill>
                  <a:srgbClr val="1A1E29"/>
                </a:solidFill>
                <a:latin typeface="Lato Bold"/>
              </a:rPr>
              <a:t>FUTURE</a:t>
            </a:r>
          </a:p>
        </p:txBody>
      </p:sp>
      <p:grpSp>
        <p:nvGrpSpPr>
          <p:cNvPr id="6" name="Group 6"/>
          <p:cNvGrpSpPr/>
          <p:nvPr/>
        </p:nvGrpSpPr>
        <p:grpSpPr>
          <a:xfrm>
            <a:off x="11397716" y="2571750"/>
            <a:ext cx="290233" cy="5143500"/>
            <a:chOff x="0" y="0"/>
            <a:chExt cx="76440" cy="1354667"/>
          </a:xfrm>
        </p:grpSpPr>
        <p:sp>
          <p:nvSpPr>
            <p:cNvPr id="7" name="Freeform 7"/>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1A1E29"/>
            </a:solidFill>
          </p:spPr>
        </p:sp>
        <p:sp>
          <p:nvSpPr>
            <p:cNvPr id="8" name="TextBox 8"/>
            <p:cNvSpPr txBox="1"/>
            <p:nvPr/>
          </p:nvSpPr>
          <p:spPr>
            <a:xfrm>
              <a:off x="0" y="-47625"/>
              <a:ext cx="76440" cy="1402292"/>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549792" y="3455536"/>
            <a:ext cx="8536778" cy="3563796"/>
          </a:xfrm>
          <a:prstGeom prst="rect">
            <a:avLst/>
          </a:prstGeom>
        </p:spPr>
        <p:txBody>
          <a:bodyPr lIns="0" tIns="0" rIns="0" bIns="0" rtlCol="0" anchor="t">
            <a:spAutoFit/>
          </a:bodyPr>
          <a:lstStyle/>
          <a:p>
            <a:pPr algn="just">
              <a:lnSpc>
                <a:spcPts val="2799"/>
              </a:lnSpc>
            </a:pPr>
            <a:r>
              <a:rPr lang="en-US" sz="1750" dirty="0">
                <a:solidFill>
                  <a:srgbClr val="1A1E29"/>
                </a:solidFill>
                <a:latin typeface="Poppins" panose="00000500000000000000" pitchFamily="2" charset="0"/>
                <a:cs typeface="Poppins" panose="00000500000000000000" pitchFamily="2" charset="0"/>
              </a:rPr>
              <a:t>Integrating of IoT devices can enhance the accuracy, efficiency, and real-time capabilities of our forecasting model.</a:t>
            </a:r>
          </a:p>
          <a:p>
            <a:pPr algn="just">
              <a:lnSpc>
                <a:spcPts val="2799"/>
              </a:lnSpc>
            </a:pPr>
            <a:endParaRPr lang="en-US" sz="1750" dirty="0">
              <a:solidFill>
                <a:srgbClr val="1A1E29"/>
              </a:solidFill>
              <a:latin typeface="Poppins" panose="00000500000000000000" pitchFamily="2" charset="0"/>
              <a:cs typeface="Poppins" panose="00000500000000000000" pitchFamily="2" charset="0"/>
            </a:endParaRPr>
          </a:p>
          <a:p>
            <a:pPr marL="431799" lvl="1" indent="-215899" algn="just">
              <a:lnSpc>
                <a:spcPts val="2799"/>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Remote Monitoring and Control: </a:t>
            </a:r>
            <a:r>
              <a:rPr lang="en-US" sz="1750" dirty="0">
                <a:solidFill>
                  <a:srgbClr val="1A1E29"/>
                </a:solidFill>
                <a:latin typeface="Poppins" panose="00000500000000000000" pitchFamily="2" charset="0"/>
                <a:cs typeface="Poppins" panose="00000500000000000000" pitchFamily="2" charset="0"/>
              </a:rPr>
              <a:t>IoT enables remote management, anomaly detection, and predictive maintenance of solar systems.</a:t>
            </a:r>
          </a:p>
          <a:p>
            <a:pPr marL="431799" lvl="1" indent="-215899" algn="just">
              <a:lnSpc>
                <a:spcPts val="2799"/>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Enhanced Data Granularity: </a:t>
            </a:r>
            <a:r>
              <a:rPr lang="en-US" sz="1750" dirty="0">
                <a:solidFill>
                  <a:srgbClr val="1A1E29"/>
                </a:solidFill>
                <a:latin typeface="Poppins" panose="00000500000000000000" pitchFamily="2" charset="0"/>
                <a:cs typeface="Poppins" panose="00000500000000000000" pitchFamily="2" charset="0"/>
              </a:rPr>
              <a:t>High-frequency data from IoT devices improves the model’s ability to capture short-term fluctuations.</a:t>
            </a:r>
          </a:p>
          <a:p>
            <a:pPr marL="431799" lvl="1" indent="-215899" algn="just">
              <a:lnSpc>
                <a:spcPts val="2799"/>
              </a:lnSpc>
              <a:spcBef>
                <a:spcPct val="0"/>
              </a:spcBef>
              <a:buFont typeface="Arial"/>
              <a:buChar char="•"/>
            </a:pPr>
            <a:r>
              <a:rPr lang="en-US" sz="1750" b="1" dirty="0">
                <a:solidFill>
                  <a:srgbClr val="1A1E29"/>
                </a:solidFill>
                <a:latin typeface="Poppins" panose="00000500000000000000" pitchFamily="2" charset="0"/>
                <a:cs typeface="Poppins" panose="00000500000000000000" pitchFamily="2" charset="0"/>
              </a:rPr>
              <a:t>Integration with Smart Grids:</a:t>
            </a:r>
            <a:r>
              <a:rPr lang="en-US" sz="1750" dirty="0">
                <a:solidFill>
                  <a:srgbClr val="1A1E29"/>
                </a:solidFill>
                <a:latin typeface="Poppins" panose="00000500000000000000" pitchFamily="2" charset="0"/>
                <a:cs typeface="Poppins" panose="00000500000000000000" pitchFamily="2" charset="0"/>
              </a:rPr>
              <a:t> IoT-assisted forecasts help balance energy supply and demand dynamically within smart grids.</a:t>
            </a:r>
          </a:p>
          <a:p>
            <a:pPr algn="just">
              <a:lnSpc>
                <a:spcPts val="2799"/>
              </a:lnSpc>
              <a:spcBef>
                <a:spcPct val="0"/>
              </a:spcBef>
            </a:pPr>
            <a:endParaRPr lang="en-US" sz="1750" dirty="0">
              <a:solidFill>
                <a:srgbClr val="1A1E29"/>
              </a:solidFill>
              <a:latin typeface="Poppins" panose="00000500000000000000" pitchFamily="2" charset="0"/>
              <a:cs typeface="Poppins" panose="00000500000000000000" pitchFamily="2" charset="0"/>
            </a:endParaRPr>
          </a:p>
        </p:txBody>
      </p:sp>
      <p:sp>
        <p:nvSpPr>
          <p:cNvPr id="12" name="Date Placeholder 11">
            <a:extLst>
              <a:ext uri="{FF2B5EF4-FFF2-40B4-BE49-F238E27FC236}">
                <a16:creationId xmlns:a16="http://schemas.microsoft.com/office/drawing/2014/main" id="{B1995E02-123E-C768-A957-01EBCDBDCDFD}"/>
              </a:ext>
            </a:extLst>
          </p:cNvPr>
          <p:cNvSpPr>
            <a:spLocks noGrp="1"/>
          </p:cNvSpPr>
          <p:nvPr>
            <p:ph type="dt" sz="half" idx="10"/>
          </p:nvPr>
        </p:nvSpPr>
        <p:spPr>
          <a:xfrm>
            <a:off x="482992" y="9563100"/>
            <a:ext cx="2133600" cy="365125"/>
          </a:xfrm>
        </p:spPr>
        <p:txBody>
          <a:bodyPr/>
          <a:lstStyle/>
          <a:p>
            <a:fld id="{2B3E23A7-3519-49E1-9B33-64899CBB2E79}" type="datetime1">
              <a:rPr lang="en-US" smtClean="0"/>
              <a:t>6/9/2024</a:t>
            </a:fld>
            <a:endParaRPr lang="en-US" dirty="0"/>
          </a:p>
        </p:txBody>
      </p:sp>
      <p:sp>
        <p:nvSpPr>
          <p:cNvPr id="13" name="Slide Number Placeholder 12">
            <a:extLst>
              <a:ext uri="{FF2B5EF4-FFF2-40B4-BE49-F238E27FC236}">
                <a16:creationId xmlns:a16="http://schemas.microsoft.com/office/drawing/2014/main" id="{A458FF71-99AC-774F-93F9-7B532F0B33EF}"/>
              </a:ext>
            </a:extLst>
          </p:cNvPr>
          <p:cNvSpPr>
            <a:spLocks noGrp="1"/>
          </p:cNvSpPr>
          <p:nvPr>
            <p:ph type="sldNum" sz="quarter" idx="12"/>
          </p:nvPr>
        </p:nvSpPr>
        <p:spPr>
          <a:xfrm>
            <a:off x="609600" y="9567862"/>
            <a:ext cx="2133600" cy="365125"/>
          </a:xfrm>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AutoShape 3"/>
          <p:cNvSpPr/>
          <p:nvPr/>
        </p:nvSpPr>
        <p:spPr>
          <a:xfrm flipV="1">
            <a:off x="7209012" y="1962475"/>
            <a:ext cx="3869977" cy="39904"/>
          </a:xfrm>
          <a:prstGeom prst="line">
            <a:avLst/>
          </a:prstGeom>
          <a:ln w="38100" cap="flat">
            <a:solidFill>
              <a:srgbClr val="1A1E29"/>
            </a:solidFill>
            <a:prstDash val="solid"/>
            <a:headEnd type="none" w="sm" len="sm"/>
            <a:tailEnd type="none" w="sm" len="sm"/>
          </a:ln>
        </p:spPr>
      </p:sp>
      <p:grpSp>
        <p:nvGrpSpPr>
          <p:cNvPr id="4" name="Group 4"/>
          <p:cNvGrpSpPr/>
          <p:nvPr/>
        </p:nvGrpSpPr>
        <p:grpSpPr>
          <a:xfrm>
            <a:off x="4676557" y="7950353"/>
            <a:ext cx="8934886" cy="1307947"/>
            <a:chOff x="0" y="0"/>
            <a:chExt cx="2353221" cy="344480"/>
          </a:xfrm>
        </p:grpSpPr>
        <p:sp>
          <p:nvSpPr>
            <p:cNvPr id="5" name="Freeform 5"/>
            <p:cNvSpPr/>
            <p:nvPr/>
          </p:nvSpPr>
          <p:spPr>
            <a:xfrm>
              <a:off x="0" y="0"/>
              <a:ext cx="2353221" cy="344480"/>
            </a:xfrm>
            <a:custGeom>
              <a:avLst/>
              <a:gdLst/>
              <a:ahLst/>
              <a:cxnLst/>
              <a:rect l="l" t="t" r="r" b="b"/>
              <a:pathLst>
                <a:path w="2353221" h="344480">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1A1E29"/>
            </a:solidFill>
          </p:spPr>
        </p:sp>
        <p:sp>
          <p:nvSpPr>
            <p:cNvPr id="6" name="TextBox 6"/>
            <p:cNvSpPr txBox="1"/>
            <p:nvPr/>
          </p:nvSpPr>
          <p:spPr>
            <a:xfrm>
              <a:off x="0" y="-47625"/>
              <a:ext cx="2353221" cy="39210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132537" y="1150724"/>
            <a:ext cx="6022926" cy="811751"/>
          </a:xfrm>
          <a:prstGeom prst="rect">
            <a:avLst/>
          </a:prstGeom>
        </p:spPr>
        <p:txBody>
          <a:bodyPr lIns="0" tIns="0" rIns="0" bIns="0" rtlCol="0" anchor="t">
            <a:spAutoFit/>
          </a:bodyPr>
          <a:lstStyle/>
          <a:p>
            <a:pPr algn="ctr">
              <a:lnSpc>
                <a:spcPts val="6693"/>
              </a:lnSpc>
              <a:spcBef>
                <a:spcPct val="0"/>
              </a:spcBef>
            </a:pPr>
            <a:r>
              <a:rPr lang="en-US" sz="4780">
                <a:solidFill>
                  <a:srgbClr val="1A1E29"/>
                </a:solidFill>
                <a:latin typeface="League Spartan"/>
              </a:rPr>
              <a:t>CONCLUSION</a:t>
            </a:r>
          </a:p>
        </p:txBody>
      </p:sp>
      <p:sp>
        <p:nvSpPr>
          <p:cNvPr id="8" name="TextBox 8"/>
          <p:cNvSpPr txBox="1"/>
          <p:nvPr/>
        </p:nvSpPr>
        <p:spPr>
          <a:xfrm>
            <a:off x="1496951" y="2743761"/>
            <a:ext cx="15294097" cy="4641014"/>
          </a:xfrm>
          <a:prstGeom prst="rect">
            <a:avLst/>
          </a:prstGeom>
        </p:spPr>
        <p:txBody>
          <a:bodyPr lIns="0" tIns="0" rIns="0" bIns="0" rtlCol="0" anchor="t">
            <a:spAutoFit/>
          </a:bodyPr>
          <a:lstStyle/>
          <a:p>
            <a:pPr marL="342900" indent="-342900" algn="just">
              <a:lnSpc>
                <a:spcPts val="2834"/>
              </a:lnSpc>
              <a:spcBef>
                <a:spcPct val="0"/>
              </a:spcBef>
              <a:buFont typeface="Arial" panose="020B0604020202020204" pitchFamily="34" charset="0"/>
              <a:buChar char="•"/>
            </a:pPr>
            <a:r>
              <a:rPr lang="en-US" sz="1750" dirty="0">
                <a:solidFill>
                  <a:srgbClr val="1A1E29"/>
                </a:solidFill>
                <a:latin typeface="Poppins" panose="00000500000000000000" pitchFamily="2" charset="0"/>
                <a:cs typeface="Poppins" panose="00000500000000000000" pitchFamily="2" charset="0"/>
              </a:rPr>
              <a:t>We split the data into training and test sets to ensure the model's performance could be validated on unseen data. Key preprocessing steps like imputation and outlier handling were meticulously applied to maintain data integrity. Through exploratory data analysis, we uncovered essential patterns and correlations that guided our model-building phase.</a:t>
            </a:r>
          </a:p>
          <a:p>
            <a:pPr marL="342900" indent="-342900" algn="just">
              <a:lnSpc>
                <a:spcPts val="2834"/>
              </a:lnSpc>
              <a:spcBef>
                <a:spcPct val="0"/>
              </a:spcBef>
              <a:buFont typeface="Arial" panose="020B0604020202020204" pitchFamily="34" charset="0"/>
              <a:buChar char="•"/>
            </a:pPr>
            <a:r>
              <a:rPr lang="en-US" sz="1750" dirty="0">
                <a:solidFill>
                  <a:srgbClr val="1A1E29"/>
                </a:solidFill>
                <a:latin typeface="Poppins" panose="00000500000000000000" pitchFamily="2" charset="0"/>
                <a:cs typeface="Poppins" panose="00000500000000000000" pitchFamily="2" charset="0"/>
              </a:rPr>
              <a:t>Various regression models were evaluated, with hyperparameter tuning performed via Grid Search Cross-Validation to optimize performance. The Random Forest Regressor emerged as the best model, achieving the lowest RMSE due to its robustness in capturing non-linear relationships and reducing overfitting.</a:t>
            </a:r>
          </a:p>
          <a:p>
            <a:pPr marL="342900" indent="-342900" algn="just">
              <a:lnSpc>
                <a:spcPts val="2834"/>
              </a:lnSpc>
              <a:spcBef>
                <a:spcPct val="0"/>
              </a:spcBef>
              <a:buFont typeface="Arial" panose="020B0604020202020204" pitchFamily="34" charset="0"/>
              <a:buChar char="•"/>
            </a:pPr>
            <a:r>
              <a:rPr lang="en-US" sz="1750" dirty="0">
                <a:solidFill>
                  <a:srgbClr val="1A1E29"/>
                </a:solidFill>
                <a:latin typeface="Poppins" panose="00000500000000000000" pitchFamily="2" charset="0"/>
                <a:cs typeface="Poppins" panose="00000500000000000000" pitchFamily="2" charset="0"/>
              </a:rPr>
              <a:t> Using Scikit-learn's pipeline functionality streamlined the training process and ensured consistency in model application. Predictions made on the test set demonstrated high accuracy, with the model's performance validated by a low RMSE. The optimized Random Forest model provided reliable solar power forecasts, crucial for balancing energy supply and demand. </a:t>
            </a:r>
          </a:p>
          <a:p>
            <a:pPr marL="342900" indent="-342900" algn="just">
              <a:lnSpc>
                <a:spcPts val="2834"/>
              </a:lnSpc>
              <a:spcBef>
                <a:spcPct val="0"/>
              </a:spcBef>
              <a:buFont typeface="Arial" panose="020B0604020202020204" pitchFamily="34" charset="0"/>
              <a:buChar char="•"/>
            </a:pPr>
            <a:r>
              <a:rPr lang="en-US" sz="1750" dirty="0">
                <a:solidFill>
                  <a:srgbClr val="1A1E29"/>
                </a:solidFill>
                <a:latin typeface="Poppins" panose="00000500000000000000" pitchFamily="2" charset="0"/>
                <a:cs typeface="Poppins" panose="00000500000000000000" pitchFamily="2" charset="0"/>
              </a:rPr>
              <a:t>This project highlights the effective use of machine learning in enhancing solar power utilization and offers a foundation for further improvements, such as integrating additional features or employing advanced algorithms to boost prediction accuracy. </a:t>
            </a:r>
          </a:p>
          <a:p>
            <a:pPr marL="342900" indent="-342900" algn="just">
              <a:lnSpc>
                <a:spcPts val="2834"/>
              </a:lnSpc>
              <a:spcBef>
                <a:spcPct val="0"/>
              </a:spcBef>
              <a:buFont typeface="Arial" panose="020B0604020202020204" pitchFamily="34" charset="0"/>
              <a:buChar char="•"/>
            </a:pPr>
            <a:r>
              <a:rPr lang="en-US" sz="1750" dirty="0">
                <a:solidFill>
                  <a:srgbClr val="1A1E29"/>
                </a:solidFill>
                <a:latin typeface="Poppins" panose="00000500000000000000" pitchFamily="2" charset="0"/>
                <a:cs typeface="Poppins" panose="00000500000000000000" pitchFamily="2" charset="0"/>
              </a:rPr>
              <a:t>The workflow and findings from this project contribute valuable insights into solar power forecasting, supporting sustainable energy management practices.</a:t>
            </a:r>
          </a:p>
        </p:txBody>
      </p:sp>
      <p:sp>
        <p:nvSpPr>
          <p:cNvPr id="11" name="Date Placeholder 10">
            <a:extLst>
              <a:ext uri="{FF2B5EF4-FFF2-40B4-BE49-F238E27FC236}">
                <a16:creationId xmlns:a16="http://schemas.microsoft.com/office/drawing/2014/main" id="{4F0A7809-9E28-B480-97EC-02DAB769BC40}"/>
              </a:ext>
            </a:extLst>
          </p:cNvPr>
          <p:cNvSpPr>
            <a:spLocks noGrp="1"/>
          </p:cNvSpPr>
          <p:nvPr>
            <p:ph type="dt" sz="half" idx="10"/>
          </p:nvPr>
        </p:nvSpPr>
        <p:spPr>
          <a:xfrm>
            <a:off x="430151" y="9258300"/>
            <a:ext cx="2133600" cy="365125"/>
          </a:xfrm>
        </p:spPr>
        <p:txBody>
          <a:bodyPr/>
          <a:lstStyle/>
          <a:p>
            <a:fld id="{7A04E1ED-4B96-4DE7-9D71-7A4FFD7A09FF}" type="datetime1">
              <a:rPr lang="en-US" smtClean="0"/>
              <a:t>6/9/2024</a:t>
            </a:fld>
            <a:endParaRPr lang="en-US" dirty="0"/>
          </a:p>
        </p:txBody>
      </p:sp>
      <p:sp>
        <p:nvSpPr>
          <p:cNvPr id="12" name="Slide Number Placeholder 11">
            <a:extLst>
              <a:ext uri="{FF2B5EF4-FFF2-40B4-BE49-F238E27FC236}">
                <a16:creationId xmlns:a16="http://schemas.microsoft.com/office/drawing/2014/main" id="{C9A10703-712E-D573-E833-024F9FD36DAE}"/>
              </a:ext>
            </a:extLst>
          </p:cNvPr>
          <p:cNvSpPr>
            <a:spLocks noGrp="1"/>
          </p:cNvSpPr>
          <p:nvPr>
            <p:ph type="sldNum" sz="quarter" idx="12"/>
          </p:nvPr>
        </p:nvSpPr>
        <p:spPr>
          <a:xfrm>
            <a:off x="468251" y="9258299"/>
            <a:ext cx="2133600" cy="365125"/>
          </a:xfrm>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a:p>
            <a:endParaRPr lang="en-IN" dirty="0"/>
          </a:p>
        </p:txBody>
      </p:sp>
      <p:sp>
        <p:nvSpPr>
          <p:cNvPr id="3" name="TextBox 3"/>
          <p:cNvSpPr txBox="1"/>
          <p:nvPr/>
        </p:nvSpPr>
        <p:spPr>
          <a:xfrm>
            <a:off x="12231154" y="5057775"/>
            <a:ext cx="4957463" cy="738238"/>
          </a:xfrm>
          <a:prstGeom prst="rect">
            <a:avLst/>
          </a:prstGeom>
        </p:spPr>
        <p:txBody>
          <a:bodyPr lIns="0" tIns="0" rIns="0" bIns="0" rtlCol="0" anchor="t">
            <a:spAutoFit/>
          </a:bodyPr>
          <a:lstStyle/>
          <a:p>
            <a:pPr algn="l">
              <a:lnSpc>
                <a:spcPts val="6018"/>
              </a:lnSpc>
              <a:spcBef>
                <a:spcPct val="0"/>
              </a:spcBef>
            </a:pPr>
            <a:r>
              <a:rPr lang="en-US" sz="4298" dirty="0">
                <a:solidFill>
                  <a:srgbClr val="1A1E29"/>
                </a:solidFill>
                <a:latin typeface="League Spartan"/>
              </a:rPr>
              <a:t>REFERENCES</a:t>
            </a:r>
          </a:p>
        </p:txBody>
      </p:sp>
      <p:sp>
        <p:nvSpPr>
          <p:cNvPr id="4" name="AutoShape 4"/>
          <p:cNvSpPr/>
          <p:nvPr/>
        </p:nvSpPr>
        <p:spPr>
          <a:xfrm flipV="1">
            <a:off x="12232226" y="5726630"/>
            <a:ext cx="3774244" cy="19050"/>
          </a:xfrm>
          <a:prstGeom prst="line">
            <a:avLst/>
          </a:prstGeom>
          <a:ln w="38100" cap="flat">
            <a:solidFill>
              <a:srgbClr val="1A1E29"/>
            </a:solidFill>
            <a:prstDash val="solid"/>
            <a:headEnd type="none" w="sm" len="sm"/>
            <a:tailEnd type="none" w="sm" len="sm"/>
          </a:ln>
        </p:spPr>
      </p:sp>
      <p:grpSp>
        <p:nvGrpSpPr>
          <p:cNvPr id="5" name="Group 5"/>
          <p:cNvGrpSpPr/>
          <p:nvPr/>
        </p:nvGrpSpPr>
        <p:grpSpPr>
          <a:xfrm>
            <a:off x="11397716" y="2571750"/>
            <a:ext cx="290233" cy="5143500"/>
            <a:chOff x="0" y="0"/>
            <a:chExt cx="76440" cy="1354667"/>
          </a:xfrm>
        </p:grpSpPr>
        <p:sp>
          <p:nvSpPr>
            <p:cNvPr id="6"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1A1E29"/>
            </a:solidFill>
          </p:spPr>
        </p:sp>
        <p:sp>
          <p:nvSpPr>
            <p:cNvPr id="7" name="TextBox 7"/>
            <p:cNvSpPr txBox="1"/>
            <p:nvPr/>
          </p:nvSpPr>
          <p:spPr>
            <a:xfrm>
              <a:off x="0" y="-47625"/>
              <a:ext cx="76440" cy="14022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305112" y="2173724"/>
            <a:ext cx="8655010" cy="6219395"/>
          </a:xfrm>
          <a:prstGeom prst="rect">
            <a:avLst/>
          </a:prstGeom>
        </p:spPr>
        <p:txBody>
          <a:bodyPr lIns="0" tIns="0" rIns="0" bIns="0" rtlCol="0" anchor="t">
            <a:spAutoFit/>
          </a:bodyPr>
          <a:lstStyle/>
          <a:p>
            <a:pPr algn="just">
              <a:lnSpc>
                <a:spcPts val="3079"/>
              </a:lnSpc>
            </a:pPr>
            <a:r>
              <a:rPr lang="en-US" sz="2199" dirty="0">
                <a:solidFill>
                  <a:srgbClr val="1A1E29"/>
                </a:solidFill>
                <a:latin typeface="Lato Bold"/>
              </a:rPr>
              <a:t>Books</a:t>
            </a:r>
          </a:p>
          <a:p>
            <a:pPr algn="just">
              <a:lnSpc>
                <a:spcPts val="2659"/>
              </a:lnSpc>
            </a:pPr>
            <a:r>
              <a:rPr lang="en-US" sz="1899" dirty="0">
                <a:solidFill>
                  <a:srgbClr val="1A1E29"/>
                </a:solidFill>
                <a:latin typeface="Lato"/>
              </a:rPr>
              <a:t>[1] </a:t>
            </a:r>
            <a:r>
              <a:rPr lang="en-US" sz="1899" dirty="0">
                <a:solidFill>
                  <a:srgbClr val="1A1E29"/>
                </a:solidFill>
                <a:latin typeface="Lato Bold"/>
              </a:rPr>
              <a:t>”Solar Energy: The Physics and Engineering of Photovoltaic Conversion, Technologies and Systems" </a:t>
            </a:r>
          </a:p>
          <a:p>
            <a:pPr algn="just">
              <a:lnSpc>
                <a:spcPts val="2659"/>
              </a:lnSpc>
            </a:pPr>
            <a:r>
              <a:rPr lang="en-US" sz="1899" dirty="0">
                <a:solidFill>
                  <a:srgbClr val="1A1E29"/>
                </a:solidFill>
                <a:latin typeface="Lato Italics"/>
              </a:rPr>
              <a:t>Klaus </a:t>
            </a:r>
            <a:r>
              <a:rPr lang="en-US" sz="1899" dirty="0" err="1">
                <a:solidFill>
                  <a:srgbClr val="1A1E29"/>
                </a:solidFill>
                <a:latin typeface="Lato Italics"/>
              </a:rPr>
              <a:t>Jäger</a:t>
            </a:r>
            <a:r>
              <a:rPr lang="en-US" sz="1899" dirty="0">
                <a:solidFill>
                  <a:srgbClr val="1A1E29"/>
                </a:solidFill>
                <a:latin typeface="Lato Italics"/>
              </a:rPr>
              <a:t>, </a:t>
            </a:r>
            <a:r>
              <a:rPr lang="en-US" sz="1899" dirty="0" err="1">
                <a:solidFill>
                  <a:srgbClr val="1A1E29"/>
                </a:solidFill>
                <a:latin typeface="Lato Italics"/>
              </a:rPr>
              <a:t>Olindo</a:t>
            </a:r>
            <a:r>
              <a:rPr lang="en-US" sz="1899" dirty="0">
                <a:solidFill>
                  <a:srgbClr val="1A1E29"/>
                </a:solidFill>
                <a:latin typeface="Lato Italics"/>
              </a:rPr>
              <a:t> Isabella, Arno Smets, Rene van </a:t>
            </a:r>
            <a:r>
              <a:rPr lang="en-US" sz="1899" dirty="0" err="1">
                <a:solidFill>
                  <a:srgbClr val="1A1E29"/>
                </a:solidFill>
                <a:latin typeface="Lato Italics"/>
              </a:rPr>
              <a:t>Swaaij</a:t>
            </a:r>
            <a:r>
              <a:rPr lang="en-US" sz="1899" dirty="0">
                <a:solidFill>
                  <a:srgbClr val="1A1E29"/>
                </a:solidFill>
                <a:latin typeface="Lato Italics"/>
              </a:rPr>
              <a:t>, Miro Zeman</a:t>
            </a:r>
          </a:p>
          <a:p>
            <a:pPr algn="just">
              <a:lnSpc>
                <a:spcPts val="2659"/>
              </a:lnSpc>
            </a:pPr>
            <a:r>
              <a:rPr lang="en-US" sz="1899" dirty="0">
                <a:solidFill>
                  <a:srgbClr val="1A1E29"/>
                </a:solidFill>
                <a:latin typeface="Lato"/>
              </a:rPr>
              <a:t>[2] </a:t>
            </a:r>
            <a:r>
              <a:rPr lang="en-US" sz="1899" dirty="0">
                <a:solidFill>
                  <a:srgbClr val="1A1E29"/>
                </a:solidFill>
                <a:latin typeface="Lato Bold"/>
              </a:rPr>
              <a:t>”Machine Learning and Data Science in the Power Generation Industry: Best Practices, Tools, and Case Studies"</a:t>
            </a:r>
            <a:r>
              <a:rPr lang="en-US" sz="1899" dirty="0">
                <a:solidFill>
                  <a:srgbClr val="1A1E29"/>
                </a:solidFill>
                <a:latin typeface="Lato"/>
              </a:rPr>
              <a:t> </a:t>
            </a:r>
          </a:p>
          <a:p>
            <a:pPr algn="just">
              <a:lnSpc>
                <a:spcPts val="2659"/>
              </a:lnSpc>
            </a:pPr>
            <a:r>
              <a:rPr lang="en-US" sz="1899" dirty="0">
                <a:solidFill>
                  <a:srgbClr val="1A1E29"/>
                </a:solidFill>
                <a:latin typeface="Lato Italics"/>
              </a:rPr>
              <a:t>Patrick </a:t>
            </a:r>
            <a:r>
              <a:rPr lang="en-US" sz="1899" dirty="0" err="1">
                <a:solidFill>
                  <a:srgbClr val="1A1E29"/>
                </a:solidFill>
                <a:latin typeface="Lato Italics"/>
              </a:rPr>
              <a:t>Bangert</a:t>
            </a:r>
            <a:endParaRPr lang="en-US" sz="1899" dirty="0">
              <a:solidFill>
                <a:srgbClr val="1A1E29"/>
              </a:solidFill>
              <a:latin typeface="Lato Italics"/>
            </a:endParaRPr>
          </a:p>
          <a:p>
            <a:pPr algn="just">
              <a:lnSpc>
                <a:spcPts val="2659"/>
              </a:lnSpc>
            </a:pPr>
            <a:r>
              <a:rPr lang="en-US" sz="1899" dirty="0">
                <a:solidFill>
                  <a:srgbClr val="1A1E29"/>
                </a:solidFill>
                <a:latin typeface="Lato"/>
              </a:rPr>
              <a:t>[3] </a:t>
            </a:r>
            <a:r>
              <a:rPr lang="en-US" sz="1899" dirty="0">
                <a:solidFill>
                  <a:srgbClr val="1A1E29"/>
                </a:solidFill>
                <a:latin typeface="Lato Bold"/>
              </a:rPr>
              <a:t>”Data Science for Supply Chain Forecasting"</a:t>
            </a:r>
          </a:p>
          <a:p>
            <a:pPr algn="just">
              <a:lnSpc>
                <a:spcPts val="2659"/>
              </a:lnSpc>
            </a:pPr>
            <a:r>
              <a:rPr lang="en-US" sz="1899" dirty="0">
                <a:solidFill>
                  <a:srgbClr val="1A1E29"/>
                </a:solidFill>
                <a:latin typeface="Lato"/>
              </a:rPr>
              <a:t>Nicolas </a:t>
            </a:r>
            <a:r>
              <a:rPr lang="en-US" sz="1899" dirty="0" err="1">
                <a:solidFill>
                  <a:srgbClr val="1A1E29"/>
                </a:solidFill>
                <a:latin typeface="Lato"/>
              </a:rPr>
              <a:t>Vandeput</a:t>
            </a:r>
            <a:endParaRPr lang="en-US" sz="1899" dirty="0">
              <a:solidFill>
                <a:srgbClr val="1A1E29"/>
              </a:solidFill>
              <a:latin typeface="Lato"/>
            </a:endParaRPr>
          </a:p>
          <a:p>
            <a:pPr algn="just">
              <a:lnSpc>
                <a:spcPts val="2659"/>
              </a:lnSpc>
            </a:pPr>
            <a:endParaRPr lang="en-US" sz="1899" dirty="0">
              <a:solidFill>
                <a:srgbClr val="1A1E29"/>
              </a:solidFill>
              <a:latin typeface="Lato"/>
            </a:endParaRPr>
          </a:p>
          <a:p>
            <a:pPr algn="just">
              <a:lnSpc>
                <a:spcPts val="3079"/>
              </a:lnSpc>
            </a:pPr>
            <a:r>
              <a:rPr lang="en-US" sz="2199" dirty="0">
                <a:solidFill>
                  <a:srgbClr val="1A1E29"/>
                </a:solidFill>
                <a:latin typeface="Lato Bold"/>
              </a:rPr>
              <a:t>Journals</a:t>
            </a:r>
          </a:p>
          <a:p>
            <a:pPr algn="just">
              <a:lnSpc>
                <a:spcPts val="2659"/>
              </a:lnSpc>
            </a:pPr>
            <a:r>
              <a:rPr lang="en-US" sz="1899" dirty="0">
                <a:solidFill>
                  <a:srgbClr val="1A1E29"/>
                </a:solidFill>
                <a:latin typeface="Lato"/>
              </a:rPr>
              <a:t>[1] </a:t>
            </a:r>
            <a:r>
              <a:rPr lang="en-US" sz="1899" dirty="0">
                <a:solidFill>
                  <a:srgbClr val="1A1E29"/>
                </a:solidFill>
                <a:latin typeface="Lato Bold"/>
              </a:rPr>
              <a:t>”A Comprehensive Review on Solar Power Forecasting"</a:t>
            </a:r>
          </a:p>
          <a:p>
            <a:pPr algn="just">
              <a:lnSpc>
                <a:spcPts val="2380"/>
              </a:lnSpc>
            </a:pPr>
            <a:r>
              <a:rPr lang="en-US" sz="1700" dirty="0">
                <a:solidFill>
                  <a:srgbClr val="1A1E29"/>
                </a:solidFill>
                <a:latin typeface="Lato Italics"/>
              </a:rPr>
              <a:t>U. A. </a:t>
            </a:r>
            <a:r>
              <a:rPr lang="en-US" sz="1700" dirty="0" err="1">
                <a:solidFill>
                  <a:srgbClr val="1A1E29"/>
                </a:solidFill>
                <a:latin typeface="Lato Italics"/>
              </a:rPr>
              <a:t>Amam</a:t>
            </a:r>
            <a:r>
              <a:rPr lang="en-US" sz="1700" dirty="0">
                <a:solidFill>
                  <a:srgbClr val="1A1E29"/>
                </a:solidFill>
                <a:latin typeface="Lato Italics"/>
              </a:rPr>
              <a:t> et al.  , Renewable and Sustainable Energy Reviews, Journal of Machine Learning, volume 1, 2019</a:t>
            </a:r>
          </a:p>
          <a:p>
            <a:pPr algn="just">
              <a:lnSpc>
                <a:spcPts val="2659"/>
              </a:lnSpc>
            </a:pPr>
            <a:r>
              <a:rPr lang="en-US" sz="1899" dirty="0">
                <a:solidFill>
                  <a:srgbClr val="1A1E29"/>
                </a:solidFill>
                <a:latin typeface="Lato"/>
              </a:rPr>
              <a:t>[2] </a:t>
            </a:r>
            <a:r>
              <a:rPr lang="en-US" sz="1899" dirty="0">
                <a:solidFill>
                  <a:srgbClr val="1A1E29"/>
                </a:solidFill>
                <a:latin typeface="Lato Bold"/>
              </a:rPr>
              <a:t>“Data Preprocessing for Machine Learning in Solar Energy Forecasting"</a:t>
            </a:r>
            <a:r>
              <a:rPr lang="en-US" sz="1899" dirty="0">
                <a:solidFill>
                  <a:srgbClr val="1A1E29"/>
                </a:solidFill>
                <a:latin typeface="Lato"/>
              </a:rPr>
              <a:t> </a:t>
            </a:r>
          </a:p>
          <a:p>
            <a:pPr algn="just">
              <a:lnSpc>
                <a:spcPts val="1960"/>
              </a:lnSpc>
              <a:spcBef>
                <a:spcPct val="0"/>
              </a:spcBef>
            </a:pPr>
            <a:r>
              <a:rPr lang="en-US" sz="1400" dirty="0">
                <a:solidFill>
                  <a:srgbClr val="1A1E29"/>
                </a:solidFill>
                <a:latin typeface="Lato Italics"/>
              </a:rPr>
              <a:t>T. Chen et al. , Renewable and Sustainable Energy Reviews, Journal of Machine Learning, volume 1, 2019</a:t>
            </a:r>
          </a:p>
          <a:p>
            <a:pPr algn="just">
              <a:lnSpc>
                <a:spcPts val="1960"/>
              </a:lnSpc>
              <a:spcBef>
                <a:spcPct val="0"/>
              </a:spcBef>
            </a:pPr>
            <a:endParaRPr lang="en-US" sz="1400" dirty="0">
              <a:solidFill>
                <a:srgbClr val="1A1E29"/>
              </a:solidFill>
              <a:latin typeface="Lato Italics"/>
            </a:endParaRPr>
          </a:p>
          <a:p>
            <a:pPr algn="just">
              <a:lnSpc>
                <a:spcPts val="1960"/>
              </a:lnSpc>
              <a:spcBef>
                <a:spcPct val="0"/>
              </a:spcBef>
            </a:pPr>
            <a:r>
              <a:rPr lang="en-US" sz="2200" dirty="0">
                <a:solidFill>
                  <a:srgbClr val="1A1E29"/>
                </a:solidFill>
                <a:latin typeface="Lato Bold" panose="020F0502020204030203" charset="0"/>
                <a:ea typeface="Lato Bold" panose="020F0502020204030203" charset="0"/>
                <a:cs typeface="Lato Bold" panose="020F0502020204030203" charset="0"/>
              </a:rPr>
              <a:t>Datasets</a:t>
            </a:r>
          </a:p>
          <a:p>
            <a:pPr algn="just">
              <a:lnSpc>
                <a:spcPts val="1960"/>
              </a:lnSpc>
              <a:spcBef>
                <a:spcPct val="0"/>
              </a:spcBef>
            </a:pPr>
            <a:r>
              <a:rPr lang="en-US" sz="1400" dirty="0">
                <a:solidFill>
                  <a:srgbClr val="1A1E29"/>
                </a:solidFill>
                <a:latin typeface="Lato Italics"/>
                <a:hlinkClick r:id="rId3"/>
              </a:rPr>
              <a:t>https://www.kaggle.com/datasets/anikannal/solar-power-generation-data</a:t>
            </a:r>
            <a:endParaRPr lang="en-US" sz="1400" dirty="0">
              <a:solidFill>
                <a:srgbClr val="1A1E29"/>
              </a:solidFill>
              <a:latin typeface="Lato Italics"/>
            </a:endParaRPr>
          </a:p>
        </p:txBody>
      </p:sp>
      <p:sp>
        <p:nvSpPr>
          <p:cNvPr id="11" name="Date Placeholder 10">
            <a:extLst>
              <a:ext uri="{FF2B5EF4-FFF2-40B4-BE49-F238E27FC236}">
                <a16:creationId xmlns:a16="http://schemas.microsoft.com/office/drawing/2014/main" id="{2D6A25C1-6D7C-AD77-A627-5943DF2424B2}"/>
              </a:ext>
            </a:extLst>
          </p:cNvPr>
          <p:cNvSpPr>
            <a:spLocks noGrp="1"/>
          </p:cNvSpPr>
          <p:nvPr>
            <p:ph type="dt" sz="half" idx="10"/>
          </p:nvPr>
        </p:nvSpPr>
        <p:spPr>
          <a:xfrm>
            <a:off x="533400" y="9334500"/>
            <a:ext cx="2133600" cy="365125"/>
          </a:xfrm>
        </p:spPr>
        <p:txBody>
          <a:bodyPr/>
          <a:lstStyle/>
          <a:p>
            <a:fld id="{FF57A5D1-3588-47B6-899F-6AA84BD59391}" type="datetime1">
              <a:rPr lang="en-US" smtClean="0"/>
              <a:t>6/9/2024</a:t>
            </a:fld>
            <a:endParaRPr lang="en-US" dirty="0"/>
          </a:p>
        </p:txBody>
      </p:sp>
      <p:sp>
        <p:nvSpPr>
          <p:cNvPr id="12" name="Slide Number Placeholder 11">
            <a:extLst>
              <a:ext uri="{FF2B5EF4-FFF2-40B4-BE49-F238E27FC236}">
                <a16:creationId xmlns:a16="http://schemas.microsoft.com/office/drawing/2014/main" id="{2A080F73-A04F-1CD8-8969-8131BE4D68A4}"/>
              </a:ext>
            </a:extLst>
          </p:cNvPr>
          <p:cNvSpPr>
            <a:spLocks noGrp="1"/>
          </p:cNvSpPr>
          <p:nvPr>
            <p:ph type="sldNum" sz="quarter" idx="12"/>
          </p:nvPr>
        </p:nvSpPr>
        <p:spPr>
          <a:xfrm>
            <a:off x="685800" y="9339262"/>
            <a:ext cx="2133600" cy="365125"/>
          </a:xfrm>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7B4A28"/>
            </a:solidFill>
          </p:spPr>
        </p:sp>
        <p:sp>
          <p:nvSpPr>
            <p:cNvPr id="5" name="TextBox 5"/>
            <p:cNvSpPr txBox="1"/>
            <p:nvPr/>
          </p:nvSpPr>
          <p:spPr>
            <a:xfrm>
              <a:off x="0" y="-57150"/>
              <a:ext cx="812800" cy="276648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14126" y="1894425"/>
            <a:ext cx="9687995" cy="562708"/>
          </a:xfrm>
          <a:prstGeom prst="rect">
            <a:avLst/>
          </a:prstGeom>
        </p:spPr>
        <p:txBody>
          <a:bodyPr lIns="0" tIns="0" rIns="0" bIns="0" rtlCol="0" anchor="t">
            <a:spAutoFit/>
          </a:bodyPr>
          <a:lstStyle/>
          <a:p>
            <a:pPr algn="l">
              <a:lnSpc>
                <a:spcPts val="4684"/>
              </a:lnSpc>
              <a:spcBef>
                <a:spcPct val="0"/>
              </a:spcBef>
            </a:pPr>
            <a:r>
              <a:rPr lang="en-US" sz="3346">
                <a:solidFill>
                  <a:srgbClr val="1A1E29"/>
                </a:solidFill>
                <a:latin typeface="League Spartan"/>
              </a:rPr>
              <a:t>PRESENTED BY</a:t>
            </a:r>
          </a:p>
        </p:txBody>
      </p:sp>
      <p:sp>
        <p:nvSpPr>
          <p:cNvPr id="7" name="TextBox 7"/>
          <p:cNvSpPr txBox="1"/>
          <p:nvPr/>
        </p:nvSpPr>
        <p:spPr>
          <a:xfrm>
            <a:off x="3914126" y="2809557"/>
            <a:ext cx="10991397" cy="4009367"/>
          </a:xfrm>
          <a:prstGeom prst="rect">
            <a:avLst/>
          </a:prstGeom>
        </p:spPr>
        <p:txBody>
          <a:bodyPr lIns="0" tIns="0" rIns="0" bIns="0" rtlCol="0" anchor="t">
            <a:spAutoFit/>
          </a:bodyPr>
          <a:lstStyle/>
          <a:p>
            <a:pPr algn="just">
              <a:lnSpc>
                <a:spcPts val="3359"/>
              </a:lnSpc>
            </a:pPr>
            <a:r>
              <a:rPr lang="en-US" sz="2399" dirty="0">
                <a:solidFill>
                  <a:srgbClr val="1A1E29"/>
                </a:solidFill>
                <a:latin typeface="Lato Bold"/>
              </a:rPr>
              <a:t>SHAYAK CHAKRABORTY, 3RD YEAR, ECS</a:t>
            </a:r>
          </a:p>
          <a:p>
            <a:pPr algn="just">
              <a:lnSpc>
                <a:spcPts val="2939"/>
              </a:lnSpc>
            </a:pPr>
            <a:r>
              <a:rPr lang="en-US" sz="2099" dirty="0">
                <a:solidFill>
                  <a:srgbClr val="1A1E29"/>
                </a:solidFill>
                <a:latin typeface="Lato Bold"/>
              </a:rPr>
              <a:t>ROLL NUMBER- 501021010014</a:t>
            </a:r>
          </a:p>
          <a:p>
            <a:pPr algn="just">
              <a:lnSpc>
                <a:spcPts val="2939"/>
              </a:lnSpc>
            </a:pPr>
            <a:endParaRPr lang="en-US" sz="2099" dirty="0">
              <a:solidFill>
                <a:srgbClr val="1A1E29"/>
              </a:solidFill>
              <a:latin typeface="Lato Bold"/>
            </a:endParaRPr>
          </a:p>
          <a:p>
            <a:pPr algn="just">
              <a:lnSpc>
                <a:spcPts val="3359"/>
              </a:lnSpc>
            </a:pPr>
            <a:r>
              <a:rPr lang="en-US" sz="2399" dirty="0">
                <a:solidFill>
                  <a:srgbClr val="1A1E29"/>
                </a:solidFill>
                <a:latin typeface="Lato Bold"/>
              </a:rPr>
              <a:t>TOMOJIT GHOSH, 3RD YEAR, ECS</a:t>
            </a:r>
          </a:p>
          <a:p>
            <a:pPr algn="just">
              <a:lnSpc>
                <a:spcPts val="2939"/>
              </a:lnSpc>
            </a:pPr>
            <a:r>
              <a:rPr lang="en-US" sz="2099" dirty="0">
                <a:solidFill>
                  <a:srgbClr val="1A1E29"/>
                </a:solidFill>
                <a:latin typeface="Lato Bold"/>
              </a:rPr>
              <a:t>ROLL NUMBER- 501021010017</a:t>
            </a:r>
          </a:p>
          <a:p>
            <a:pPr algn="just">
              <a:lnSpc>
                <a:spcPts val="2939"/>
              </a:lnSpc>
            </a:pPr>
            <a:endParaRPr lang="en-US" sz="2099" dirty="0">
              <a:solidFill>
                <a:srgbClr val="1A1E29"/>
              </a:solidFill>
              <a:latin typeface="Lato Bold"/>
            </a:endParaRPr>
          </a:p>
          <a:p>
            <a:pPr algn="just">
              <a:lnSpc>
                <a:spcPts val="3359"/>
              </a:lnSpc>
            </a:pPr>
            <a:r>
              <a:rPr lang="en-US" sz="2399" dirty="0">
                <a:solidFill>
                  <a:srgbClr val="1A1E29"/>
                </a:solidFill>
                <a:latin typeface="Lato Bold"/>
              </a:rPr>
              <a:t>ARPAN DAS, 3RD YEAR, ECS</a:t>
            </a:r>
          </a:p>
          <a:p>
            <a:pPr algn="just">
              <a:lnSpc>
                <a:spcPts val="2204"/>
              </a:lnSpc>
            </a:pPr>
            <a:r>
              <a:rPr lang="en-US" sz="2099" dirty="0">
                <a:solidFill>
                  <a:srgbClr val="1A1E29"/>
                </a:solidFill>
                <a:latin typeface="Lato Bold"/>
              </a:rPr>
              <a:t>ROLL NUMBER- 501021010001</a:t>
            </a:r>
          </a:p>
          <a:p>
            <a:pPr algn="just">
              <a:lnSpc>
                <a:spcPts val="2204"/>
              </a:lnSpc>
            </a:pPr>
            <a:endParaRPr lang="en-US" sz="2099" dirty="0">
              <a:solidFill>
                <a:srgbClr val="1A1E29"/>
              </a:solidFill>
              <a:latin typeface="Lato Bold"/>
            </a:endParaRPr>
          </a:p>
          <a:p>
            <a:pPr algn="just">
              <a:lnSpc>
                <a:spcPts val="2414"/>
              </a:lnSpc>
            </a:pPr>
            <a:r>
              <a:rPr lang="en-US" sz="2299" b="1" dirty="0">
                <a:solidFill>
                  <a:schemeClr val="tx2">
                    <a:lumMod val="75000"/>
                  </a:schemeClr>
                </a:solidFill>
                <a:latin typeface="Poppins" panose="00000500000000000000" pitchFamily="2" charset="0"/>
                <a:cs typeface="Poppins" panose="00000500000000000000" pitchFamily="2" charset="0"/>
              </a:rPr>
              <a:t>GURU NANAK INSTITUTE OF TECHNOLOGY</a:t>
            </a:r>
          </a:p>
          <a:p>
            <a:pPr algn="just">
              <a:lnSpc>
                <a:spcPts val="2939"/>
              </a:lnSpc>
              <a:spcBef>
                <a:spcPct val="0"/>
              </a:spcBef>
            </a:pPr>
            <a:endParaRPr lang="en-US" sz="2299" dirty="0">
              <a:solidFill>
                <a:srgbClr val="004AAD"/>
              </a:solidFill>
              <a:latin typeface="Lato Bold"/>
            </a:endParaRPr>
          </a:p>
        </p:txBody>
      </p:sp>
      <p:sp>
        <p:nvSpPr>
          <p:cNvPr id="8" name="AutoShape 8"/>
          <p:cNvSpPr/>
          <p:nvPr/>
        </p:nvSpPr>
        <p:spPr>
          <a:xfrm flipV="1">
            <a:off x="3541908" y="6691259"/>
            <a:ext cx="9687995" cy="20505"/>
          </a:xfrm>
          <a:prstGeom prst="line">
            <a:avLst/>
          </a:prstGeom>
          <a:ln w="38100" cap="flat">
            <a:solidFill>
              <a:srgbClr val="7B4A28"/>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914126" y="7115422"/>
            <a:ext cx="9687995" cy="562708"/>
          </a:xfrm>
          <a:prstGeom prst="rect">
            <a:avLst/>
          </a:prstGeom>
        </p:spPr>
        <p:txBody>
          <a:bodyPr lIns="0" tIns="0" rIns="0" bIns="0" rtlCol="0" anchor="t">
            <a:spAutoFit/>
          </a:bodyPr>
          <a:lstStyle/>
          <a:p>
            <a:pPr algn="l">
              <a:lnSpc>
                <a:spcPts val="4684"/>
              </a:lnSpc>
              <a:spcBef>
                <a:spcPct val="0"/>
              </a:spcBef>
            </a:pPr>
            <a:r>
              <a:rPr lang="en-US" sz="3346">
                <a:solidFill>
                  <a:srgbClr val="1A1E29"/>
                </a:solidFill>
                <a:latin typeface="League Spartan"/>
              </a:rPr>
              <a:t>GUIDED BY</a:t>
            </a:r>
          </a:p>
        </p:txBody>
      </p:sp>
      <p:sp>
        <p:nvSpPr>
          <p:cNvPr id="11" name="TextBox 11"/>
          <p:cNvSpPr txBox="1"/>
          <p:nvPr/>
        </p:nvSpPr>
        <p:spPr>
          <a:xfrm>
            <a:off x="3914126" y="7896694"/>
            <a:ext cx="5087421" cy="901701"/>
          </a:xfrm>
          <a:prstGeom prst="rect">
            <a:avLst/>
          </a:prstGeom>
        </p:spPr>
        <p:txBody>
          <a:bodyPr lIns="0" tIns="0" rIns="0" bIns="0" rtlCol="0" anchor="t">
            <a:spAutoFit/>
          </a:bodyPr>
          <a:lstStyle/>
          <a:p>
            <a:pPr algn="just">
              <a:lnSpc>
                <a:spcPts val="4079"/>
              </a:lnSpc>
            </a:pPr>
            <a:r>
              <a:rPr lang="en-US" sz="2399" dirty="0">
                <a:solidFill>
                  <a:srgbClr val="1A1E29"/>
                </a:solidFill>
                <a:latin typeface="Lato Bold"/>
              </a:rPr>
              <a:t>Ms. SUPARNA MAITY</a:t>
            </a:r>
          </a:p>
          <a:p>
            <a:pPr algn="just">
              <a:lnSpc>
                <a:spcPts val="3229"/>
              </a:lnSpc>
            </a:pPr>
            <a:r>
              <a:rPr lang="en-US" sz="1899" dirty="0">
                <a:solidFill>
                  <a:srgbClr val="1A1E29"/>
                </a:solidFill>
                <a:latin typeface="Lato Bold"/>
              </a:rPr>
              <a:t>ASSISTANT PROFESSOR, DEPT. OF ECS, GNIT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EDCDB"/>
        </a:solidFill>
        <a:effectLst/>
      </p:bgPr>
    </p:bg>
    <p:spTree>
      <p:nvGrpSpPr>
        <p:cNvPr id="1" name=""/>
        <p:cNvGrpSpPr/>
        <p:nvPr/>
      </p:nvGrpSpPr>
      <p:grpSpPr>
        <a:xfrm>
          <a:off x="0" y="0"/>
          <a:ext cx="0" cy="0"/>
          <a:chOff x="0" y="0"/>
          <a:chExt cx="0" cy="0"/>
        </a:xfrm>
      </p:grpSpPr>
      <p:sp>
        <p:nvSpPr>
          <p:cNvPr id="5" name="TextBox 5"/>
          <p:cNvSpPr txBox="1"/>
          <p:nvPr/>
        </p:nvSpPr>
        <p:spPr>
          <a:xfrm>
            <a:off x="4072171" y="4584436"/>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7B4A28"/>
                </a:solidFill>
                <a:latin typeface="League Spartan"/>
              </a:rPr>
              <a:t>THANK YOU</a:t>
            </a:r>
          </a:p>
        </p:txBody>
      </p:sp>
      <p:sp>
        <p:nvSpPr>
          <p:cNvPr id="6" name="AutoShape 6"/>
          <p:cNvSpPr/>
          <p:nvPr/>
        </p:nvSpPr>
        <p:spPr>
          <a:xfrm>
            <a:off x="5897880" y="5978641"/>
            <a:ext cx="6492240" cy="0"/>
          </a:xfrm>
          <a:prstGeom prst="line">
            <a:avLst/>
          </a:prstGeom>
          <a:ln w="38100" cap="flat">
            <a:solidFill>
              <a:srgbClr val="1A1E29"/>
            </a:solidFill>
            <a:prstDash val="solid"/>
            <a:headEnd type="none" w="sm" len="sm"/>
            <a:tailEnd type="none" w="sm" len="sm"/>
          </a:ln>
        </p:spPr>
      </p:sp>
      <p:grpSp>
        <p:nvGrpSpPr>
          <p:cNvPr id="7" name="Group 7"/>
          <p:cNvGrpSpPr/>
          <p:nvPr/>
        </p:nvGrpSpPr>
        <p:grpSpPr>
          <a:xfrm>
            <a:off x="13972092" y="0"/>
            <a:ext cx="1354374" cy="10287000"/>
            <a:chOff x="0" y="0"/>
            <a:chExt cx="356708" cy="2709333"/>
          </a:xfrm>
        </p:grpSpPr>
        <p:sp>
          <p:nvSpPr>
            <p:cNvPr id="8" name="Freeform 8"/>
            <p:cNvSpPr/>
            <p:nvPr/>
          </p:nvSpPr>
          <p:spPr>
            <a:xfrm>
              <a:off x="0" y="0"/>
              <a:ext cx="356708" cy="2709333"/>
            </a:xfrm>
            <a:custGeom>
              <a:avLst/>
              <a:gdLst/>
              <a:ahLst/>
              <a:cxnLst/>
              <a:rect l="l" t="t" r="r" b="b"/>
              <a:pathLst>
                <a:path w="356708" h="2709333">
                  <a:moveTo>
                    <a:pt x="0" y="0"/>
                  </a:moveTo>
                  <a:lnTo>
                    <a:pt x="356708" y="0"/>
                  </a:lnTo>
                  <a:lnTo>
                    <a:pt x="356708" y="2709333"/>
                  </a:lnTo>
                  <a:lnTo>
                    <a:pt x="0" y="2709333"/>
                  </a:lnTo>
                  <a:close/>
                </a:path>
              </a:pathLst>
            </a:custGeom>
            <a:solidFill>
              <a:srgbClr val="1A1E29"/>
            </a:solidFill>
          </p:spPr>
        </p:sp>
        <p:sp>
          <p:nvSpPr>
            <p:cNvPr id="9" name="TextBox 9"/>
            <p:cNvSpPr txBox="1"/>
            <p:nvPr/>
          </p:nvSpPr>
          <p:spPr>
            <a:xfrm>
              <a:off x="0" y="-47625"/>
              <a:ext cx="356708" cy="2756958"/>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DCDB"/>
        </a:solidFill>
        <a:effectLst/>
      </p:bgPr>
    </p:bg>
    <p:spTree>
      <p:nvGrpSpPr>
        <p:cNvPr id="1" name=""/>
        <p:cNvGrpSpPr/>
        <p:nvPr/>
      </p:nvGrpSpPr>
      <p:grpSpPr>
        <a:xfrm>
          <a:off x="0" y="0"/>
          <a:ext cx="0" cy="0"/>
          <a:chOff x="0" y="0"/>
          <a:chExt cx="0" cy="0"/>
        </a:xfrm>
      </p:grpSpPr>
      <p:grpSp>
        <p:nvGrpSpPr>
          <p:cNvPr id="2" name="Group 2"/>
          <p:cNvGrpSpPr/>
          <p:nvPr/>
        </p:nvGrpSpPr>
        <p:grpSpPr>
          <a:xfrm>
            <a:off x="13029412" y="0"/>
            <a:ext cx="5258588" cy="10287000"/>
            <a:chOff x="0" y="0"/>
            <a:chExt cx="1384978" cy="2709333"/>
          </a:xfrm>
        </p:grpSpPr>
        <p:sp>
          <p:nvSpPr>
            <p:cNvPr id="3" name="Freeform 3"/>
            <p:cNvSpPr/>
            <p:nvPr/>
          </p:nvSpPr>
          <p:spPr>
            <a:xfrm>
              <a:off x="0" y="0"/>
              <a:ext cx="1384978" cy="2709333"/>
            </a:xfrm>
            <a:custGeom>
              <a:avLst/>
              <a:gdLst/>
              <a:ahLst/>
              <a:cxnLst/>
              <a:rect l="l" t="t" r="r" b="b"/>
              <a:pathLst>
                <a:path w="1384978" h="2709333">
                  <a:moveTo>
                    <a:pt x="0" y="0"/>
                  </a:moveTo>
                  <a:lnTo>
                    <a:pt x="1384978" y="0"/>
                  </a:lnTo>
                  <a:lnTo>
                    <a:pt x="1384978" y="2709333"/>
                  </a:lnTo>
                  <a:lnTo>
                    <a:pt x="0" y="2709333"/>
                  </a:lnTo>
                  <a:close/>
                </a:path>
              </a:pathLst>
            </a:custGeom>
            <a:solidFill>
              <a:srgbClr val="1A1E29"/>
            </a:solidFill>
          </p:spPr>
        </p:sp>
        <p:sp>
          <p:nvSpPr>
            <p:cNvPr id="4" name="TextBox 4"/>
            <p:cNvSpPr txBox="1"/>
            <p:nvPr/>
          </p:nvSpPr>
          <p:spPr>
            <a:xfrm>
              <a:off x="0" y="-57150"/>
              <a:ext cx="1384978" cy="276648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508740" y="760029"/>
            <a:ext cx="6544963" cy="738238"/>
          </a:xfrm>
          <a:prstGeom prst="rect">
            <a:avLst/>
          </a:prstGeom>
        </p:spPr>
        <p:txBody>
          <a:bodyPr lIns="0" tIns="0" rIns="0" bIns="0" rtlCol="0" anchor="t">
            <a:spAutoFit/>
          </a:bodyPr>
          <a:lstStyle/>
          <a:p>
            <a:pPr algn="l">
              <a:lnSpc>
                <a:spcPts val="6018"/>
              </a:lnSpc>
              <a:spcBef>
                <a:spcPct val="0"/>
              </a:spcBef>
            </a:pPr>
            <a:r>
              <a:rPr lang="en-US" sz="4298" dirty="0">
                <a:latin typeface="League Spartan"/>
              </a:rPr>
              <a:t>CONTENTS</a:t>
            </a:r>
          </a:p>
        </p:txBody>
      </p:sp>
      <p:sp>
        <p:nvSpPr>
          <p:cNvPr id="6" name="AutoShape 6"/>
          <p:cNvSpPr/>
          <p:nvPr/>
        </p:nvSpPr>
        <p:spPr>
          <a:xfrm>
            <a:off x="1508740" y="1498267"/>
            <a:ext cx="2618740" cy="0"/>
          </a:xfrm>
          <a:prstGeom prst="line">
            <a:avLst/>
          </a:prstGeom>
          <a:ln w="38100" cap="flat">
            <a:solidFill>
              <a:srgbClr val="1A1E29"/>
            </a:solidFill>
            <a:prstDash val="solid"/>
            <a:headEnd type="none" w="sm" len="sm"/>
            <a:tailEnd type="none" w="sm" len="sm"/>
          </a:ln>
        </p:spPr>
        <p:txBody>
          <a:bodyPr/>
          <a:lstStyle/>
          <a:p>
            <a:endParaRPr lang="en-IN" dirty="0"/>
          </a:p>
        </p:txBody>
      </p:sp>
      <p:sp>
        <p:nvSpPr>
          <p:cNvPr id="7" name="TextBox 7"/>
          <p:cNvSpPr txBox="1"/>
          <p:nvPr/>
        </p:nvSpPr>
        <p:spPr>
          <a:xfrm>
            <a:off x="1329571" y="1714500"/>
            <a:ext cx="5595818" cy="8182818"/>
          </a:xfrm>
          <a:prstGeom prst="rect">
            <a:avLst/>
          </a:prstGeom>
        </p:spPr>
        <p:txBody>
          <a:bodyPr lIns="0" tIns="0" rIns="0" bIns="0" rtlCol="0" anchor="t">
            <a:spAutoFit/>
          </a:bodyPr>
          <a:lstStyle/>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INTRODUCTION</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BACKGROUND</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PREMILARY ANALYSIS</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DATA PREPROCESSING AND MANIPULATION</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TIME BASED TRAIN TEST SPLIT</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FLOW CHART</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CORRELATION HEATMAP</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MODEL BUILDING</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FEATURE ENGINEERING</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HYPERPARAMETER OPTIMIZATION</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PREDICTION</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ACTUAL VS PREDICTED DATA PLOT</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FUTURE SCOPE</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CONCLUSION</a:t>
            </a:r>
          </a:p>
          <a:p>
            <a:pPr marL="410209" lvl="1" indent="-205105" algn="l">
              <a:lnSpc>
                <a:spcPts val="4255"/>
              </a:lnSpc>
              <a:buFont typeface="Arial"/>
              <a:buChar char="•"/>
            </a:pPr>
            <a:r>
              <a:rPr lang="en-US" b="1" dirty="0">
                <a:solidFill>
                  <a:srgbClr val="7B4A28"/>
                </a:solidFill>
                <a:latin typeface="Lato" panose="020F0502020204030203" pitchFamily="34" charset="0"/>
                <a:ea typeface="Lato" panose="020F0502020204030203" pitchFamily="34" charset="0"/>
                <a:cs typeface="Lato" panose="020F0502020204030203" pitchFamily="3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DCD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4920414" cy="10287000"/>
            <a:chOff x="0" y="0"/>
            <a:chExt cx="3929656" cy="2709333"/>
          </a:xfrm>
        </p:grpSpPr>
        <p:sp>
          <p:nvSpPr>
            <p:cNvPr id="3" name="Freeform 3"/>
            <p:cNvSpPr/>
            <p:nvPr/>
          </p:nvSpPr>
          <p:spPr>
            <a:xfrm>
              <a:off x="0" y="0"/>
              <a:ext cx="3929656" cy="2709333"/>
            </a:xfrm>
            <a:custGeom>
              <a:avLst/>
              <a:gdLst/>
              <a:ahLst/>
              <a:cxnLst/>
              <a:rect l="l" t="t" r="r" b="b"/>
              <a:pathLst>
                <a:path w="3929656" h="2709333">
                  <a:moveTo>
                    <a:pt x="0" y="0"/>
                  </a:moveTo>
                  <a:lnTo>
                    <a:pt x="3929656" y="0"/>
                  </a:lnTo>
                  <a:lnTo>
                    <a:pt x="3929656" y="2709333"/>
                  </a:lnTo>
                  <a:lnTo>
                    <a:pt x="0" y="2709333"/>
                  </a:lnTo>
                  <a:close/>
                </a:path>
              </a:pathLst>
            </a:custGeom>
            <a:solidFill>
              <a:srgbClr val="1A1E29"/>
            </a:solidFill>
          </p:spPr>
        </p:sp>
        <p:sp>
          <p:nvSpPr>
            <p:cNvPr id="4" name="TextBox 4"/>
            <p:cNvSpPr txBox="1"/>
            <p:nvPr/>
          </p:nvSpPr>
          <p:spPr>
            <a:xfrm>
              <a:off x="0" y="-47625"/>
              <a:ext cx="3929656"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20" y="1513871"/>
            <a:ext cx="6417963" cy="738238"/>
          </a:xfrm>
          <a:prstGeom prst="rect">
            <a:avLst/>
          </a:prstGeom>
        </p:spPr>
        <p:txBody>
          <a:bodyPr lIns="0" tIns="0" rIns="0" bIns="0" rtlCol="0" anchor="t">
            <a:spAutoFit/>
          </a:bodyPr>
          <a:lstStyle/>
          <a:p>
            <a:pPr algn="l">
              <a:lnSpc>
                <a:spcPts val="6018"/>
              </a:lnSpc>
              <a:spcBef>
                <a:spcPct val="0"/>
              </a:spcBef>
            </a:pPr>
            <a:r>
              <a:rPr lang="en-US" sz="4298">
                <a:solidFill>
                  <a:srgbClr val="DEDCDB"/>
                </a:solidFill>
                <a:latin typeface="League Spartan"/>
              </a:rPr>
              <a:t>INTRODUCTION</a:t>
            </a:r>
          </a:p>
        </p:txBody>
      </p:sp>
      <p:sp>
        <p:nvSpPr>
          <p:cNvPr id="6" name="AutoShape 6"/>
          <p:cNvSpPr/>
          <p:nvPr/>
        </p:nvSpPr>
        <p:spPr>
          <a:xfrm flipV="1">
            <a:off x="1029792" y="2233059"/>
            <a:ext cx="5761990" cy="19050"/>
          </a:xfrm>
          <a:prstGeom prst="line">
            <a:avLst/>
          </a:prstGeom>
          <a:ln w="38100" cap="flat">
            <a:solidFill>
              <a:srgbClr val="DEDCDB"/>
            </a:solidFill>
            <a:prstDash val="solid"/>
            <a:headEnd type="none" w="sm" len="sm"/>
            <a:tailEnd type="none" w="sm" len="sm"/>
          </a:ln>
        </p:spPr>
      </p:sp>
      <p:sp>
        <p:nvSpPr>
          <p:cNvPr id="7" name="TextBox 7"/>
          <p:cNvSpPr txBox="1"/>
          <p:nvPr/>
        </p:nvSpPr>
        <p:spPr>
          <a:xfrm>
            <a:off x="643805" y="2971297"/>
            <a:ext cx="12143009" cy="5123848"/>
          </a:xfrm>
          <a:prstGeom prst="rect">
            <a:avLst/>
          </a:prstGeom>
        </p:spPr>
        <p:txBody>
          <a:bodyPr lIns="0" tIns="0" rIns="0" bIns="0" rtlCol="0" anchor="t">
            <a:spAutoFit/>
          </a:bodyPr>
          <a:lstStyle/>
          <a:p>
            <a:pPr marL="571858" lvl="1" indent="-285929" algn="just">
              <a:lnSpc>
                <a:spcPts val="3708"/>
              </a:lnSpc>
              <a:buFont typeface="Arial"/>
              <a:buChar char="•"/>
            </a:pPr>
            <a:r>
              <a:rPr lang="en-US" sz="2648" spc="-7" dirty="0">
                <a:solidFill>
                  <a:srgbClr val="DEDCDB"/>
                </a:solidFill>
                <a:latin typeface="Lato"/>
              </a:rPr>
              <a:t>Solar power is the conversion of energy from sunlight into electricity, either directly using photovoltaics (PV), or indirectly using concentrated solar power systems.</a:t>
            </a:r>
          </a:p>
          <a:p>
            <a:pPr marL="571858" lvl="1" indent="-285929" algn="just">
              <a:lnSpc>
                <a:spcPts val="3708"/>
              </a:lnSpc>
              <a:buFont typeface="Arial"/>
              <a:buChar char="•"/>
            </a:pPr>
            <a:r>
              <a:rPr lang="en-US" sz="2648" spc="-7" dirty="0">
                <a:solidFill>
                  <a:srgbClr val="DEDCDB"/>
                </a:solidFill>
                <a:latin typeface="Lato"/>
              </a:rPr>
              <a:t>The main crucial and challenging issue in solar energy production is the intermittency of power generation due to weather conditions. In particular, a variation of the temperature and irradiance can have a profound impact on the quality of electric power production.</a:t>
            </a:r>
          </a:p>
          <a:p>
            <a:pPr marL="571858" lvl="1" indent="-285929" algn="just">
              <a:lnSpc>
                <a:spcPts val="3708"/>
              </a:lnSpc>
              <a:buFont typeface="Arial"/>
              <a:buChar char="•"/>
            </a:pPr>
            <a:r>
              <a:rPr lang="en-US" sz="2648" spc="-7" dirty="0">
                <a:solidFill>
                  <a:srgbClr val="DEDCDB"/>
                </a:solidFill>
                <a:latin typeface="Lato"/>
              </a:rPr>
              <a:t>Hence, accurately forecasting the power output of PV modules in a short-term is of great importance for daily/hourly efficient management of power grid production, delivery, storage, as well as for decision-making on the energy markets.</a:t>
            </a:r>
          </a:p>
        </p:txBody>
      </p:sp>
      <p:sp>
        <p:nvSpPr>
          <p:cNvPr id="10" name="Date Placeholder 9">
            <a:extLst>
              <a:ext uri="{FF2B5EF4-FFF2-40B4-BE49-F238E27FC236}">
                <a16:creationId xmlns:a16="http://schemas.microsoft.com/office/drawing/2014/main" id="{301CD263-743E-F59D-190C-95EA40317491}"/>
              </a:ext>
            </a:extLst>
          </p:cNvPr>
          <p:cNvSpPr>
            <a:spLocks noGrp="1"/>
          </p:cNvSpPr>
          <p:nvPr>
            <p:ph type="dt" sz="half" idx="10"/>
          </p:nvPr>
        </p:nvSpPr>
        <p:spPr>
          <a:xfrm>
            <a:off x="457200" y="9715500"/>
            <a:ext cx="2133600" cy="365125"/>
          </a:xfrm>
        </p:spPr>
        <p:txBody>
          <a:bodyPr/>
          <a:lstStyle/>
          <a:p>
            <a:fld id="{22B045F6-D9F8-4667-955A-A8E5051D7FD0}" type="datetime1">
              <a:rPr lang="en-US" smtClean="0"/>
              <a:t>6/9/2024</a:t>
            </a:fld>
            <a:endParaRPr lang="en-US" dirty="0"/>
          </a:p>
        </p:txBody>
      </p:sp>
      <p:sp>
        <p:nvSpPr>
          <p:cNvPr id="11" name="Slide Number Placeholder 10">
            <a:extLst>
              <a:ext uri="{FF2B5EF4-FFF2-40B4-BE49-F238E27FC236}">
                <a16:creationId xmlns:a16="http://schemas.microsoft.com/office/drawing/2014/main" id="{9530DF56-F2D7-1726-16DE-CB4425998C14}"/>
              </a:ext>
            </a:extLst>
          </p:cNvPr>
          <p:cNvSpPr>
            <a:spLocks noGrp="1"/>
          </p:cNvSpPr>
          <p:nvPr>
            <p:ph type="sldNum" sz="quarter" idx="12"/>
          </p:nvPr>
        </p:nvSpPr>
        <p:spPr>
          <a:xfrm>
            <a:off x="19050" y="9715499"/>
            <a:ext cx="2133600" cy="365125"/>
          </a:xfrm>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20" y="1494821"/>
            <a:ext cx="6544963" cy="738238"/>
          </a:xfrm>
          <a:prstGeom prst="rect">
            <a:avLst/>
          </a:prstGeom>
        </p:spPr>
        <p:txBody>
          <a:bodyPr lIns="0" tIns="0" rIns="0" bIns="0" rtlCol="0" anchor="t">
            <a:spAutoFit/>
          </a:bodyPr>
          <a:lstStyle/>
          <a:p>
            <a:pPr algn="l">
              <a:lnSpc>
                <a:spcPts val="6018"/>
              </a:lnSpc>
              <a:spcBef>
                <a:spcPct val="0"/>
              </a:spcBef>
            </a:pPr>
            <a:r>
              <a:rPr lang="en-US" sz="4298">
                <a:solidFill>
                  <a:srgbClr val="7B4A28"/>
                </a:solidFill>
                <a:latin typeface="League Spartan"/>
              </a:rPr>
              <a:t>BACKGROUND</a:t>
            </a:r>
          </a:p>
        </p:txBody>
      </p:sp>
      <p:sp>
        <p:nvSpPr>
          <p:cNvPr id="4" name="AutoShape 4"/>
          <p:cNvSpPr/>
          <p:nvPr/>
        </p:nvSpPr>
        <p:spPr>
          <a:xfrm flipH="1">
            <a:off x="1028720" y="2186817"/>
            <a:ext cx="0" cy="0"/>
          </a:xfrm>
          <a:prstGeom prst="line">
            <a:avLst/>
          </a:prstGeom>
          <a:ln w="19050" cap="flat">
            <a:solidFill>
              <a:srgbClr val="1A1E29"/>
            </a:solidFill>
            <a:prstDash val="solid"/>
            <a:headEnd type="none" w="sm" len="sm"/>
            <a:tailEnd type="none" w="sm" len="sm"/>
          </a:ln>
        </p:spPr>
      </p:sp>
      <p:sp>
        <p:nvSpPr>
          <p:cNvPr id="5" name="AutoShape 5"/>
          <p:cNvSpPr/>
          <p:nvPr/>
        </p:nvSpPr>
        <p:spPr>
          <a:xfrm>
            <a:off x="1029792" y="2252109"/>
            <a:ext cx="2618740" cy="0"/>
          </a:xfrm>
          <a:prstGeom prst="line">
            <a:avLst/>
          </a:prstGeom>
          <a:ln w="38100" cap="flat">
            <a:solidFill>
              <a:srgbClr val="1A1E29"/>
            </a:solidFill>
            <a:prstDash val="solid"/>
            <a:headEnd type="none" w="sm" len="sm"/>
            <a:tailEnd type="none" w="sm" len="sm"/>
          </a:ln>
        </p:spPr>
      </p:sp>
      <p:grpSp>
        <p:nvGrpSpPr>
          <p:cNvPr id="6" name="Group 6"/>
          <p:cNvGrpSpPr/>
          <p:nvPr/>
        </p:nvGrpSpPr>
        <p:grpSpPr>
          <a:xfrm>
            <a:off x="14519812"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7B4A28"/>
            </a:solidFill>
          </p:spPr>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7649" y="9142603"/>
            <a:ext cx="2087283" cy="521821"/>
          </a:xfrm>
          <a:custGeom>
            <a:avLst/>
            <a:gdLst/>
            <a:ahLst/>
            <a:cxnLst/>
            <a:rect l="l" t="t" r="r" b="b"/>
            <a:pathLst>
              <a:path w="2087283" h="521821">
                <a:moveTo>
                  <a:pt x="0" y="0"/>
                </a:moveTo>
                <a:lnTo>
                  <a:pt x="2087282" y="0"/>
                </a:lnTo>
                <a:lnTo>
                  <a:pt x="2087282"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027649" y="2685917"/>
            <a:ext cx="12073801" cy="2127442"/>
          </a:xfrm>
          <a:prstGeom prst="rect">
            <a:avLst/>
          </a:prstGeom>
        </p:spPr>
        <p:txBody>
          <a:bodyPr wrap="square" lIns="0" tIns="0" rIns="0" bIns="0" rtlCol="0" anchor="t">
            <a:spAutoFit/>
          </a:bodyPr>
          <a:lstStyle/>
          <a:p>
            <a:pPr marL="474526" lvl="1" indent="-285750" algn="just">
              <a:lnSpc>
                <a:spcPts val="2797"/>
              </a:lnSpc>
              <a:buFont typeface="Arial" panose="020B0604020202020204" pitchFamily="34" charset="0"/>
              <a:buChar char="•"/>
            </a:pPr>
            <a:r>
              <a:rPr lang="en-US" sz="1748" dirty="0">
                <a:solidFill>
                  <a:srgbClr val="1A1E29"/>
                </a:solidFill>
                <a:latin typeface="Poppins"/>
              </a:rPr>
              <a:t>Datasets: </a:t>
            </a:r>
          </a:p>
          <a:p>
            <a:pPr marL="931726" lvl="2" indent="-285750" algn="just">
              <a:lnSpc>
                <a:spcPts val="2797"/>
              </a:lnSpc>
              <a:buFont typeface="Arial" panose="020B0604020202020204" pitchFamily="34" charset="0"/>
              <a:buChar char="•"/>
            </a:pPr>
            <a:r>
              <a:rPr lang="en-US" sz="1748" dirty="0">
                <a:solidFill>
                  <a:srgbClr val="1A1E29"/>
                </a:solidFill>
                <a:latin typeface="Poppins"/>
              </a:rPr>
              <a:t>Plant Generation Dataset </a:t>
            </a:r>
          </a:p>
          <a:p>
            <a:pPr marL="931726" lvl="2" indent="-285750" algn="just">
              <a:lnSpc>
                <a:spcPts val="2797"/>
              </a:lnSpc>
              <a:buFont typeface="Arial" panose="020B0604020202020204" pitchFamily="34" charset="0"/>
              <a:buChar char="•"/>
            </a:pPr>
            <a:r>
              <a:rPr lang="en-US" sz="1748" dirty="0">
                <a:solidFill>
                  <a:srgbClr val="1A1E29"/>
                </a:solidFill>
                <a:latin typeface="Poppins"/>
              </a:rPr>
              <a:t>Weather Sensor dataset </a:t>
            </a:r>
          </a:p>
          <a:p>
            <a:pPr marL="474526" lvl="1" indent="-285750" algn="just">
              <a:lnSpc>
                <a:spcPts val="2797"/>
              </a:lnSpc>
              <a:buFont typeface="Arial" panose="020B0604020202020204" pitchFamily="34" charset="0"/>
              <a:buChar char="•"/>
            </a:pPr>
            <a:r>
              <a:rPr lang="en-US" sz="1748" dirty="0">
                <a:solidFill>
                  <a:srgbClr val="1A1E29"/>
                </a:solidFill>
                <a:latin typeface="Poppins"/>
              </a:rPr>
              <a:t>We will predict solar power depends on 67699 observations and 7 attributes from the Plant Generation   Dataset.</a:t>
            </a:r>
          </a:p>
          <a:p>
            <a:pPr marL="474526" lvl="1" indent="-285750" algn="just">
              <a:lnSpc>
                <a:spcPts val="2797"/>
              </a:lnSpc>
              <a:buFont typeface="Arial" panose="020B0604020202020204" pitchFamily="34" charset="0"/>
              <a:buChar char="•"/>
            </a:pPr>
            <a:r>
              <a:rPr lang="en-US" sz="1748" dirty="0">
                <a:solidFill>
                  <a:srgbClr val="1A1E29"/>
                </a:solidFill>
                <a:latin typeface="Poppins"/>
              </a:rPr>
              <a:t>3260 observations and 6 attributes from the Weather Sensor dataset.</a:t>
            </a:r>
          </a:p>
        </p:txBody>
      </p:sp>
      <p:sp>
        <p:nvSpPr>
          <p:cNvPr id="11" name="TextBox 11"/>
          <p:cNvSpPr txBox="1"/>
          <p:nvPr/>
        </p:nvSpPr>
        <p:spPr>
          <a:xfrm>
            <a:off x="8550874" y="5105400"/>
            <a:ext cx="4726190" cy="3583686"/>
          </a:xfrm>
          <a:prstGeom prst="rect">
            <a:avLst/>
          </a:prstGeom>
        </p:spPr>
        <p:txBody>
          <a:bodyPr lIns="0" tIns="0" rIns="0" bIns="0" rtlCol="0" anchor="t">
            <a:spAutoFit/>
          </a:bodyPr>
          <a:lstStyle/>
          <a:p>
            <a:pPr algn="just">
              <a:lnSpc>
                <a:spcPts val="2240"/>
              </a:lnSpc>
            </a:pPr>
            <a:r>
              <a:rPr lang="en-US" sz="1600">
                <a:solidFill>
                  <a:srgbClr val="000000"/>
                </a:solidFill>
                <a:latin typeface="Lato Bold"/>
              </a:rPr>
              <a:t>Attributes are given on Plant Generation Dataset as</a:t>
            </a:r>
          </a:p>
          <a:p>
            <a:pPr algn="just">
              <a:lnSpc>
                <a:spcPts val="2240"/>
              </a:lnSpc>
            </a:pPr>
            <a:endParaRPr lang="en-US" sz="1600">
              <a:solidFill>
                <a:srgbClr val="000000"/>
              </a:solidFill>
              <a:latin typeface="Lato Bold"/>
            </a:endParaRPr>
          </a:p>
          <a:p>
            <a:pPr marL="345441" lvl="1" indent="-172721" algn="just">
              <a:lnSpc>
                <a:spcPts val="2464"/>
              </a:lnSpc>
              <a:buFont typeface="Arial"/>
              <a:buChar char="•"/>
            </a:pPr>
            <a:r>
              <a:rPr lang="en-US" sz="1600">
                <a:solidFill>
                  <a:srgbClr val="000000"/>
                </a:solidFill>
                <a:latin typeface="Lato"/>
              </a:rPr>
              <a:t>DATE_TIME - 15 minute timestamp</a:t>
            </a:r>
          </a:p>
          <a:p>
            <a:pPr marL="345441" lvl="1" indent="-172721" algn="just">
              <a:lnSpc>
                <a:spcPts val="2464"/>
              </a:lnSpc>
              <a:buFont typeface="Arial"/>
              <a:buChar char="•"/>
            </a:pPr>
            <a:r>
              <a:rPr lang="en-US" sz="1600">
                <a:solidFill>
                  <a:srgbClr val="000000"/>
                </a:solidFill>
                <a:latin typeface="Lato"/>
              </a:rPr>
              <a:t>PLANT_ID - Common for entire file</a:t>
            </a:r>
          </a:p>
          <a:p>
            <a:pPr marL="345441" lvl="1" indent="-172721" algn="just">
              <a:lnSpc>
                <a:spcPts val="2464"/>
              </a:lnSpc>
              <a:buFont typeface="Arial"/>
              <a:buChar char="•"/>
            </a:pPr>
            <a:r>
              <a:rPr lang="en-US" sz="1600">
                <a:solidFill>
                  <a:srgbClr val="000000"/>
                </a:solidFill>
                <a:latin typeface="Lato"/>
              </a:rPr>
              <a:t>SOURCE_KEY - Unique inverter id(total 22)</a:t>
            </a:r>
          </a:p>
          <a:p>
            <a:pPr marL="345441" lvl="1" indent="-172721" algn="just">
              <a:lnSpc>
                <a:spcPts val="2464"/>
              </a:lnSpc>
              <a:buFont typeface="Arial"/>
              <a:buChar char="•"/>
            </a:pPr>
            <a:r>
              <a:rPr lang="en-US" sz="1600">
                <a:solidFill>
                  <a:srgbClr val="000000"/>
                </a:solidFill>
                <a:latin typeface="Lato"/>
              </a:rPr>
              <a:t>AC_POWER - Amount of ac power after </a:t>
            </a:r>
          </a:p>
          <a:p>
            <a:pPr algn="just">
              <a:lnSpc>
                <a:spcPts val="2464"/>
              </a:lnSpc>
            </a:pPr>
            <a:r>
              <a:rPr lang="en-US" sz="1600">
                <a:solidFill>
                  <a:srgbClr val="000000"/>
                </a:solidFill>
                <a:latin typeface="Lato"/>
              </a:rPr>
              <a:t>       conversion form DC by inverter</a:t>
            </a:r>
          </a:p>
          <a:p>
            <a:pPr marL="345441" lvl="1" indent="-172721" algn="just">
              <a:lnSpc>
                <a:spcPts val="2464"/>
              </a:lnSpc>
              <a:buFont typeface="Arial"/>
              <a:buChar char="•"/>
            </a:pPr>
            <a:r>
              <a:rPr lang="en-US" sz="1600">
                <a:solidFill>
                  <a:srgbClr val="000000"/>
                </a:solidFill>
                <a:latin typeface="Lato"/>
              </a:rPr>
              <a:t>DC_POWER - Amount of dc power generated </a:t>
            </a:r>
          </a:p>
          <a:p>
            <a:pPr algn="just">
              <a:lnSpc>
                <a:spcPts val="2464"/>
              </a:lnSpc>
            </a:pPr>
            <a:r>
              <a:rPr lang="en-US" sz="1600">
                <a:solidFill>
                  <a:srgbClr val="000000"/>
                </a:solidFill>
                <a:latin typeface="Lato"/>
              </a:rPr>
              <a:t>      by the inverter </a:t>
            </a:r>
          </a:p>
          <a:p>
            <a:pPr marL="345441" lvl="1" indent="-172721" algn="just">
              <a:lnSpc>
                <a:spcPts val="2464"/>
              </a:lnSpc>
              <a:buFont typeface="Arial"/>
              <a:buChar char="•"/>
            </a:pPr>
            <a:r>
              <a:rPr lang="en-US" sz="1600">
                <a:solidFill>
                  <a:srgbClr val="000000"/>
                </a:solidFill>
                <a:latin typeface="Lato"/>
              </a:rPr>
              <a:t>TOTAL_YIELD - Total yield for the inverter</a:t>
            </a:r>
          </a:p>
          <a:p>
            <a:pPr marL="345441" lvl="1" indent="-172721" algn="just">
              <a:lnSpc>
                <a:spcPts val="2464"/>
              </a:lnSpc>
              <a:buFont typeface="Arial"/>
              <a:buChar char="•"/>
            </a:pPr>
            <a:r>
              <a:rPr lang="en-US" sz="1600">
                <a:solidFill>
                  <a:srgbClr val="000000"/>
                </a:solidFill>
                <a:latin typeface="Lato"/>
              </a:rPr>
              <a:t>DAILY_YIELD - Cumulative sum of power </a:t>
            </a:r>
          </a:p>
          <a:p>
            <a:pPr algn="just">
              <a:lnSpc>
                <a:spcPts val="2464"/>
              </a:lnSpc>
            </a:pPr>
            <a:r>
              <a:rPr lang="en-US" sz="1600">
                <a:solidFill>
                  <a:srgbClr val="000000"/>
                </a:solidFill>
                <a:latin typeface="Lato"/>
              </a:rPr>
              <a:t>       generated on that day </a:t>
            </a:r>
          </a:p>
        </p:txBody>
      </p:sp>
      <p:sp>
        <p:nvSpPr>
          <p:cNvPr id="12" name="TextBox 12"/>
          <p:cNvSpPr txBox="1"/>
          <p:nvPr/>
        </p:nvSpPr>
        <p:spPr>
          <a:xfrm>
            <a:off x="1029792" y="5086350"/>
            <a:ext cx="5464612" cy="3427603"/>
          </a:xfrm>
          <a:prstGeom prst="rect">
            <a:avLst/>
          </a:prstGeom>
        </p:spPr>
        <p:txBody>
          <a:bodyPr lIns="0" tIns="0" rIns="0" bIns="0" rtlCol="0" anchor="t">
            <a:spAutoFit/>
          </a:bodyPr>
          <a:lstStyle/>
          <a:p>
            <a:pPr algn="l">
              <a:lnSpc>
                <a:spcPts val="2400"/>
              </a:lnSpc>
            </a:pPr>
            <a:r>
              <a:rPr lang="en-US" sz="1600" dirty="0">
                <a:solidFill>
                  <a:srgbClr val="000000"/>
                </a:solidFill>
                <a:latin typeface="Lato Bold"/>
              </a:rPr>
              <a:t>Attributes are given on Weather Sensor Dataset as</a:t>
            </a:r>
          </a:p>
          <a:p>
            <a:pPr algn="l">
              <a:lnSpc>
                <a:spcPts val="2400"/>
              </a:lnSpc>
            </a:pPr>
            <a:endParaRPr lang="en-US" sz="1600" dirty="0">
              <a:solidFill>
                <a:srgbClr val="000000"/>
              </a:solidFill>
              <a:latin typeface="Lato Bold"/>
            </a:endParaRPr>
          </a:p>
          <a:p>
            <a:pPr marL="345441" lvl="1" indent="-172721" algn="l">
              <a:lnSpc>
                <a:spcPts val="2512"/>
              </a:lnSpc>
              <a:buFont typeface="Arial"/>
              <a:buChar char="•"/>
            </a:pPr>
            <a:r>
              <a:rPr lang="en-US" sz="1600" dirty="0">
                <a:solidFill>
                  <a:srgbClr val="000000"/>
                </a:solidFill>
                <a:latin typeface="Lato"/>
              </a:rPr>
              <a:t>DATE_TIME - 15 minute timestamp </a:t>
            </a:r>
          </a:p>
          <a:p>
            <a:pPr marL="345441" lvl="1" indent="-172721" algn="l">
              <a:lnSpc>
                <a:spcPts val="2512"/>
              </a:lnSpc>
              <a:buFont typeface="Arial"/>
              <a:buChar char="•"/>
            </a:pPr>
            <a:r>
              <a:rPr lang="en-US" sz="1600" dirty="0">
                <a:solidFill>
                  <a:srgbClr val="000000"/>
                </a:solidFill>
                <a:latin typeface="Lato"/>
              </a:rPr>
              <a:t>PLANT_ID - Common for entire file</a:t>
            </a:r>
          </a:p>
          <a:p>
            <a:pPr marL="345441" lvl="1" indent="-172721" algn="l">
              <a:lnSpc>
                <a:spcPts val="2512"/>
              </a:lnSpc>
              <a:buFont typeface="Arial"/>
              <a:buChar char="•"/>
            </a:pPr>
            <a:r>
              <a:rPr lang="en-US" sz="1600" dirty="0">
                <a:solidFill>
                  <a:srgbClr val="000000"/>
                </a:solidFill>
                <a:latin typeface="Lato"/>
              </a:rPr>
              <a:t>SOURCE_KEY - Unique inverter id(total 22)</a:t>
            </a:r>
          </a:p>
          <a:p>
            <a:pPr marL="345441" lvl="1" indent="-172721" algn="l">
              <a:lnSpc>
                <a:spcPts val="2512"/>
              </a:lnSpc>
              <a:buFont typeface="Arial"/>
              <a:buChar char="•"/>
            </a:pPr>
            <a:r>
              <a:rPr lang="en-US" sz="1600" dirty="0">
                <a:solidFill>
                  <a:srgbClr val="000000"/>
                </a:solidFill>
                <a:latin typeface="Lato"/>
              </a:rPr>
              <a:t>AMBIENT_TEMPERATURE - Ambient </a:t>
            </a:r>
            <a:r>
              <a:rPr lang="en-US" sz="1600" dirty="0" err="1">
                <a:solidFill>
                  <a:srgbClr val="000000"/>
                </a:solidFill>
                <a:latin typeface="Lato"/>
              </a:rPr>
              <a:t>Temparature</a:t>
            </a:r>
            <a:endParaRPr lang="en-US" sz="1600" dirty="0">
              <a:solidFill>
                <a:srgbClr val="000000"/>
              </a:solidFill>
              <a:latin typeface="Lato"/>
            </a:endParaRPr>
          </a:p>
          <a:p>
            <a:pPr algn="l">
              <a:lnSpc>
                <a:spcPts val="2512"/>
              </a:lnSpc>
            </a:pPr>
            <a:r>
              <a:rPr lang="en-US" sz="1600" dirty="0">
                <a:solidFill>
                  <a:srgbClr val="000000"/>
                </a:solidFill>
                <a:latin typeface="Lato"/>
              </a:rPr>
              <a:t>       at the plant</a:t>
            </a:r>
          </a:p>
          <a:p>
            <a:pPr marL="345441" lvl="1" indent="-172721" algn="l">
              <a:lnSpc>
                <a:spcPts val="2512"/>
              </a:lnSpc>
              <a:buFont typeface="Arial"/>
              <a:buChar char="•"/>
            </a:pPr>
            <a:r>
              <a:rPr lang="en-US" sz="1600" dirty="0">
                <a:solidFill>
                  <a:srgbClr val="000000"/>
                </a:solidFill>
                <a:latin typeface="Lato"/>
              </a:rPr>
              <a:t>MODULE_TEMPERATURE - </a:t>
            </a:r>
            <a:r>
              <a:rPr lang="en-US" sz="1600" dirty="0" err="1">
                <a:solidFill>
                  <a:srgbClr val="000000"/>
                </a:solidFill>
                <a:latin typeface="Lato"/>
              </a:rPr>
              <a:t>Temparature</a:t>
            </a:r>
            <a:r>
              <a:rPr lang="en-US" sz="1600" dirty="0">
                <a:solidFill>
                  <a:srgbClr val="000000"/>
                </a:solidFill>
                <a:latin typeface="Lato"/>
              </a:rPr>
              <a:t> for the module</a:t>
            </a:r>
          </a:p>
          <a:p>
            <a:pPr algn="l">
              <a:lnSpc>
                <a:spcPts val="2512"/>
              </a:lnSpc>
            </a:pPr>
            <a:r>
              <a:rPr lang="en-US" sz="1600" dirty="0">
                <a:solidFill>
                  <a:srgbClr val="000000"/>
                </a:solidFill>
                <a:latin typeface="Lato"/>
              </a:rPr>
              <a:t>       attaching to the sensor panel </a:t>
            </a:r>
          </a:p>
          <a:p>
            <a:pPr marL="345441" lvl="1" indent="-172721" algn="l">
              <a:lnSpc>
                <a:spcPts val="2512"/>
              </a:lnSpc>
              <a:buFont typeface="Arial"/>
              <a:buChar char="•"/>
            </a:pPr>
            <a:r>
              <a:rPr lang="en-US" sz="1600" dirty="0">
                <a:solidFill>
                  <a:srgbClr val="000000"/>
                </a:solidFill>
                <a:latin typeface="Lato"/>
              </a:rPr>
              <a:t>IRRADIATION - Amount of irradiation for the 15 minutes</a:t>
            </a:r>
          </a:p>
          <a:p>
            <a:pPr algn="l">
              <a:lnSpc>
                <a:spcPts val="2512"/>
              </a:lnSpc>
            </a:pPr>
            <a:r>
              <a:rPr lang="en-US" sz="1600" dirty="0">
                <a:solidFill>
                  <a:srgbClr val="000000"/>
                </a:solidFill>
                <a:latin typeface="Lato"/>
              </a:rPr>
              <a:t>       interval</a:t>
            </a:r>
          </a:p>
        </p:txBody>
      </p:sp>
      <p:sp>
        <p:nvSpPr>
          <p:cNvPr id="15" name="Date Placeholder 14">
            <a:extLst>
              <a:ext uri="{FF2B5EF4-FFF2-40B4-BE49-F238E27FC236}">
                <a16:creationId xmlns:a16="http://schemas.microsoft.com/office/drawing/2014/main" id="{9FE7C688-D302-4983-6733-E8D3C1E2D611}"/>
              </a:ext>
            </a:extLst>
          </p:cNvPr>
          <p:cNvSpPr>
            <a:spLocks noGrp="1"/>
          </p:cNvSpPr>
          <p:nvPr>
            <p:ph type="dt" sz="half" idx="10"/>
          </p:nvPr>
        </p:nvSpPr>
        <p:spPr>
          <a:xfrm>
            <a:off x="457200" y="9748838"/>
            <a:ext cx="2133600" cy="365125"/>
          </a:xfrm>
        </p:spPr>
        <p:txBody>
          <a:bodyPr/>
          <a:lstStyle/>
          <a:p>
            <a:fld id="{FD0C86A9-DADC-49A7-8179-CE522B34D3CC}" type="datetime1">
              <a:rPr lang="en-US" smtClean="0"/>
              <a:t>6/9/2024</a:t>
            </a:fld>
            <a:endParaRPr lang="en-US" dirty="0"/>
          </a:p>
        </p:txBody>
      </p:sp>
      <p:sp>
        <p:nvSpPr>
          <p:cNvPr id="16" name="Slide Number Placeholder 15">
            <a:extLst>
              <a:ext uri="{FF2B5EF4-FFF2-40B4-BE49-F238E27FC236}">
                <a16:creationId xmlns:a16="http://schemas.microsoft.com/office/drawing/2014/main" id="{91F50792-8D6D-D846-8623-013423FAEC98}"/>
              </a:ext>
            </a:extLst>
          </p:cNvPr>
          <p:cNvSpPr>
            <a:spLocks noGrp="1"/>
          </p:cNvSpPr>
          <p:nvPr>
            <p:ph type="sldNum" sz="quarter" idx="12"/>
          </p:nvPr>
        </p:nvSpPr>
        <p:spPr>
          <a:xfrm>
            <a:off x="-196313" y="9744076"/>
            <a:ext cx="2133600" cy="365125"/>
          </a:xfrm>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rot="5400000">
            <a:off x="8959850" y="-4497756"/>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7B4A28"/>
            </a:solidFill>
          </p:spPr>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a:off x="1028720" y="2066020"/>
            <a:ext cx="2618740" cy="0"/>
          </a:xfrm>
          <a:prstGeom prst="line">
            <a:avLst/>
          </a:prstGeom>
          <a:ln w="38100" cap="flat">
            <a:solidFill>
              <a:srgbClr val="1A1E29"/>
            </a:solidFill>
            <a:prstDash val="solid"/>
            <a:headEnd type="none" w="sm" len="sm"/>
            <a:tailEnd type="none" w="sm" len="sm"/>
          </a:ln>
        </p:spPr>
      </p:sp>
      <p:sp>
        <p:nvSpPr>
          <p:cNvPr id="7" name="AutoShape 7"/>
          <p:cNvSpPr/>
          <p:nvPr/>
        </p:nvSpPr>
        <p:spPr>
          <a:xfrm>
            <a:off x="1028700" y="6207241"/>
            <a:ext cx="2618740" cy="0"/>
          </a:xfrm>
          <a:prstGeom prst="line">
            <a:avLst/>
          </a:prstGeom>
          <a:ln w="38100" cap="flat">
            <a:solidFill>
              <a:srgbClr val="1A1E29"/>
            </a:solidFill>
            <a:prstDash val="solid"/>
            <a:headEnd type="none" w="sm" len="sm"/>
            <a:tailEnd type="none" w="sm" len="sm"/>
          </a:ln>
        </p:spPr>
      </p:sp>
      <p:sp>
        <p:nvSpPr>
          <p:cNvPr id="8" name="Freeform 8"/>
          <p:cNvSpPr/>
          <p:nvPr/>
        </p:nvSpPr>
        <p:spPr>
          <a:xfrm>
            <a:off x="17062941" y="752777"/>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68468" y="7084399"/>
            <a:ext cx="7661483" cy="2033455"/>
          </a:xfrm>
          <a:custGeom>
            <a:avLst/>
            <a:gdLst/>
            <a:ahLst/>
            <a:cxnLst/>
            <a:rect l="l" t="t" r="r" b="b"/>
            <a:pathLst>
              <a:path w="7661483" h="2033455">
                <a:moveTo>
                  <a:pt x="0" y="0"/>
                </a:moveTo>
                <a:lnTo>
                  <a:pt x="7661483" y="0"/>
                </a:lnTo>
                <a:lnTo>
                  <a:pt x="7661483" y="2033455"/>
                </a:lnTo>
                <a:lnTo>
                  <a:pt x="0" y="2033455"/>
                </a:lnTo>
                <a:lnTo>
                  <a:pt x="0" y="0"/>
                </a:lnTo>
                <a:close/>
              </a:path>
            </a:pathLst>
          </a:custGeom>
          <a:blipFill>
            <a:blip r:embed="rId5"/>
            <a:stretch>
              <a:fillRect/>
            </a:stretch>
          </a:blipFill>
        </p:spPr>
      </p:sp>
      <p:sp>
        <p:nvSpPr>
          <p:cNvPr id="10" name="Freeform 10"/>
          <p:cNvSpPr/>
          <p:nvPr/>
        </p:nvSpPr>
        <p:spPr>
          <a:xfrm>
            <a:off x="9758050" y="7084399"/>
            <a:ext cx="7697608" cy="1935422"/>
          </a:xfrm>
          <a:custGeom>
            <a:avLst/>
            <a:gdLst/>
            <a:ahLst/>
            <a:cxnLst/>
            <a:rect l="l" t="t" r="r" b="b"/>
            <a:pathLst>
              <a:path w="7697608" h="1935422">
                <a:moveTo>
                  <a:pt x="0" y="0"/>
                </a:moveTo>
                <a:lnTo>
                  <a:pt x="7697609" y="0"/>
                </a:lnTo>
                <a:lnTo>
                  <a:pt x="7697609" y="1935422"/>
                </a:lnTo>
                <a:lnTo>
                  <a:pt x="0" y="1935422"/>
                </a:lnTo>
                <a:lnTo>
                  <a:pt x="0" y="0"/>
                </a:lnTo>
                <a:close/>
              </a:path>
            </a:pathLst>
          </a:custGeom>
          <a:blipFill>
            <a:blip r:embed="rId6"/>
            <a:stretch>
              <a:fillRect r="-12693"/>
            </a:stretch>
          </a:blipFill>
        </p:spPr>
      </p:sp>
      <p:sp>
        <p:nvSpPr>
          <p:cNvPr id="11" name="TextBox 11"/>
          <p:cNvSpPr txBox="1"/>
          <p:nvPr/>
        </p:nvSpPr>
        <p:spPr>
          <a:xfrm>
            <a:off x="1028700" y="686102"/>
            <a:ext cx="3255770" cy="572662"/>
          </a:xfrm>
          <a:prstGeom prst="rect">
            <a:avLst/>
          </a:prstGeom>
        </p:spPr>
        <p:txBody>
          <a:bodyPr lIns="0" tIns="0" rIns="0" bIns="0" rtlCol="0" anchor="t">
            <a:spAutoFit/>
          </a:bodyPr>
          <a:lstStyle/>
          <a:p>
            <a:pPr algn="l">
              <a:lnSpc>
                <a:spcPts val="4660"/>
              </a:lnSpc>
              <a:spcBef>
                <a:spcPct val="0"/>
              </a:spcBef>
            </a:pPr>
            <a:r>
              <a:rPr lang="en-US" sz="3329">
                <a:solidFill>
                  <a:srgbClr val="1A1E29"/>
                </a:solidFill>
                <a:latin typeface="Lato Bold"/>
              </a:rPr>
              <a:t>PRELIMINARY</a:t>
            </a:r>
          </a:p>
        </p:txBody>
      </p:sp>
      <p:sp>
        <p:nvSpPr>
          <p:cNvPr id="12" name="TextBox 12"/>
          <p:cNvSpPr txBox="1"/>
          <p:nvPr/>
        </p:nvSpPr>
        <p:spPr>
          <a:xfrm>
            <a:off x="1028720" y="1218898"/>
            <a:ext cx="4957463" cy="828072"/>
          </a:xfrm>
          <a:prstGeom prst="rect">
            <a:avLst/>
          </a:prstGeom>
        </p:spPr>
        <p:txBody>
          <a:bodyPr lIns="0" tIns="0" rIns="0" bIns="0" rtlCol="0" anchor="t">
            <a:spAutoFit/>
          </a:bodyPr>
          <a:lstStyle/>
          <a:p>
            <a:pPr algn="l">
              <a:lnSpc>
                <a:spcPts val="6858"/>
              </a:lnSpc>
              <a:spcBef>
                <a:spcPct val="0"/>
              </a:spcBef>
            </a:pPr>
            <a:r>
              <a:rPr lang="en-US" sz="4898">
                <a:solidFill>
                  <a:srgbClr val="7B4A28"/>
                </a:solidFill>
                <a:latin typeface="League Spartan"/>
              </a:rPr>
              <a:t>ANALYSIS</a:t>
            </a:r>
          </a:p>
        </p:txBody>
      </p:sp>
      <p:sp>
        <p:nvSpPr>
          <p:cNvPr id="13" name="TextBox 13"/>
          <p:cNvSpPr txBox="1"/>
          <p:nvPr/>
        </p:nvSpPr>
        <p:spPr>
          <a:xfrm>
            <a:off x="1028720" y="5563819"/>
            <a:ext cx="11318892" cy="481361"/>
          </a:xfrm>
          <a:prstGeom prst="rect">
            <a:avLst/>
          </a:prstGeom>
        </p:spPr>
        <p:txBody>
          <a:bodyPr lIns="0" tIns="0" rIns="0" bIns="0" rtlCol="0" anchor="t">
            <a:spAutoFit/>
          </a:bodyPr>
          <a:lstStyle/>
          <a:p>
            <a:pPr algn="l">
              <a:lnSpc>
                <a:spcPts val="3918"/>
              </a:lnSpc>
              <a:spcBef>
                <a:spcPct val="0"/>
              </a:spcBef>
            </a:pPr>
            <a:r>
              <a:rPr lang="en-US" sz="2798">
                <a:solidFill>
                  <a:srgbClr val="7B4A28"/>
                </a:solidFill>
                <a:latin typeface="League Spartan"/>
              </a:rPr>
              <a:t>DATA_HEAD OF THE BOTH DATASETS</a:t>
            </a:r>
          </a:p>
        </p:txBody>
      </p:sp>
      <p:sp>
        <p:nvSpPr>
          <p:cNvPr id="14" name="TextBox 14"/>
          <p:cNvSpPr txBox="1"/>
          <p:nvPr/>
        </p:nvSpPr>
        <p:spPr>
          <a:xfrm>
            <a:off x="1028700" y="2486166"/>
            <a:ext cx="12362927" cy="1576329"/>
          </a:xfrm>
          <a:prstGeom prst="rect">
            <a:avLst/>
          </a:prstGeom>
        </p:spPr>
        <p:txBody>
          <a:bodyPr lIns="0" tIns="0" rIns="0" bIns="0" rtlCol="0" anchor="t">
            <a:spAutoFit/>
          </a:bodyPr>
          <a:lstStyle/>
          <a:p>
            <a:pPr marL="377552" lvl="1" indent="-188776" algn="just">
              <a:lnSpc>
                <a:spcPct val="150000"/>
              </a:lnSpc>
              <a:buFont typeface="Arial"/>
              <a:buChar char="•"/>
            </a:pPr>
            <a:r>
              <a:rPr lang="en-US" sz="1748" dirty="0">
                <a:solidFill>
                  <a:srgbClr val="1A1E29"/>
                </a:solidFill>
                <a:latin typeface="Poppins"/>
              </a:rPr>
              <a:t>It involves examining the initial rows of the dataset, commonly referred to as the data head. </a:t>
            </a:r>
          </a:p>
          <a:p>
            <a:pPr marL="377552" lvl="1" indent="-188776" algn="just">
              <a:lnSpc>
                <a:spcPct val="150000"/>
              </a:lnSpc>
              <a:buFont typeface="Arial"/>
              <a:buChar char="•"/>
            </a:pPr>
            <a:r>
              <a:rPr lang="en-US" sz="1748" dirty="0">
                <a:solidFill>
                  <a:srgbClr val="1A1E29"/>
                </a:solidFill>
                <a:latin typeface="Poppins"/>
              </a:rPr>
              <a:t>It provides a quick overview of the data structure, allowing us to verify the column names, data types, and the presence of any obvious issues such as missing values or incorrect data types. </a:t>
            </a:r>
          </a:p>
          <a:p>
            <a:pPr marL="377552" lvl="1" indent="-188776" algn="just">
              <a:lnSpc>
                <a:spcPct val="150000"/>
              </a:lnSpc>
              <a:buFont typeface="Arial"/>
              <a:buChar char="•"/>
            </a:pPr>
            <a:r>
              <a:rPr lang="en-US" sz="1750" dirty="0">
                <a:latin typeface="Poppins" panose="00000500000000000000" pitchFamily="2" charset="0"/>
                <a:cs typeface="Poppins" panose="00000500000000000000" pitchFamily="2" charset="0"/>
              </a:rPr>
              <a:t>Examining the data head provides insight into the range of values and initial trends within the dataset.</a:t>
            </a:r>
            <a:endParaRPr lang="en-US" dirty="0">
              <a:solidFill>
                <a:srgbClr val="1A1E29"/>
              </a:solidFill>
              <a:latin typeface="Poppins" panose="00000500000000000000" pitchFamily="2" charset="0"/>
              <a:cs typeface="Poppins" panose="00000500000000000000" pitchFamily="2" charset="0"/>
            </a:endParaRPr>
          </a:p>
        </p:txBody>
      </p:sp>
      <p:sp>
        <p:nvSpPr>
          <p:cNvPr id="15" name="TextBox 15"/>
          <p:cNvSpPr txBox="1"/>
          <p:nvPr/>
        </p:nvSpPr>
        <p:spPr>
          <a:xfrm>
            <a:off x="2663639" y="6650285"/>
            <a:ext cx="4071139" cy="256639"/>
          </a:xfrm>
          <a:prstGeom prst="rect">
            <a:avLst/>
          </a:prstGeom>
        </p:spPr>
        <p:txBody>
          <a:bodyPr wrap="square" lIns="0" tIns="0" rIns="0" bIns="0" rtlCol="0" anchor="t">
            <a:spAutoFit/>
          </a:bodyPr>
          <a:lstStyle/>
          <a:p>
            <a:pPr algn="ctr">
              <a:lnSpc>
                <a:spcPts val="2240"/>
              </a:lnSpc>
              <a:spcBef>
                <a:spcPct val="0"/>
              </a:spcBef>
            </a:pPr>
            <a:r>
              <a:rPr lang="en-US" sz="1600" dirty="0">
                <a:solidFill>
                  <a:srgbClr val="000000"/>
                </a:solidFill>
                <a:latin typeface="Lato Bold"/>
              </a:rPr>
              <a:t>Table 1:</a:t>
            </a:r>
            <a:r>
              <a:rPr lang="en-US" sz="1600" dirty="0">
                <a:solidFill>
                  <a:srgbClr val="000000"/>
                </a:solidFill>
                <a:latin typeface="Lato"/>
              </a:rPr>
              <a:t> Plant Generation dataset’s head</a:t>
            </a:r>
          </a:p>
        </p:txBody>
      </p:sp>
      <p:sp>
        <p:nvSpPr>
          <p:cNvPr id="16" name="TextBox 16"/>
          <p:cNvSpPr txBox="1"/>
          <p:nvPr/>
        </p:nvSpPr>
        <p:spPr>
          <a:xfrm>
            <a:off x="11481427" y="6651598"/>
            <a:ext cx="4250854" cy="255326"/>
          </a:xfrm>
          <a:prstGeom prst="rect">
            <a:avLst/>
          </a:prstGeom>
        </p:spPr>
        <p:txBody>
          <a:bodyPr wrap="square" lIns="0" tIns="0" rIns="0" bIns="0" rtlCol="0" anchor="t">
            <a:spAutoFit/>
          </a:bodyPr>
          <a:lstStyle/>
          <a:p>
            <a:pPr algn="ctr">
              <a:lnSpc>
                <a:spcPts val="2240"/>
              </a:lnSpc>
              <a:spcBef>
                <a:spcPct val="0"/>
              </a:spcBef>
            </a:pPr>
            <a:r>
              <a:rPr lang="en-US" sz="1600" dirty="0">
                <a:solidFill>
                  <a:srgbClr val="000000"/>
                </a:solidFill>
                <a:latin typeface="Lato Bold"/>
              </a:rPr>
              <a:t>Table 2:</a:t>
            </a:r>
            <a:r>
              <a:rPr lang="en-US" sz="1600" dirty="0">
                <a:solidFill>
                  <a:srgbClr val="000000"/>
                </a:solidFill>
                <a:latin typeface="Lato"/>
              </a:rPr>
              <a:t> Weather Sensors dataset’s head</a:t>
            </a:r>
          </a:p>
        </p:txBody>
      </p:sp>
      <p:sp>
        <p:nvSpPr>
          <p:cNvPr id="19" name="Date Placeholder 18">
            <a:extLst>
              <a:ext uri="{FF2B5EF4-FFF2-40B4-BE49-F238E27FC236}">
                <a16:creationId xmlns:a16="http://schemas.microsoft.com/office/drawing/2014/main" id="{78A9C3D3-DA9B-A4A6-6788-36FA34BB8074}"/>
              </a:ext>
            </a:extLst>
          </p:cNvPr>
          <p:cNvSpPr>
            <a:spLocks noGrp="1"/>
          </p:cNvSpPr>
          <p:nvPr>
            <p:ph type="dt" sz="half" idx="10"/>
          </p:nvPr>
        </p:nvSpPr>
        <p:spPr>
          <a:xfrm>
            <a:off x="498081" y="9481101"/>
            <a:ext cx="2133600" cy="365125"/>
          </a:xfrm>
        </p:spPr>
        <p:txBody>
          <a:bodyPr/>
          <a:lstStyle/>
          <a:p>
            <a:fld id="{B1021CD7-83C2-4D95-8C15-4D1B5F4D1D08}" type="datetime1">
              <a:rPr lang="en-US" smtClean="0"/>
              <a:t>6/9/2024</a:t>
            </a:fld>
            <a:endParaRPr lang="en-US" dirty="0"/>
          </a:p>
        </p:txBody>
      </p:sp>
      <p:sp>
        <p:nvSpPr>
          <p:cNvPr id="20" name="Slide Number Placeholder 19">
            <a:extLst>
              <a:ext uri="{FF2B5EF4-FFF2-40B4-BE49-F238E27FC236}">
                <a16:creationId xmlns:a16="http://schemas.microsoft.com/office/drawing/2014/main" id="{6917B845-BC82-1FE1-733F-7C6D5C5D6B63}"/>
              </a:ext>
            </a:extLst>
          </p:cNvPr>
          <p:cNvSpPr>
            <a:spLocks noGrp="1"/>
          </p:cNvSpPr>
          <p:nvPr>
            <p:ph type="sldNum" sz="quarter" idx="12"/>
          </p:nvPr>
        </p:nvSpPr>
        <p:spPr>
          <a:xfrm>
            <a:off x="204470" y="9481100"/>
            <a:ext cx="2133600" cy="365125"/>
          </a:xfrm>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AutoShape 3"/>
          <p:cNvSpPr/>
          <p:nvPr/>
        </p:nvSpPr>
        <p:spPr>
          <a:xfrm>
            <a:off x="4187609" y="2087713"/>
            <a:ext cx="2618740" cy="0"/>
          </a:xfrm>
          <a:prstGeom prst="line">
            <a:avLst/>
          </a:prstGeom>
          <a:ln w="38100" cap="flat">
            <a:solidFill>
              <a:srgbClr val="1A1E29"/>
            </a:solidFill>
            <a:prstDash val="solid"/>
            <a:headEnd type="none" w="sm" len="sm"/>
            <a:tailEnd type="none" w="sm" len="sm"/>
          </a:ln>
        </p:spPr>
      </p:sp>
      <p:grpSp>
        <p:nvGrpSpPr>
          <p:cNvPr id="4" name="Group 4"/>
          <p:cNvGrpSpPr/>
          <p:nvPr/>
        </p:nvGrpSpPr>
        <p:grpSpPr>
          <a:xfrm>
            <a:off x="0"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7B4A28"/>
            </a:solidFill>
          </p:spPr>
        </p:sp>
        <p:sp>
          <p:nvSpPr>
            <p:cNvPr id="6" name="TextBox 6"/>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5262346" y="1028700"/>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rot="5400000">
            <a:off x="9090949" y="-3489107"/>
            <a:ext cx="108245" cy="18288000"/>
            <a:chOff x="0" y="0"/>
            <a:chExt cx="28509" cy="4816593"/>
          </a:xfrm>
        </p:grpSpPr>
        <p:sp>
          <p:nvSpPr>
            <p:cNvPr id="9" name="Freeform 9"/>
            <p:cNvSpPr/>
            <p:nvPr/>
          </p:nvSpPr>
          <p:spPr>
            <a:xfrm>
              <a:off x="0" y="0"/>
              <a:ext cx="28509" cy="4816592"/>
            </a:xfrm>
            <a:custGeom>
              <a:avLst/>
              <a:gdLst/>
              <a:ahLst/>
              <a:cxnLst/>
              <a:rect l="l" t="t" r="r" b="b"/>
              <a:pathLst>
                <a:path w="28509" h="4816592">
                  <a:moveTo>
                    <a:pt x="0" y="0"/>
                  </a:moveTo>
                  <a:lnTo>
                    <a:pt x="28509" y="0"/>
                  </a:lnTo>
                  <a:lnTo>
                    <a:pt x="28509" y="4816592"/>
                  </a:lnTo>
                  <a:lnTo>
                    <a:pt x="0" y="4816592"/>
                  </a:lnTo>
                  <a:close/>
                </a:path>
              </a:pathLst>
            </a:custGeom>
            <a:solidFill>
              <a:srgbClr val="7B4A28"/>
            </a:solidFill>
          </p:spPr>
        </p:sp>
        <p:sp>
          <p:nvSpPr>
            <p:cNvPr id="10" name="TextBox 10"/>
            <p:cNvSpPr txBox="1"/>
            <p:nvPr/>
          </p:nvSpPr>
          <p:spPr>
            <a:xfrm>
              <a:off x="0" y="-47625"/>
              <a:ext cx="28509" cy="4864218"/>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6737151" y="6458909"/>
            <a:ext cx="7018219" cy="3541213"/>
          </a:xfrm>
          <a:custGeom>
            <a:avLst/>
            <a:gdLst/>
            <a:ahLst/>
            <a:cxnLst/>
            <a:rect l="l" t="t" r="r" b="b"/>
            <a:pathLst>
              <a:path w="7018219" h="3541213">
                <a:moveTo>
                  <a:pt x="0" y="0"/>
                </a:moveTo>
                <a:lnTo>
                  <a:pt x="7018219" y="0"/>
                </a:lnTo>
                <a:lnTo>
                  <a:pt x="7018219" y="3541212"/>
                </a:lnTo>
                <a:lnTo>
                  <a:pt x="0" y="3541212"/>
                </a:lnTo>
                <a:lnTo>
                  <a:pt x="0" y="0"/>
                </a:lnTo>
                <a:close/>
              </a:path>
            </a:pathLst>
          </a:custGeom>
          <a:blipFill>
            <a:blip r:embed="rId5"/>
            <a:stretch>
              <a:fillRect/>
            </a:stretch>
          </a:blipFill>
          <a:ln>
            <a:solidFill>
              <a:schemeClr val="tx1"/>
            </a:solidFill>
          </a:ln>
        </p:spPr>
        <p:txBody>
          <a:bodyPr/>
          <a:lstStyle/>
          <a:p>
            <a:endParaRPr lang="en-IN" dirty="0"/>
          </a:p>
        </p:txBody>
      </p:sp>
      <p:sp>
        <p:nvSpPr>
          <p:cNvPr id="12" name="TextBox 12"/>
          <p:cNvSpPr txBox="1"/>
          <p:nvPr/>
        </p:nvSpPr>
        <p:spPr>
          <a:xfrm>
            <a:off x="4187609" y="1346636"/>
            <a:ext cx="4957463" cy="722027"/>
          </a:xfrm>
          <a:prstGeom prst="rect">
            <a:avLst/>
          </a:prstGeom>
        </p:spPr>
        <p:txBody>
          <a:bodyPr lIns="0" tIns="0" rIns="0" bIns="0" rtlCol="0" anchor="t">
            <a:spAutoFit/>
          </a:bodyPr>
          <a:lstStyle/>
          <a:p>
            <a:pPr algn="l">
              <a:lnSpc>
                <a:spcPts val="5878"/>
              </a:lnSpc>
              <a:spcBef>
                <a:spcPct val="0"/>
              </a:spcBef>
            </a:pPr>
            <a:r>
              <a:rPr lang="en-US" sz="4198">
                <a:solidFill>
                  <a:srgbClr val="7B4A28"/>
                </a:solidFill>
                <a:latin typeface="League Spartan"/>
              </a:rPr>
              <a:t>MANIPULATION</a:t>
            </a:r>
          </a:p>
        </p:txBody>
      </p:sp>
      <p:sp>
        <p:nvSpPr>
          <p:cNvPr id="13" name="TextBox 13"/>
          <p:cNvSpPr txBox="1"/>
          <p:nvPr/>
        </p:nvSpPr>
        <p:spPr>
          <a:xfrm>
            <a:off x="4186537" y="651915"/>
            <a:ext cx="7373520" cy="628046"/>
          </a:xfrm>
          <a:prstGeom prst="rect">
            <a:avLst/>
          </a:prstGeom>
        </p:spPr>
        <p:txBody>
          <a:bodyPr lIns="0" tIns="0" rIns="0" bIns="0" rtlCol="0" anchor="t">
            <a:spAutoFit/>
          </a:bodyPr>
          <a:lstStyle/>
          <a:p>
            <a:pPr algn="l">
              <a:lnSpc>
                <a:spcPts val="5080"/>
              </a:lnSpc>
              <a:spcBef>
                <a:spcPct val="0"/>
              </a:spcBef>
            </a:pPr>
            <a:r>
              <a:rPr lang="en-US" sz="3629">
                <a:solidFill>
                  <a:srgbClr val="1A1E29"/>
                </a:solidFill>
                <a:latin typeface="Lato Bold"/>
              </a:rPr>
              <a:t>DATA PREPROCESSING AND</a:t>
            </a:r>
          </a:p>
        </p:txBody>
      </p:sp>
      <p:sp>
        <p:nvSpPr>
          <p:cNvPr id="14" name="TextBox 14"/>
          <p:cNvSpPr txBox="1"/>
          <p:nvPr/>
        </p:nvSpPr>
        <p:spPr>
          <a:xfrm>
            <a:off x="4186537" y="2381710"/>
            <a:ext cx="12119450" cy="2975450"/>
          </a:xfrm>
          <a:prstGeom prst="rect">
            <a:avLst/>
          </a:prstGeom>
        </p:spPr>
        <p:txBody>
          <a:bodyPr lIns="0" tIns="0" rIns="0" bIns="0" rtlCol="0" anchor="t">
            <a:spAutoFit/>
          </a:bodyPr>
          <a:lstStyle/>
          <a:p>
            <a:pPr marL="454752" lvl="1" indent="-227376" algn="just">
              <a:lnSpc>
                <a:spcPts val="2948"/>
              </a:lnSpc>
              <a:buFont typeface="Arial"/>
              <a:buChar char="•"/>
            </a:pPr>
            <a:r>
              <a:rPr lang="en-US" sz="2106" dirty="0">
                <a:solidFill>
                  <a:srgbClr val="1A1E29"/>
                </a:solidFill>
                <a:latin typeface="Poppins"/>
              </a:rPr>
              <a:t>It involves cleaning the data by removing duplicates and handling missing values through imputation or deletion. </a:t>
            </a:r>
          </a:p>
          <a:p>
            <a:pPr marL="454752" lvl="1" indent="-227376" algn="just">
              <a:lnSpc>
                <a:spcPts val="2948"/>
              </a:lnSpc>
              <a:buFont typeface="Arial"/>
              <a:buChar char="•"/>
            </a:pPr>
            <a:r>
              <a:rPr lang="en-US" sz="2106" dirty="0">
                <a:solidFill>
                  <a:srgbClr val="1A1E29"/>
                </a:solidFill>
                <a:latin typeface="Poppins"/>
              </a:rPr>
              <a:t>It includes transforming data by normalizing numerical features and encoding categorical variables. </a:t>
            </a:r>
          </a:p>
          <a:p>
            <a:pPr marL="454752" lvl="1" indent="-227376" algn="just">
              <a:lnSpc>
                <a:spcPts val="2948"/>
              </a:lnSpc>
              <a:buFont typeface="Arial"/>
              <a:buChar char="•"/>
            </a:pPr>
            <a:r>
              <a:rPr lang="en-US" sz="2106" dirty="0">
                <a:solidFill>
                  <a:srgbClr val="1A1E29"/>
                </a:solidFill>
                <a:latin typeface="Poppins"/>
              </a:rPr>
              <a:t>Feature engineering is performed to create new variables from existing ones, providing additional insights for the model. </a:t>
            </a:r>
          </a:p>
          <a:p>
            <a:pPr marL="454752" lvl="1" indent="-227376" algn="just">
              <a:lnSpc>
                <a:spcPts val="2948"/>
              </a:lnSpc>
              <a:buFont typeface="Arial"/>
              <a:buChar char="•"/>
            </a:pPr>
            <a:r>
              <a:rPr lang="en-US" sz="2106" dirty="0">
                <a:solidFill>
                  <a:srgbClr val="1A1E29"/>
                </a:solidFill>
                <a:latin typeface="Poppins"/>
              </a:rPr>
              <a:t>Lastly, data from multiple sources, such as different inverters, are merged to form a cohesive dataset.</a:t>
            </a:r>
          </a:p>
        </p:txBody>
      </p:sp>
      <p:sp>
        <p:nvSpPr>
          <p:cNvPr id="15" name="TextBox 15"/>
          <p:cNvSpPr txBox="1"/>
          <p:nvPr/>
        </p:nvSpPr>
        <p:spPr>
          <a:xfrm>
            <a:off x="7908346" y="6070304"/>
            <a:ext cx="4675830" cy="236090"/>
          </a:xfrm>
          <a:prstGeom prst="rect">
            <a:avLst/>
          </a:prstGeom>
        </p:spPr>
        <p:txBody>
          <a:bodyPr lIns="0" tIns="0" rIns="0" bIns="0" rtlCol="0" anchor="t">
            <a:spAutoFit/>
          </a:bodyPr>
          <a:lstStyle/>
          <a:p>
            <a:pPr algn="ctr">
              <a:lnSpc>
                <a:spcPts val="1960"/>
              </a:lnSpc>
              <a:spcBef>
                <a:spcPct val="0"/>
              </a:spcBef>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Table 3: </a:t>
            </a: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Merged data from both datasets</a:t>
            </a:r>
          </a:p>
        </p:txBody>
      </p:sp>
      <p:sp>
        <p:nvSpPr>
          <p:cNvPr id="18" name="Date Placeholder 17">
            <a:extLst>
              <a:ext uri="{FF2B5EF4-FFF2-40B4-BE49-F238E27FC236}">
                <a16:creationId xmlns:a16="http://schemas.microsoft.com/office/drawing/2014/main" id="{24C90B1C-C6A6-C3E7-03AD-319F42B358E7}"/>
              </a:ext>
            </a:extLst>
          </p:cNvPr>
          <p:cNvSpPr>
            <a:spLocks noGrp="1"/>
          </p:cNvSpPr>
          <p:nvPr>
            <p:ph type="dt" sz="half" idx="10"/>
          </p:nvPr>
        </p:nvSpPr>
        <p:spPr>
          <a:xfrm>
            <a:off x="426394" y="9463675"/>
            <a:ext cx="2133600" cy="365125"/>
          </a:xfrm>
        </p:spPr>
        <p:txBody>
          <a:bodyPr/>
          <a:lstStyle/>
          <a:p>
            <a:fld id="{8C3741A0-E328-439B-859C-12998DF38FA2}" type="datetime1">
              <a:rPr lang="en-US" smtClean="0"/>
              <a:t>6/9/2024</a:t>
            </a:fld>
            <a:endParaRPr lang="en-US" dirty="0"/>
          </a:p>
        </p:txBody>
      </p:sp>
      <p:sp>
        <p:nvSpPr>
          <p:cNvPr id="19" name="Slide Number Placeholder 18">
            <a:extLst>
              <a:ext uri="{FF2B5EF4-FFF2-40B4-BE49-F238E27FC236}">
                <a16:creationId xmlns:a16="http://schemas.microsoft.com/office/drawing/2014/main" id="{866B0B59-EA27-4756-A6BE-F652B6CF9A33}"/>
              </a:ext>
            </a:extLst>
          </p:cNvPr>
          <p:cNvSpPr>
            <a:spLocks noGrp="1"/>
          </p:cNvSpPr>
          <p:nvPr>
            <p:ph type="sldNum" sz="quarter" idx="12"/>
          </p:nvPr>
        </p:nvSpPr>
        <p:spPr>
          <a:xfrm>
            <a:off x="689447" y="9493839"/>
            <a:ext cx="2133600" cy="365125"/>
          </a:xfrm>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DCDB"/>
        </a:solidFill>
        <a:effectLst/>
      </p:bgPr>
    </p:bg>
    <p:spTree>
      <p:nvGrpSpPr>
        <p:cNvPr id="1" name=""/>
        <p:cNvGrpSpPr/>
        <p:nvPr/>
      </p:nvGrpSpPr>
      <p:grpSpPr>
        <a:xfrm>
          <a:off x="0" y="0"/>
          <a:ext cx="0" cy="0"/>
          <a:chOff x="0" y="0"/>
          <a:chExt cx="0" cy="0"/>
        </a:xfrm>
      </p:grpSpPr>
      <p:sp>
        <p:nvSpPr>
          <p:cNvPr id="2" name="AutoShape 2"/>
          <p:cNvSpPr/>
          <p:nvPr/>
        </p:nvSpPr>
        <p:spPr>
          <a:xfrm>
            <a:off x="1029771" y="2252109"/>
            <a:ext cx="2618740" cy="0"/>
          </a:xfrm>
          <a:prstGeom prst="line">
            <a:avLst/>
          </a:prstGeom>
          <a:ln w="38100" cap="flat">
            <a:solidFill>
              <a:srgbClr val="7B4A28"/>
            </a:solidFill>
            <a:prstDash val="solid"/>
            <a:headEnd type="none" w="sm" len="sm"/>
            <a:tailEnd type="none" w="sm" len="sm"/>
          </a:ln>
        </p:spPr>
      </p:sp>
      <p:grpSp>
        <p:nvGrpSpPr>
          <p:cNvPr id="3" name="Group 3"/>
          <p:cNvGrpSpPr/>
          <p:nvPr/>
        </p:nvGrpSpPr>
        <p:grpSpPr>
          <a:xfrm>
            <a:off x="9610013" y="-2524363"/>
            <a:ext cx="546088" cy="18288000"/>
            <a:chOff x="0" y="0"/>
            <a:chExt cx="143826" cy="4816593"/>
          </a:xfrm>
        </p:grpSpPr>
        <p:sp>
          <p:nvSpPr>
            <p:cNvPr id="4" name="Freeform 4"/>
            <p:cNvSpPr/>
            <p:nvPr/>
          </p:nvSpPr>
          <p:spPr>
            <a:xfrm>
              <a:off x="0" y="0"/>
              <a:ext cx="143826" cy="4816592"/>
            </a:xfrm>
            <a:custGeom>
              <a:avLst/>
              <a:gdLst/>
              <a:ahLst/>
              <a:cxnLst/>
              <a:rect l="l" t="t" r="r" b="b"/>
              <a:pathLst>
                <a:path w="143826" h="4816592">
                  <a:moveTo>
                    <a:pt x="0" y="0"/>
                  </a:moveTo>
                  <a:lnTo>
                    <a:pt x="143826" y="0"/>
                  </a:lnTo>
                  <a:lnTo>
                    <a:pt x="143826" y="4816592"/>
                  </a:lnTo>
                  <a:lnTo>
                    <a:pt x="0" y="4816592"/>
                  </a:lnTo>
                  <a:close/>
                </a:path>
              </a:pathLst>
            </a:custGeom>
            <a:solidFill>
              <a:srgbClr val="1A1E29"/>
            </a:solidFill>
          </p:spPr>
        </p:sp>
        <p:sp>
          <p:nvSpPr>
            <p:cNvPr id="5" name="TextBox 5"/>
            <p:cNvSpPr txBox="1"/>
            <p:nvPr/>
          </p:nvSpPr>
          <p:spPr>
            <a:xfrm>
              <a:off x="0" y="-47625"/>
              <a:ext cx="143826" cy="486421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734161" y="1180664"/>
            <a:ext cx="6976521" cy="3883676"/>
          </a:xfrm>
          <a:custGeom>
            <a:avLst/>
            <a:gdLst/>
            <a:ahLst/>
            <a:cxnLst/>
            <a:rect l="l" t="t" r="r" b="b"/>
            <a:pathLst>
              <a:path w="6976521" h="3883676">
                <a:moveTo>
                  <a:pt x="0" y="0"/>
                </a:moveTo>
                <a:lnTo>
                  <a:pt x="6976521" y="0"/>
                </a:lnTo>
                <a:lnTo>
                  <a:pt x="6976521" y="3883676"/>
                </a:lnTo>
                <a:lnTo>
                  <a:pt x="0" y="3883676"/>
                </a:lnTo>
                <a:lnTo>
                  <a:pt x="0" y="0"/>
                </a:lnTo>
                <a:close/>
              </a:path>
            </a:pathLst>
          </a:custGeom>
          <a:blipFill>
            <a:blip r:embed="rId2"/>
            <a:stretch>
              <a:fillRect r="-9137"/>
            </a:stretch>
          </a:blipFill>
          <a:ln>
            <a:solidFill>
              <a:schemeClr val="tx1"/>
            </a:solidFill>
          </a:ln>
        </p:spPr>
      </p:sp>
      <p:sp>
        <p:nvSpPr>
          <p:cNvPr id="7" name="Freeform 7"/>
          <p:cNvSpPr/>
          <p:nvPr/>
        </p:nvSpPr>
        <p:spPr>
          <a:xfrm>
            <a:off x="10647864" y="6098373"/>
            <a:ext cx="7149116" cy="3896225"/>
          </a:xfrm>
          <a:custGeom>
            <a:avLst/>
            <a:gdLst/>
            <a:ahLst/>
            <a:cxnLst/>
            <a:rect l="l" t="t" r="r" b="b"/>
            <a:pathLst>
              <a:path w="7149116" h="3896225">
                <a:moveTo>
                  <a:pt x="0" y="0"/>
                </a:moveTo>
                <a:lnTo>
                  <a:pt x="7149117" y="0"/>
                </a:lnTo>
                <a:lnTo>
                  <a:pt x="7149117" y="3896225"/>
                </a:lnTo>
                <a:lnTo>
                  <a:pt x="0" y="3896225"/>
                </a:lnTo>
                <a:lnTo>
                  <a:pt x="0" y="0"/>
                </a:lnTo>
                <a:close/>
              </a:path>
            </a:pathLst>
          </a:custGeom>
          <a:blipFill>
            <a:blip r:embed="rId3"/>
            <a:stretch>
              <a:fillRect r="-2505"/>
            </a:stretch>
          </a:blipFill>
          <a:ln>
            <a:solidFill>
              <a:schemeClr val="tx1"/>
            </a:solidFill>
          </a:ln>
        </p:spPr>
      </p:sp>
      <p:sp>
        <p:nvSpPr>
          <p:cNvPr id="8" name="TextBox 8"/>
          <p:cNvSpPr txBox="1"/>
          <p:nvPr/>
        </p:nvSpPr>
        <p:spPr>
          <a:xfrm>
            <a:off x="1028700" y="1494821"/>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1A1E29"/>
                </a:solidFill>
                <a:latin typeface="League Spartan"/>
              </a:rPr>
              <a:t>TRAIN TEST SPLIT</a:t>
            </a:r>
          </a:p>
        </p:txBody>
      </p:sp>
      <p:sp>
        <p:nvSpPr>
          <p:cNvPr id="9" name="TextBox 9"/>
          <p:cNvSpPr txBox="1"/>
          <p:nvPr/>
        </p:nvSpPr>
        <p:spPr>
          <a:xfrm>
            <a:off x="1028700" y="877201"/>
            <a:ext cx="6561541" cy="628046"/>
          </a:xfrm>
          <a:prstGeom prst="rect">
            <a:avLst/>
          </a:prstGeom>
        </p:spPr>
        <p:txBody>
          <a:bodyPr lIns="0" tIns="0" rIns="0" bIns="0" rtlCol="0" anchor="t">
            <a:spAutoFit/>
          </a:bodyPr>
          <a:lstStyle/>
          <a:p>
            <a:pPr algn="l">
              <a:lnSpc>
                <a:spcPts val="5080"/>
              </a:lnSpc>
              <a:spcBef>
                <a:spcPct val="0"/>
              </a:spcBef>
            </a:pPr>
            <a:r>
              <a:rPr lang="en-US" sz="3629">
                <a:solidFill>
                  <a:srgbClr val="7B4A28"/>
                </a:solidFill>
                <a:latin typeface="Lato Bold"/>
              </a:rPr>
              <a:t>TIME BASED </a:t>
            </a:r>
          </a:p>
        </p:txBody>
      </p:sp>
      <p:sp>
        <p:nvSpPr>
          <p:cNvPr id="10" name="TextBox 10"/>
          <p:cNvSpPr txBox="1"/>
          <p:nvPr/>
        </p:nvSpPr>
        <p:spPr>
          <a:xfrm>
            <a:off x="1028700" y="3085677"/>
            <a:ext cx="7494287" cy="5589928"/>
          </a:xfrm>
          <a:prstGeom prst="rect">
            <a:avLst/>
          </a:prstGeom>
        </p:spPr>
        <p:txBody>
          <a:bodyPr lIns="0" tIns="0" rIns="0" bIns="0" rtlCol="0" anchor="t">
            <a:spAutoFit/>
          </a:bodyPr>
          <a:lstStyle/>
          <a:p>
            <a:pPr marL="454752" lvl="1" indent="-227376" algn="just">
              <a:lnSpc>
                <a:spcPts val="4001"/>
              </a:lnSpc>
              <a:buFont typeface="Arial"/>
              <a:buChar char="•"/>
            </a:pPr>
            <a:r>
              <a:rPr lang="en-US" sz="2106" dirty="0">
                <a:latin typeface="Poppins"/>
              </a:rPr>
              <a:t>By dividing the merged dataset into a training set and a testing set, typically in an 80/20 or 70/30 ratio.</a:t>
            </a:r>
          </a:p>
          <a:p>
            <a:pPr marL="454752" lvl="1" indent="-227376" algn="just">
              <a:lnSpc>
                <a:spcPts val="4001"/>
              </a:lnSpc>
              <a:buFont typeface="Arial"/>
              <a:buChar char="•"/>
            </a:pPr>
            <a:r>
              <a:rPr lang="en-US" sz="2106" dirty="0">
                <a:latin typeface="Poppins"/>
              </a:rPr>
              <a:t>It is ensured that the model is trained on one subset of data and validated on another. </a:t>
            </a:r>
          </a:p>
          <a:p>
            <a:pPr marL="454752" lvl="1" indent="-227376" algn="just">
              <a:lnSpc>
                <a:spcPts val="4001"/>
              </a:lnSpc>
              <a:buFont typeface="Arial"/>
              <a:buChar char="•"/>
            </a:pPr>
            <a:r>
              <a:rPr lang="en-US" sz="2106" dirty="0">
                <a:latin typeface="Poppins"/>
              </a:rPr>
              <a:t>It helps to assess the model’s performance and generalizability to new data. The training set is used to build and tune the model.</a:t>
            </a:r>
          </a:p>
          <a:p>
            <a:pPr marL="454752" lvl="1" indent="-227376" algn="just">
              <a:lnSpc>
                <a:spcPts val="4001"/>
              </a:lnSpc>
              <a:buFont typeface="Arial"/>
              <a:buChar char="•"/>
            </a:pPr>
            <a:r>
              <a:rPr lang="en-US" sz="2106" dirty="0">
                <a:latin typeface="Poppins"/>
              </a:rPr>
              <a:t>The testing set evaluates its accuracy and robustness, preventing overfitting and ensuring reliable predictions.</a:t>
            </a:r>
          </a:p>
          <a:p>
            <a:pPr marL="454752" lvl="1" indent="-227376" algn="just">
              <a:lnSpc>
                <a:spcPts val="4001"/>
              </a:lnSpc>
              <a:buFont typeface="Arial"/>
              <a:buChar char="•"/>
            </a:pPr>
            <a:r>
              <a:rPr lang="en-US" sz="2106" dirty="0">
                <a:latin typeface="Poppins"/>
              </a:rPr>
              <a:t>We have 2971 rows in train and 288 rows in test.</a:t>
            </a:r>
          </a:p>
        </p:txBody>
      </p:sp>
      <p:sp>
        <p:nvSpPr>
          <p:cNvPr id="11" name="TextBox 11"/>
          <p:cNvSpPr txBox="1"/>
          <p:nvPr/>
        </p:nvSpPr>
        <p:spPr>
          <a:xfrm>
            <a:off x="10734162" y="329942"/>
            <a:ext cx="6561541" cy="338981"/>
          </a:xfrm>
          <a:prstGeom prst="rect">
            <a:avLst/>
          </a:prstGeom>
        </p:spPr>
        <p:txBody>
          <a:bodyPr lIns="0" tIns="0" rIns="0" bIns="0" rtlCol="0" anchor="t">
            <a:spAutoFit/>
          </a:bodyPr>
          <a:lstStyle/>
          <a:p>
            <a:pPr algn="l">
              <a:lnSpc>
                <a:spcPts val="2840"/>
              </a:lnSpc>
              <a:spcBef>
                <a:spcPct val="0"/>
              </a:spcBef>
            </a:pPr>
            <a:r>
              <a:rPr lang="en-US" sz="2029">
                <a:solidFill>
                  <a:srgbClr val="7B4A28"/>
                </a:solidFill>
                <a:latin typeface="Lato Bold"/>
              </a:rPr>
              <a:t>TRAIN DATA HEAD</a:t>
            </a:r>
          </a:p>
        </p:txBody>
      </p:sp>
      <p:sp>
        <p:nvSpPr>
          <p:cNvPr id="12" name="TextBox 12"/>
          <p:cNvSpPr txBox="1"/>
          <p:nvPr/>
        </p:nvSpPr>
        <p:spPr>
          <a:xfrm>
            <a:off x="10647864" y="5323928"/>
            <a:ext cx="6561541" cy="338981"/>
          </a:xfrm>
          <a:prstGeom prst="rect">
            <a:avLst/>
          </a:prstGeom>
        </p:spPr>
        <p:txBody>
          <a:bodyPr lIns="0" tIns="0" rIns="0" bIns="0" rtlCol="0" anchor="t">
            <a:spAutoFit/>
          </a:bodyPr>
          <a:lstStyle/>
          <a:p>
            <a:pPr algn="l">
              <a:lnSpc>
                <a:spcPts val="2840"/>
              </a:lnSpc>
              <a:spcBef>
                <a:spcPct val="0"/>
              </a:spcBef>
            </a:pPr>
            <a:r>
              <a:rPr lang="en-US" sz="2029">
                <a:solidFill>
                  <a:srgbClr val="7B4A28"/>
                </a:solidFill>
                <a:latin typeface="Lato Bold"/>
              </a:rPr>
              <a:t>TEST DATA HEAD</a:t>
            </a:r>
          </a:p>
        </p:txBody>
      </p:sp>
      <p:sp>
        <p:nvSpPr>
          <p:cNvPr id="13" name="TextBox 13"/>
          <p:cNvSpPr txBox="1"/>
          <p:nvPr/>
        </p:nvSpPr>
        <p:spPr>
          <a:xfrm>
            <a:off x="11884507" y="805176"/>
            <a:ext cx="4675830" cy="236090"/>
          </a:xfrm>
          <a:prstGeom prst="rect">
            <a:avLst/>
          </a:prstGeom>
        </p:spPr>
        <p:txBody>
          <a:bodyPr lIns="0" tIns="0" rIns="0" bIns="0" rtlCol="0" anchor="t">
            <a:spAutoFit/>
          </a:bodyPr>
          <a:lstStyle/>
          <a:p>
            <a:pPr algn="ctr">
              <a:lnSpc>
                <a:spcPts val="1960"/>
              </a:lnSpc>
              <a:spcBef>
                <a:spcPct val="0"/>
              </a:spcBef>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Table 4: </a:t>
            </a: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df_train head data</a:t>
            </a:r>
          </a:p>
        </p:txBody>
      </p:sp>
      <p:sp>
        <p:nvSpPr>
          <p:cNvPr id="14" name="TextBox 14"/>
          <p:cNvSpPr txBox="1"/>
          <p:nvPr/>
        </p:nvSpPr>
        <p:spPr>
          <a:xfrm>
            <a:off x="11884507" y="5762596"/>
            <a:ext cx="4675830" cy="236090"/>
          </a:xfrm>
          <a:prstGeom prst="rect">
            <a:avLst/>
          </a:prstGeom>
        </p:spPr>
        <p:txBody>
          <a:bodyPr lIns="0" tIns="0" rIns="0" bIns="0" rtlCol="0" anchor="t">
            <a:spAutoFit/>
          </a:bodyPr>
          <a:lstStyle/>
          <a:p>
            <a:pPr algn="ctr">
              <a:lnSpc>
                <a:spcPts val="1960"/>
              </a:lnSpc>
              <a:spcBef>
                <a:spcPct val="0"/>
              </a:spcBef>
            </a:pPr>
            <a:r>
              <a:rPr lang="en-US" sz="1600" b="1" dirty="0">
                <a:solidFill>
                  <a:srgbClr val="000000"/>
                </a:solidFill>
                <a:latin typeface="Lato" panose="020F0502020204030203" pitchFamily="34" charset="0"/>
                <a:ea typeface="Lato" panose="020F0502020204030203" pitchFamily="34" charset="0"/>
                <a:cs typeface="Lato" panose="020F0502020204030203" pitchFamily="34" charset="0"/>
              </a:rPr>
              <a:t>Table 5: </a:t>
            </a: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df_test head data</a:t>
            </a:r>
          </a:p>
        </p:txBody>
      </p:sp>
      <p:sp>
        <p:nvSpPr>
          <p:cNvPr id="17" name="Date Placeholder 16">
            <a:extLst>
              <a:ext uri="{FF2B5EF4-FFF2-40B4-BE49-F238E27FC236}">
                <a16:creationId xmlns:a16="http://schemas.microsoft.com/office/drawing/2014/main" id="{17D61D91-6331-F361-2E79-B28DC5BA40EB}"/>
              </a:ext>
            </a:extLst>
          </p:cNvPr>
          <p:cNvSpPr>
            <a:spLocks noGrp="1"/>
          </p:cNvSpPr>
          <p:nvPr>
            <p:ph type="dt" sz="half" idx="10"/>
          </p:nvPr>
        </p:nvSpPr>
        <p:spPr>
          <a:xfrm>
            <a:off x="381000" y="9739356"/>
            <a:ext cx="2133600" cy="365125"/>
          </a:xfrm>
        </p:spPr>
        <p:txBody>
          <a:bodyPr/>
          <a:lstStyle/>
          <a:p>
            <a:fld id="{82BEBC96-B66D-42C4-9DBF-6171C0120B26}" type="datetime1">
              <a:rPr lang="en-US" smtClean="0"/>
              <a:t>6/9/2024</a:t>
            </a:fld>
            <a:endParaRPr lang="en-US" dirty="0"/>
          </a:p>
        </p:txBody>
      </p:sp>
      <p:sp>
        <p:nvSpPr>
          <p:cNvPr id="18" name="Slide Number Placeholder 17">
            <a:extLst>
              <a:ext uri="{FF2B5EF4-FFF2-40B4-BE49-F238E27FC236}">
                <a16:creationId xmlns:a16="http://schemas.microsoft.com/office/drawing/2014/main" id="{AE9D7917-EF3D-782C-A53D-2928716031AA}"/>
              </a:ext>
            </a:extLst>
          </p:cNvPr>
          <p:cNvSpPr>
            <a:spLocks noGrp="1"/>
          </p:cNvSpPr>
          <p:nvPr>
            <p:ph type="sldNum" sz="quarter" idx="12"/>
          </p:nvPr>
        </p:nvSpPr>
        <p:spPr>
          <a:xfrm>
            <a:off x="210606" y="9729949"/>
            <a:ext cx="2133600" cy="365125"/>
          </a:xfrm>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132871"/>
            <a:ext cx="4957463" cy="738238"/>
          </a:xfrm>
          <a:prstGeom prst="rect">
            <a:avLst/>
          </a:prstGeom>
        </p:spPr>
        <p:txBody>
          <a:bodyPr lIns="0" tIns="0" rIns="0" bIns="0" rtlCol="0" anchor="t">
            <a:spAutoFit/>
          </a:bodyPr>
          <a:lstStyle/>
          <a:p>
            <a:pPr algn="l">
              <a:lnSpc>
                <a:spcPts val="6018"/>
              </a:lnSpc>
              <a:spcBef>
                <a:spcPct val="0"/>
              </a:spcBef>
            </a:pPr>
            <a:r>
              <a:rPr lang="en-US" sz="4298" dirty="0">
                <a:solidFill>
                  <a:srgbClr val="7B4A28"/>
                </a:solidFill>
                <a:latin typeface="League Spartan"/>
              </a:rPr>
              <a:t>FLOW CHART</a:t>
            </a:r>
          </a:p>
        </p:txBody>
      </p:sp>
      <p:sp>
        <p:nvSpPr>
          <p:cNvPr id="4" name="AutoShape 4"/>
          <p:cNvSpPr/>
          <p:nvPr/>
        </p:nvSpPr>
        <p:spPr>
          <a:xfrm flipV="1">
            <a:off x="1028811" y="1890159"/>
            <a:ext cx="3254698" cy="19050"/>
          </a:xfrm>
          <a:prstGeom prst="line">
            <a:avLst/>
          </a:prstGeom>
          <a:ln w="38100" cap="flat">
            <a:solidFill>
              <a:srgbClr val="1A1E29"/>
            </a:solidFill>
            <a:prstDash val="solid"/>
            <a:headEnd type="none" w="sm" len="sm"/>
            <a:tailEnd type="none" w="sm" len="sm"/>
          </a:ln>
        </p:spPr>
      </p:sp>
      <p:grpSp>
        <p:nvGrpSpPr>
          <p:cNvPr id="5" name="Group 5"/>
          <p:cNvGrpSpPr/>
          <p:nvPr/>
        </p:nvGrpSpPr>
        <p:grpSpPr>
          <a:xfrm>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7B4A28"/>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507431" y="2446775"/>
            <a:ext cx="9710544" cy="7037393"/>
          </a:xfrm>
          <a:custGeom>
            <a:avLst/>
            <a:gdLst/>
            <a:ahLst/>
            <a:cxnLst/>
            <a:rect l="l" t="t" r="r" b="b"/>
            <a:pathLst>
              <a:path w="9710544" h="7037393">
                <a:moveTo>
                  <a:pt x="0" y="0"/>
                </a:moveTo>
                <a:lnTo>
                  <a:pt x="9710544" y="0"/>
                </a:lnTo>
                <a:lnTo>
                  <a:pt x="9710544" y="7037392"/>
                </a:lnTo>
                <a:lnTo>
                  <a:pt x="0" y="7037392"/>
                </a:lnTo>
                <a:lnTo>
                  <a:pt x="0" y="0"/>
                </a:lnTo>
                <a:close/>
              </a:path>
            </a:pathLst>
          </a:custGeom>
          <a:blipFill>
            <a:blip r:embed="rId3"/>
            <a:stretch>
              <a:fillRect l="-8383" t="-7116" b="-1024"/>
            </a:stretch>
          </a:blipFill>
        </p:spPr>
      </p:sp>
      <p:grpSp>
        <p:nvGrpSpPr>
          <p:cNvPr id="9" name="Group 9"/>
          <p:cNvGrpSpPr/>
          <p:nvPr/>
        </p:nvGrpSpPr>
        <p:grpSpPr>
          <a:xfrm>
            <a:off x="14435721" y="-2555804"/>
            <a:ext cx="766179" cy="18288000"/>
            <a:chOff x="0" y="0"/>
            <a:chExt cx="201792" cy="4816593"/>
          </a:xfrm>
        </p:grpSpPr>
        <p:sp>
          <p:nvSpPr>
            <p:cNvPr id="10" name="Freeform 10"/>
            <p:cNvSpPr/>
            <p:nvPr/>
          </p:nvSpPr>
          <p:spPr>
            <a:xfrm>
              <a:off x="0" y="0"/>
              <a:ext cx="201792" cy="4816592"/>
            </a:xfrm>
            <a:custGeom>
              <a:avLst/>
              <a:gdLst/>
              <a:ahLst/>
              <a:cxnLst/>
              <a:rect l="l" t="t" r="r" b="b"/>
              <a:pathLst>
                <a:path w="201792" h="4816592">
                  <a:moveTo>
                    <a:pt x="0" y="0"/>
                  </a:moveTo>
                  <a:lnTo>
                    <a:pt x="201792" y="0"/>
                  </a:lnTo>
                  <a:lnTo>
                    <a:pt x="201792" y="4816592"/>
                  </a:lnTo>
                  <a:lnTo>
                    <a:pt x="0" y="4816592"/>
                  </a:lnTo>
                  <a:close/>
                </a:path>
              </a:pathLst>
            </a:custGeom>
            <a:solidFill>
              <a:srgbClr val="1A1E29"/>
            </a:solidFill>
          </p:spPr>
        </p:sp>
        <p:sp>
          <p:nvSpPr>
            <p:cNvPr id="11" name="TextBox 11"/>
            <p:cNvSpPr txBox="1"/>
            <p:nvPr/>
          </p:nvSpPr>
          <p:spPr>
            <a:xfrm>
              <a:off x="0" y="-47625"/>
              <a:ext cx="201792" cy="486421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flipH="1" flipV="1">
            <a:off x="123326" y="6172200"/>
            <a:ext cx="4160184" cy="4114800"/>
          </a:xfrm>
          <a:custGeom>
            <a:avLst/>
            <a:gdLst/>
            <a:ahLst/>
            <a:cxnLst/>
            <a:rect l="l" t="t" r="r" b="b"/>
            <a:pathLst>
              <a:path w="4160184" h="4114800">
                <a:moveTo>
                  <a:pt x="4160184" y="4114800"/>
                </a:moveTo>
                <a:lnTo>
                  <a:pt x="0" y="4114800"/>
                </a:lnTo>
                <a:lnTo>
                  <a:pt x="0" y="0"/>
                </a:lnTo>
                <a:lnTo>
                  <a:pt x="4160184" y="0"/>
                </a:lnTo>
                <a:lnTo>
                  <a:pt x="4160184" y="4114800"/>
                </a:lnTo>
                <a:close/>
              </a:path>
            </a:pathLst>
          </a:custGeom>
          <a:blipFill>
            <a:blip r:embed="rId4">
              <a:alphaModFix amt="37000"/>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6024788" y="9446067"/>
            <a:ext cx="4675830" cy="236090"/>
          </a:xfrm>
          <a:prstGeom prst="rect">
            <a:avLst/>
          </a:prstGeom>
        </p:spPr>
        <p:txBody>
          <a:bodyPr lIns="0" tIns="0" rIns="0" bIns="0" rtlCol="0" anchor="t">
            <a:spAutoFit/>
          </a:bodyPr>
          <a:lstStyle/>
          <a:p>
            <a:pPr algn="ctr">
              <a:lnSpc>
                <a:spcPts val="1960"/>
              </a:lnSpc>
              <a:spcBef>
                <a:spcPct val="0"/>
              </a:spcBef>
            </a:pPr>
            <a:r>
              <a:rPr lang="en-US" sz="1600" dirty="0">
                <a:solidFill>
                  <a:srgbClr val="000000"/>
                </a:solidFill>
                <a:latin typeface="Lato Bold"/>
              </a:rPr>
              <a:t>Fig 1: </a:t>
            </a:r>
            <a:r>
              <a:rPr lang="en-US" sz="1600" dirty="0">
                <a:solidFill>
                  <a:srgbClr val="000000"/>
                </a:solidFill>
                <a:latin typeface="Lato"/>
              </a:rPr>
              <a:t>Flow Chart of the entire model</a:t>
            </a:r>
          </a:p>
        </p:txBody>
      </p:sp>
      <p:sp>
        <p:nvSpPr>
          <p:cNvPr id="16" name="Date Placeholder 15">
            <a:extLst>
              <a:ext uri="{FF2B5EF4-FFF2-40B4-BE49-F238E27FC236}">
                <a16:creationId xmlns:a16="http://schemas.microsoft.com/office/drawing/2014/main" id="{6A13A39A-08FE-5173-B76D-B4F5F390D56A}"/>
              </a:ext>
            </a:extLst>
          </p:cNvPr>
          <p:cNvSpPr>
            <a:spLocks noGrp="1"/>
          </p:cNvSpPr>
          <p:nvPr>
            <p:ph type="dt" sz="half" idx="10"/>
          </p:nvPr>
        </p:nvSpPr>
        <p:spPr>
          <a:xfrm>
            <a:off x="11693248" y="9656609"/>
            <a:ext cx="2133600" cy="365125"/>
          </a:xfrm>
        </p:spPr>
        <p:txBody>
          <a:bodyPr/>
          <a:lstStyle/>
          <a:p>
            <a:fld id="{CE8C6C26-4EDF-49D5-9638-140285E48652}" type="datetime1">
              <a:rPr lang="en-US" smtClean="0"/>
              <a:t>6/9/2024</a:t>
            </a:fld>
            <a:endParaRPr lang="en-US" dirty="0"/>
          </a:p>
        </p:txBody>
      </p:sp>
      <p:sp>
        <p:nvSpPr>
          <p:cNvPr id="17" name="Slide Number Placeholder 16">
            <a:extLst>
              <a:ext uri="{FF2B5EF4-FFF2-40B4-BE49-F238E27FC236}">
                <a16:creationId xmlns:a16="http://schemas.microsoft.com/office/drawing/2014/main" id="{9FFB76AA-B5DD-5600-0C6E-19349AB021A1}"/>
              </a:ext>
            </a:extLst>
          </p:cNvPr>
          <p:cNvSpPr>
            <a:spLocks noGrp="1"/>
          </p:cNvSpPr>
          <p:nvPr>
            <p:ph type="sldNum" sz="quarter" idx="12"/>
          </p:nvPr>
        </p:nvSpPr>
        <p:spPr>
          <a:xfrm>
            <a:off x="11176868" y="9642321"/>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1973</Words>
  <Application>Microsoft Office PowerPoint</Application>
  <PresentationFormat>Custom</PresentationFormat>
  <Paragraphs>259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Lato Bold</vt:lpstr>
      <vt:lpstr>Poppins</vt:lpstr>
      <vt:lpstr>Arial</vt:lpstr>
      <vt:lpstr>Calibri</vt:lpstr>
      <vt:lpstr>League Spartan</vt:lpstr>
      <vt:lpstr>Poppins Bold</vt:lpstr>
      <vt:lpstr>Lato</vt:lpstr>
      <vt:lpstr>Lato Italics</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cp:lastModifiedBy>Shayak Chakraborty</cp:lastModifiedBy>
  <cp:revision>14</cp:revision>
  <dcterms:created xsi:type="dcterms:W3CDTF">2006-08-16T00:00:00Z</dcterms:created>
  <dcterms:modified xsi:type="dcterms:W3CDTF">2024-06-09T07:52:06Z</dcterms:modified>
  <dc:identifier>DAGHYoaLiF8</dc:identifier>
</cp:coreProperties>
</file>