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EFFB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DFE3E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630400" cy="24902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EFFB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EFFB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861" y="1684096"/>
            <a:ext cx="12012676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EFFB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5428" y="2489403"/>
            <a:ext cx="13099542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DFE3E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17996" y="607262"/>
            <a:ext cx="7310755" cy="3695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800" spc="90"/>
              <a:t>E</a:t>
            </a:r>
            <a:r>
              <a:rPr dirty="0" sz="5800" spc="-25"/>
              <a:t>x</a:t>
            </a:r>
            <a:r>
              <a:rPr dirty="0" sz="5800" spc="90"/>
              <a:t>opl</a:t>
            </a:r>
            <a:r>
              <a:rPr dirty="0" sz="5800" spc="125"/>
              <a:t>a</a:t>
            </a:r>
            <a:r>
              <a:rPr dirty="0" sz="5800" spc="114"/>
              <a:t>n</a:t>
            </a:r>
            <a:r>
              <a:rPr dirty="0" sz="5800" spc="85"/>
              <a:t>e</a:t>
            </a:r>
            <a:r>
              <a:rPr dirty="0" sz="5800" spc="225"/>
              <a:t>t</a:t>
            </a:r>
            <a:r>
              <a:rPr dirty="0" sz="5800" spc="-930"/>
              <a:t> </a:t>
            </a:r>
            <a:r>
              <a:rPr dirty="0" sz="5800" spc="80"/>
              <a:t>H</a:t>
            </a:r>
            <a:r>
              <a:rPr dirty="0" sz="5800" spc="114"/>
              <a:t>a</a:t>
            </a:r>
            <a:r>
              <a:rPr dirty="0" sz="5800" spc="155"/>
              <a:t>b</a:t>
            </a:r>
            <a:r>
              <a:rPr dirty="0" sz="5800" spc="204"/>
              <a:t>itabili</a:t>
            </a:r>
            <a:r>
              <a:rPr dirty="0" sz="5800" spc="190"/>
              <a:t>t</a:t>
            </a:r>
            <a:r>
              <a:rPr dirty="0" sz="5800" spc="-55"/>
              <a:t>y</a:t>
            </a:r>
            <a:endParaRPr sz="5800"/>
          </a:p>
          <a:p>
            <a:pPr marL="12700" marR="1319530">
              <a:lnSpc>
                <a:spcPct val="104900"/>
              </a:lnSpc>
            </a:pPr>
            <a:r>
              <a:rPr dirty="0" sz="5800" spc="155"/>
              <a:t>P</a:t>
            </a:r>
            <a:r>
              <a:rPr dirty="0" sz="5800" spc="-40"/>
              <a:t>r</a:t>
            </a:r>
            <a:r>
              <a:rPr dirty="0" sz="5800" spc="185"/>
              <a:t>edicto</a:t>
            </a:r>
            <a:r>
              <a:rPr dirty="0" sz="5800" spc="145"/>
              <a:t>r</a:t>
            </a:r>
            <a:r>
              <a:rPr dirty="0" sz="5800" spc="-919"/>
              <a:t> </a:t>
            </a:r>
            <a:r>
              <a:rPr dirty="0" sz="5800" spc="155"/>
              <a:t>P</a:t>
            </a:r>
            <a:r>
              <a:rPr dirty="0" sz="5800" spc="-40"/>
              <a:t>r</a:t>
            </a:r>
            <a:r>
              <a:rPr dirty="0" sz="5800" spc="25"/>
              <a:t>o</a:t>
            </a:r>
            <a:r>
              <a:rPr dirty="0" sz="5800" spc="45"/>
              <a:t>j</a:t>
            </a:r>
            <a:r>
              <a:rPr dirty="0" sz="5800" spc="320"/>
              <a:t>e</a:t>
            </a:r>
            <a:r>
              <a:rPr dirty="0" sz="5800" spc="250"/>
              <a:t>c</a:t>
            </a:r>
            <a:r>
              <a:rPr dirty="0" sz="5800" spc="225"/>
              <a:t>t</a:t>
            </a:r>
            <a:r>
              <a:rPr dirty="0" sz="5800" spc="-925"/>
              <a:t> </a:t>
            </a:r>
            <a:r>
              <a:rPr dirty="0" sz="5800" spc="204"/>
              <a:t>-  </a:t>
            </a:r>
            <a:r>
              <a:rPr dirty="0" sz="5800" spc="130"/>
              <a:t>N</a:t>
            </a:r>
            <a:r>
              <a:rPr dirty="0" sz="5800" spc="160"/>
              <a:t>A</a:t>
            </a:r>
            <a:r>
              <a:rPr dirty="0" sz="5800" spc="100"/>
              <a:t>SA</a:t>
            </a:r>
            <a:r>
              <a:rPr dirty="0" sz="5800" spc="-910"/>
              <a:t> </a:t>
            </a:r>
            <a:r>
              <a:rPr dirty="0" sz="5800" spc="75"/>
              <a:t>S</a:t>
            </a:r>
            <a:r>
              <a:rPr dirty="0" sz="5800" spc="100"/>
              <a:t>p</a:t>
            </a:r>
            <a:r>
              <a:rPr dirty="0" sz="5800" spc="335"/>
              <a:t>a</a:t>
            </a:r>
            <a:r>
              <a:rPr dirty="0" sz="5800" spc="315"/>
              <a:t>c</a:t>
            </a:r>
            <a:r>
              <a:rPr dirty="0" sz="5800" spc="125"/>
              <a:t>e</a:t>
            </a:r>
            <a:r>
              <a:rPr dirty="0" sz="5800" spc="-940"/>
              <a:t> </a:t>
            </a:r>
            <a:r>
              <a:rPr dirty="0" sz="5800" spc="160"/>
              <a:t>A</a:t>
            </a:r>
            <a:r>
              <a:rPr dirty="0" sz="5800" spc="95"/>
              <a:t>p</a:t>
            </a:r>
            <a:r>
              <a:rPr dirty="0" sz="5800" spc="170"/>
              <a:t>ps</a:t>
            </a:r>
            <a:endParaRPr sz="5800"/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800" spc="20"/>
              <a:t>2024</a:t>
            </a:r>
            <a:endParaRPr sz="5800"/>
          </a:p>
        </p:txBody>
      </p:sp>
      <p:sp>
        <p:nvSpPr>
          <p:cNvPr id="6" name="object 6"/>
          <p:cNvSpPr txBox="1"/>
          <p:nvPr/>
        </p:nvSpPr>
        <p:spPr>
          <a:xfrm>
            <a:off x="6317996" y="5582488"/>
            <a:ext cx="7005955" cy="1931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5"/>
              </a:spcBef>
            </a:pPr>
            <a:r>
              <a:rPr dirty="0" sz="1850" spc="15">
                <a:solidFill>
                  <a:srgbClr val="DFE3E6"/>
                </a:solidFill>
                <a:latin typeface="Tahoma"/>
                <a:cs typeface="Tahoma"/>
              </a:rPr>
              <a:t>This project </a:t>
            </a:r>
            <a:r>
              <a:rPr dirty="0" sz="1850" spc="10">
                <a:solidFill>
                  <a:srgbClr val="DFE3E6"/>
                </a:solidFill>
                <a:latin typeface="Tahoma"/>
                <a:cs typeface="Tahoma"/>
              </a:rPr>
              <a:t>aims </a:t>
            </a:r>
            <a:r>
              <a:rPr dirty="0" sz="1850" spc="25">
                <a:solidFill>
                  <a:srgbClr val="DFE3E6"/>
                </a:solidFill>
                <a:latin typeface="Tahoma"/>
                <a:cs typeface="Tahoma"/>
              </a:rPr>
              <a:t>to </a:t>
            </a:r>
            <a:r>
              <a:rPr dirty="0" sz="1850" spc="-5">
                <a:solidFill>
                  <a:srgbClr val="DFE3E6"/>
                </a:solidFill>
                <a:latin typeface="Tahoma"/>
                <a:cs typeface="Tahoma"/>
              </a:rPr>
              <a:t>develop </a:t>
            </a:r>
            <a:r>
              <a:rPr dirty="0" sz="1850" spc="-30">
                <a:solidFill>
                  <a:srgbClr val="DFE3E6"/>
                </a:solidFill>
                <a:latin typeface="Tahoma"/>
                <a:cs typeface="Tahoma"/>
              </a:rPr>
              <a:t>a 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machine </a:t>
            </a:r>
            <a:r>
              <a:rPr dirty="0" sz="1850" spc="-10">
                <a:solidFill>
                  <a:srgbClr val="DFE3E6"/>
                </a:solidFill>
                <a:latin typeface="Tahoma"/>
                <a:cs typeface="Tahoma"/>
              </a:rPr>
              <a:t>learning </a:t>
            </a:r>
            <a:r>
              <a:rPr dirty="0" sz="1850" spc="-5">
                <a:solidFill>
                  <a:srgbClr val="DFE3E6"/>
                </a:solidFill>
                <a:latin typeface="Tahoma"/>
                <a:cs typeface="Tahoma"/>
              </a:rPr>
              <a:t>model </a:t>
            </a:r>
            <a:r>
              <a:rPr dirty="0" sz="1850" spc="10">
                <a:solidFill>
                  <a:srgbClr val="DFE3E6"/>
                </a:solidFill>
                <a:latin typeface="Tahoma"/>
                <a:cs typeface="Tahoma"/>
              </a:rPr>
              <a:t>that can </a:t>
            </a:r>
            <a:r>
              <a:rPr dirty="0" sz="1850" spc="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accurately</a:t>
            </a:r>
            <a:r>
              <a:rPr dirty="0" sz="185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predict</a:t>
            </a:r>
            <a:r>
              <a:rPr dirty="0" sz="18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1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8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habitability</a:t>
            </a:r>
            <a:r>
              <a:rPr dirty="0" sz="18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35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8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5">
                <a:solidFill>
                  <a:srgbClr val="DFE3E6"/>
                </a:solidFill>
                <a:latin typeface="Tahoma"/>
                <a:cs typeface="Tahoma"/>
              </a:rPr>
              <a:t>exoplanets,</a:t>
            </a:r>
            <a:r>
              <a:rPr dirty="0" sz="18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40">
                <a:solidFill>
                  <a:srgbClr val="DFE3E6"/>
                </a:solidFill>
                <a:latin typeface="Tahoma"/>
                <a:cs typeface="Tahoma"/>
              </a:rPr>
              <a:t>an</a:t>
            </a:r>
            <a:r>
              <a:rPr dirty="0" sz="18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20">
                <a:solidFill>
                  <a:srgbClr val="DFE3E6"/>
                </a:solidFill>
                <a:latin typeface="Tahoma"/>
                <a:cs typeface="Tahoma"/>
              </a:rPr>
              <a:t>essential</a:t>
            </a:r>
            <a:r>
              <a:rPr dirty="0" sz="185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15">
                <a:solidFill>
                  <a:srgbClr val="DFE3E6"/>
                </a:solidFill>
                <a:latin typeface="Tahoma"/>
                <a:cs typeface="Tahoma"/>
              </a:rPr>
              <a:t>tool</a:t>
            </a:r>
            <a:r>
              <a:rPr dirty="0" sz="185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20">
                <a:solidFill>
                  <a:srgbClr val="DFE3E6"/>
                </a:solidFill>
                <a:latin typeface="Tahoma"/>
                <a:cs typeface="Tahoma"/>
              </a:rPr>
              <a:t>for </a:t>
            </a:r>
            <a:r>
              <a:rPr dirty="0" sz="1850" spc="-5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NASA's future 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space 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exploration </a:t>
            </a:r>
            <a:r>
              <a:rPr dirty="0" sz="1850" spc="20">
                <a:solidFill>
                  <a:srgbClr val="DFE3E6"/>
                </a:solidFill>
                <a:latin typeface="Tahoma"/>
                <a:cs typeface="Tahoma"/>
              </a:rPr>
              <a:t>efforts. </a:t>
            </a:r>
            <a:r>
              <a:rPr dirty="0" sz="1850" spc="-5">
                <a:solidFill>
                  <a:srgbClr val="DFE3E6"/>
                </a:solidFill>
                <a:latin typeface="Tahoma"/>
                <a:cs typeface="Tahoma"/>
              </a:rPr>
              <a:t>By </a:t>
            </a:r>
            <a:r>
              <a:rPr dirty="0" sz="1850" spc="-10">
                <a:solidFill>
                  <a:srgbClr val="DFE3E6"/>
                </a:solidFill>
                <a:latin typeface="Tahoma"/>
                <a:cs typeface="Tahoma"/>
              </a:rPr>
              <a:t>leveraging 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NASA's 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rich </a:t>
            </a:r>
            <a:r>
              <a:rPr dirty="0" sz="1850" spc="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15">
                <a:solidFill>
                  <a:srgbClr val="DFE3E6"/>
                </a:solidFill>
                <a:latin typeface="Tahoma"/>
                <a:cs typeface="Tahoma"/>
              </a:rPr>
              <a:t>datasets</a:t>
            </a:r>
            <a:r>
              <a:rPr dirty="0" sz="185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3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85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10">
                <a:solidFill>
                  <a:srgbClr val="DFE3E6"/>
                </a:solidFill>
                <a:latin typeface="Tahoma"/>
                <a:cs typeface="Tahoma"/>
              </a:rPr>
              <a:t>cutting-edge</a:t>
            </a:r>
            <a:r>
              <a:rPr dirty="0" sz="185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5">
                <a:solidFill>
                  <a:srgbClr val="DFE3E6"/>
                </a:solidFill>
                <a:latin typeface="Tahoma"/>
                <a:cs typeface="Tahoma"/>
              </a:rPr>
              <a:t>algorithms,</a:t>
            </a:r>
            <a:r>
              <a:rPr dirty="0" sz="18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15">
                <a:solidFill>
                  <a:srgbClr val="DFE3E6"/>
                </a:solidFill>
                <a:latin typeface="Tahoma"/>
                <a:cs typeface="Tahoma"/>
              </a:rPr>
              <a:t>we</a:t>
            </a:r>
            <a:r>
              <a:rPr dirty="0" sz="18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20">
                <a:solidFill>
                  <a:srgbClr val="DFE3E6"/>
                </a:solidFill>
                <a:latin typeface="Tahoma"/>
                <a:cs typeface="Tahoma"/>
              </a:rPr>
              <a:t>seek</a:t>
            </a:r>
            <a:r>
              <a:rPr dirty="0" sz="185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25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8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10">
                <a:solidFill>
                  <a:srgbClr val="DFE3E6"/>
                </a:solidFill>
                <a:latin typeface="Tahoma"/>
                <a:cs typeface="Tahoma"/>
              </a:rPr>
              <a:t>identify</a:t>
            </a:r>
            <a:r>
              <a:rPr dirty="0" sz="18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potentially </a:t>
            </a:r>
            <a:r>
              <a:rPr dirty="0" sz="1850" spc="-5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3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85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15">
                <a:solidFill>
                  <a:srgbClr val="DFE3E6"/>
                </a:solidFill>
                <a:latin typeface="Tahoma"/>
                <a:cs typeface="Tahoma"/>
              </a:rPr>
              <a:t>bi</a:t>
            </a:r>
            <a:r>
              <a:rPr dirty="0" sz="1850" spc="1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ble</a:t>
            </a:r>
            <a:r>
              <a:rPr dirty="0" sz="185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35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dirty="0" sz="1850" spc="10">
                <a:solidFill>
                  <a:srgbClr val="DFE3E6"/>
                </a:solidFill>
                <a:latin typeface="Tahoma"/>
                <a:cs typeface="Tahoma"/>
              </a:rPr>
              <a:t>orlds</a:t>
            </a:r>
            <a:r>
              <a:rPr dirty="0" sz="18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25">
                <a:solidFill>
                  <a:srgbClr val="DFE3E6"/>
                </a:solidFill>
                <a:latin typeface="Tahoma"/>
                <a:cs typeface="Tahoma"/>
              </a:rPr>
              <a:t>bey</a:t>
            </a:r>
            <a:r>
              <a:rPr dirty="0" sz="1850" spc="-2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850" spc="-1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85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8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2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850" spc="-3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8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10">
                <a:solidFill>
                  <a:srgbClr val="DFE3E6"/>
                </a:solidFill>
                <a:latin typeface="Tahoma"/>
                <a:cs typeface="Tahoma"/>
              </a:rPr>
              <a:t>sol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8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dirty="0" sz="1850" spc="35">
                <a:solidFill>
                  <a:srgbClr val="DFE3E6"/>
                </a:solidFill>
                <a:latin typeface="Tahoma"/>
                <a:cs typeface="Tahoma"/>
              </a:rPr>
              <a:t>st</a:t>
            </a:r>
            <a:r>
              <a:rPr dirty="0" sz="1850" spc="4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850" spc="-2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850" spc="-50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26809" y="551815"/>
            <a:ext cx="7522209" cy="1193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710"/>
              </a:lnSpc>
            </a:pPr>
            <a:r>
              <a:rPr dirty="0" sz="3750" spc="25"/>
              <a:t>P</a:t>
            </a:r>
            <a:r>
              <a:rPr dirty="0" sz="3750" spc="50"/>
              <a:t>r</a:t>
            </a:r>
            <a:r>
              <a:rPr dirty="0" sz="3750" spc="80"/>
              <a:t>e</a:t>
            </a:r>
            <a:r>
              <a:rPr dirty="0" sz="3750" spc="55"/>
              <a:t>d</a:t>
            </a:r>
            <a:r>
              <a:rPr dirty="0" sz="3750" spc="225"/>
              <a:t>ict</a:t>
            </a:r>
            <a:r>
              <a:rPr dirty="0" sz="3750" spc="160"/>
              <a:t>i</a:t>
            </a:r>
            <a:r>
              <a:rPr dirty="0" sz="3750" spc="80"/>
              <a:t>n</a:t>
            </a:r>
            <a:r>
              <a:rPr dirty="0" sz="3750" spc="10"/>
              <a:t>g</a:t>
            </a:r>
            <a:r>
              <a:rPr dirty="0" sz="3750" spc="-620"/>
              <a:t> </a:t>
            </a:r>
            <a:r>
              <a:rPr dirty="0" sz="3750" spc="70"/>
              <a:t>E</a:t>
            </a:r>
            <a:r>
              <a:rPr dirty="0" sz="3750" spc="-15"/>
              <a:t>x</a:t>
            </a:r>
            <a:r>
              <a:rPr dirty="0" sz="3750" spc="65"/>
              <a:t>o</a:t>
            </a:r>
            <a:r>
              <a:rPr dirty="0" sz="3750" spc="75"/>
              <a:t>planet</a:t>
            </a:r>
            <a:r>
              <a:rPr dirty="0" sz="3750" spc="-610"/>
              <a:t> </a:t>
            </a:r>
            <a:r>
              <a:rPr dirty="0" sz="3750" spc="55"/>
              <a:t>H</a:t>
            </a:r>
            <a:r>
              <a:rPr dirty="0" sz="3750" spc="110"/>
              <a:t>a</a:t>
            </a:r>
            <a:r>
              <a:rPr dirty="0" sz="3750" spc="60"/>
              <a:t>b</a:t>
            </a:r>
            <a:r>
              <a:rPr dirty="0" sz="3750" spc="125"/>
              <a:t>itabi</a:t>
            </a:r>
            <a:r>
              <a:rPr dirty="0" sz="3750" spc="85"/>
              <a:t>l</a:t>
            </a:r>
            <a:r>
              <a:rPr dirty="0" sz="3750" spc="170"/>
              <a:t>i</a:t>
            </a:r>
            <a:r>
              <a:rPr dirty="0" sz="3750" spc="155"/>
              <a:t>t</a:t>
            </a:r>
            <a:r>
              <a:rPr dirty="0" sz="3750" spc="-175"/>
              <a:t>y:</a:t>
            </a:r>
            <a:r>
              <a:rPr dirty="0" sz="3750" spc="-615"/>
              <a:t> </a:t>
            </a:r>
            <a:r>
              <a:rPr dirty="0" sz="3750" spc="55"/>
              <a:t>A  </a:t>
            </a:r>
            <a:r>
              <a:rPr dirty="0" sz="3750" spc="315"/>
              <a:t>C</a:t>
            </a:r>
            <a:r>
              <a:rPr dirty="0" sz="3750" spc="-15"/>
              <a:t>r</a:t>
            </a:r>
            <a:r>
              <a:rPr dirty="0" sz="3750" spc="210"/>
              <a:t>i</a:t>
            </a:r>
            <a:r>
              <a:rPr dirty="0" sz="3750" spc="150"/>
              <a:t>tical</a:t>
            </a:r>
            <a:r>
              <a:rPr dirty="0" sz="3750" spc="-610"/>
              <a:t> </a:t>
            </a:r>
            <a:r>
              <a:rPr dirty="0" sz="3750" spc="315"/>
              <a:t>C</a:t>
            </a:r>
            <a:r>
              <a:rPr dirty="0" sz="3750" spc="85"/>
              <a:t>h</a:t>
            </a:r>
            <a:r>
              <a:rPr dirty="0" sz="3750" spc="55"/>
              <a:t>alle</a:t>
            </a:r>
            <a:r>
              <a:rPr dirty="0" sz="3750" spc="95"/>
              <a:t>n</a:t>
            </a:r>
            <a:r>
              <a:rPr dirty="0" sz="3750" spc="45"/>
              <a:t>ge</a:t>
            </a:r>
            <a:endParaRPr sz="3750"/>
          </a:p>
        </p:txBody>
      </p:sp>
      <p:grpSp>
        <p:nvGrpSpPr>
          <p:cNvPr id="6" name="object 6"/>
          <p:cNvGrpSpPr/>
          <p:nvPr/>
        </p:nvGrpSpPr>
        <p:grpSpPr>
          <a:xfrm>
            <a:off x="6227064" y="2337816"/>
            <a:ext cx="506095" cy="506095"/>
            <a:chOff x="6227064" y="2337816"/>
            <a:chExt cx="506095" cy="506095"/>
          </a:xfrm>
        </p:grpSpPr>
        <p:sp>
          <p:nvSpPr>
            <p:cNvPr id="7" name="object 7"/>
            <p:cNvSpPr/>
            <p:nvPr/>
          </p:nvSpPr>
          <p:spPr>
            <a:xfrm>
              <a:off x="6239256" y="2350008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0792" y="0"/>
                  </a:moveTo>
                  <a:lnTo>
                    <a:pt x="192268" y="4892"/>
                  </a:lnTo>
                  <a:lnTo>
                    <a:pt x="147071" y="18924"/>
                  </a:lnTo>
                  <a:lnTo>
                    <a:pt x="106170" y="41127"/>
                  </a:lnTo>
                  <a:lnTo>
                    <a:pt x="70532" y="70532"/>
                  </a:lnTo>
                  <a:lnTo>
                    <a:pt x="41127" y="106170"/>
                  </a:lnTo>
                  <a:lnTo>
                    <a:pt x="18924" y="147071"/>
                  </a:lnTo>
                  <a:lnTo>
                    <a:pt x="4892" y="192268"/>
                  </a:lnTo>
                  <a:lnTo>
                    <a:pt x="0" y="240791"/>
                  </a:lnTo>
                  <a:lnTo>
                    <a:pt x="4892" y="289315"/>
                  </a:lnTo>
                  <a:lnTo>
                    <a:pt x="18924" y="334512"/>
                  </a:lnTo>
                  <a:lnTo>
                    <a:pt x="41127" y="375413"/>
                  </a:lnTo>
                  <a:lnTo>
                    <a:pt x="70532" y="411051"/>
                  </a:lnTo>
                  <a:lnTo>
                    <a:pt x="106170" y="440456"/>
                  </a:lnTo>
                  <a:lnTo>
                    <a:pt x="147071" y="462659"/>
                  </a:lnTo>
                  <a:lnTo>
                    <a:pt x="192268" y="476691"/>
                  </a:lnTo>
                  <a:lnTo>
                    <a:pt x="240792" y="481583"/>
                  </a:lnTo>
                  <a:lnTo>
                    <a:pt x="289315" y="476691"/>
                  </a:lnTo>
                  <a:lnTo>
                    <a:pt x="334512" y="462659"/>
                  </a:lnTo>
                  <a:lnTo>
                    <a:pt x="375413" y="440456"/>
                  </a:lnTo>
                  <a:lnTo>
                    <a:pt x="411051" y="411051"/>
                  </a:lnTo>
                  <a:lnTo>
                    <a:pt x="440456" y="375413"/>
                  </a:lnTo>
                  <a:lnTo>
                    <a:pt x="462659" y="334512"/>
                  </a:lnTo>
                  <a:lnTo>
                    <a:pt x="476691" y="289315"/>
                  </a:lnTo>
                  <a:lnTo>
                    <a:pt x="481584" y="240791"/>
                  </a:lnTo>
                  <a:lnTo>
                    <a:pt x="476691" y="192268"/>
                  </a:lnTo>
                  <a:lnTo>
                    <a:pt x="462659" y="147071"/>
                  </a:lnTo>
                  <a:lnTo>
                    <a:pt x="440456" y="106170"/>
                  </a:lnTo>
                  <a:lnTo>
                    <a:pt x="411051" y="70532"/>
                  </a:lnTo>
                  <a:lnTo>
                    <a:pt x="375413" y="41127"/>
                  </a:lnTo>
                  <a:lnTo>
                    <a:pt x="334512" y="18924"/>
                  </a:lnTo>
                  <a:lnTo>
                    <a:pt x="289315" y="4892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39256" y="2350008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0" y="240791"/>
                  </a:moveTo>
                  <a:lnTo>
                    <a:pt x="4892" y="192268"/>
                  </a:lnTo>
                  <a:lnTo>
                    <a:pt x="18924" y="147071"/>
                  </a:lnTo>
                  <a:lnTo>
                    <a:pt x="41127" y="106170"/>
                  </a:lnTo>
                  <a:lnTo>
                    <a:pt x="70532" y="70532"/>
                  </a:lnTo>
                  <a:lnTo>
                    <a:pt x="106170" y="41127"/>
                  </a:lnTo>
                  <a:lnTo>
                    <a:pt x="147071" y="18924"/>
                  </a:lnTo>
                  <a:lnTo>
                    <a:pt x="192268" y="4892"/>
                  </a:lnTo>
                  <a:lnTo>
                    <a:pt x="240792" y="0"/>
                  </a:lnTo>
                  <a:lnTo>
                    <a:pt x="289315" y="4892"/>
                  </a:lnTo>
                  <a:lnTo>
                    <a:pt x="334512" y="18924"/>
                  </a:lnTo>
                  <a:lnTo>
                    <a:pt x="375413" y="41127"/>
                  </a:lnTo>
                  <a:lnTo>
                    <a:pt x="411051" y="70532"/>
                  </a:lnTo>
                  <a:lnTo>
                    <a:pt x="440456" y="106170"/>
                  </a:lnTo>
                  <a:lnTo>
                    <a:pt x="462659" y="147071"/>
                  </a:lnTo>
                  <a:lnTo>
                    <a:pt x="476691" y="192268"/>
                  </a:lnTo>
                  <a:lnTo>
                    <a:pt x="481584" y="240791"/>
                  </a:lnTo>
                  <a:lnTo>
                    <a:pt x="476691" y="289315"/>
                  </a:lnTo>
                  <a:lnTo>
                    <a:pt x="462659" y="334512"/>
                  </a:lnTo>
                  <a:lnTo>
                    <a:pt x="440456" y="375413"/>
                  </a:lnTo>
                  <a:lnTo>
                    <a:pt x="411051" y="411051"/>
                  </a:lnTo>
                  <a:lnTo>
                    <a:pt x="375413" y="440456"/>
                  </a:lnTo>
                  <a:lnTo>
                    <a:pt x="334512" y="462659"/>
                  </a:lnTo>
                  <a:lnTo>
                    <a:pt x="289315" y="476691"/>
                  </a:lnTo>
                  <a:lnTo>
                    <a:pt x="240792" y="481583"/>
                  </a:lnTo>
                  <a:lnTo>
                    <a:pt x="192268" y="476691"/>
                  </a:lnTo>
                  <a:lnTo>
                    <a:pt x="147071" y="462659"/>
                  </a:lnTo>
                  <a:lnTo>
                    <a:pt x="106170" y="440456"/>
                  </a:lnTo>
                  <a:lnTo>
                    <a:pt x="70532" y="411051"/>
                  </a:lnTo>
                  <a:lnTo>
                    <a:pt x="41127" y="375413"/>
                  </a:lnTo>
                  <a:lnTo>
                    <a:pt x="18924" y="334512"/>
                  </a:lnTo>
                  <a:lnTo>
                    <a:pt x="4892" y="289315"/>
                  </a:lnTo>
                  <a:lnTo>
                    <a:pt x="0" y="240791"/>
                  </a:lnTo>
                  <a:close/>
                </a:path>
              </a:pathLst>
            </a:custGeom>
            <a:ln w="24384">
              <a:solidFill>
                <a:srgbClr val="16FF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412738" y="2368677"/>
            <a:ext cx="13144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400">
                <a:solidFill>
                  <a:srgbClr val="DFE3E6"/>
                </a:solidFill>
                <a:latin typeface="Tahoma"/>
                <a:cs typeface="Tahoma"/>
              </a:rPr>
              <a:t>1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5182" y="2321509"/>
            <a:ext cx="6660515" cy="1452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6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10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850" spc="7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850" spc="-3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3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850" spc="-10">
                <a:solidFill>
                  <a:srgbClr val="DFE3E6"/>
                </a:solidFill>
                <a:latin typeface="Tahoma"/>
                <a:cs typeface="Tahoma"/>
              </a:rPr>
              <a:t>x</a:t>
            </a: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850" spc="2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850" spc="25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2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850" spc="7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850" spc="-3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850" spc="12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 spc="11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850" spc="12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850" spc="20">
                <a:solidFill>
                  <a:srgbClr val="DFE3E6"/>
                </a:solidFill>
                <a:latin typeface="Tahoma"/>
                <a:cs typeface="Tahoma"/>
              </a:rPr>
              <a:t>ove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850" spc="9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850" spc="8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endParaRPr sz="1850">
              <a:latin typeface="Tahoma"/>
              <a:cs typeface="Tahoma"/>
            </a:endParaRPr>
          </a:p>
          <a:p>
            <a:pPr marL="12700" marR="5080">
              <a:lnSpc>
                <a:spcPct val="136400"/>
              </a:lnSpc>
              <a:spcBef>
                <a:spcPts val="910"/>
              </a:spcBef>
            </a:pP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NASA's</a:t>
            </a:r>
            <a:r>
              <a:rPr dirty="0" sz="165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DFE3E6"/>
                </a:solidFill>
                <a:latin typeface="Tahoma"/>
                <a:cs typeface="Tahoma"/>
              </a:rPr>
              <a:t>ongoing</a:t>
            </a:r>
            <a:r>
              <a:rPr dirty="0" sz="165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exoplanet</a:t>
            </a:r>
            <a:r>
              <a:rPr dirty="0" sz="1650" spc="-2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exploration</a:t>
            </a:r>
            <a:r>
              <a:rPr dirty="0" sz="165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-5">
                <a:solidFill>
                  <a:srgbClr val="DFE3E6"/>
                </a:solidFill>
                <a:latin typeface="Tahoma"/>
                <a:cs typeface="Tahoma"/>
              </a:rPr>
              <a:t>has</a:t>
            </a:r>
            <a:r>
              <a:rPr dirty="0" sz="16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25">
                <a:solidFill>
                  <a:srgbClr val="DFE3E6"/>
                </a:solidFill>
                <a:latin typeface="Tahoma"/>
                <a:cs typeface="Tahoma"/>
              </a:rPr>
              <a:t>identified</a:t>
            </a:r>
            <a:r>
              <a:rPr dirty="0" sz="1650" spc="-2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thousands</a:t>
            </a:r>
            <a:r>
              <a:rPr dirty="0" sz="165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35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6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planets </a:t>
            </a:r>
            <a:r>
              <a:rPr dirty="0" sz="1650" spc="-5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650" spc="25">
                <a:solidFill>
                  <a:srgbClr val="DFE3E6"/>
                </a:solidFill>
                <a:latin typeface="Tahoma"/>
                <a:cs typeface="Tahoma"/>
              </a:rPr>
              <a:t>ut</a:t>
            </a: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6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650" spc="-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65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650" spc="-15">
                <a:solidFill>
                  <a:srgbClr val="DFE3E6"/>
                </a:solidFill>
                <a:latin typeface="Tahoma"/>
                <a:cs typeface="Tahoma"/>
              </a:rPr>
              <a:t>ur</a:t>
            </a:r>
            <a:r>
              <a:rPr dirty="0" sz="16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25">
                <a:solidFill>
                  <a:srgbClr val="DFE3E6"/>
                </a:solidFill>
                <a:latin typeface="Tahoma"/>
                <a:cs typeface="Tahoma"/>
              </a:rPr>
              <a:t>so</a:t>
            </a: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650" spc="-3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65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30">
                <a:solidFill>
                  <a:srgbClr val="DFE3E6"/>
                </a:solidFill>
                <a:latin typeface="Tahoma"/>
                <a:cs typeface="Tahoma"/>
              </a:rPr>
              <a:t>sys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650" spc="-40">
                <a:solidFill>
                  <a:srgbClr val="DFE3E6"/>
                </a:solidFill>
                <a:latin typeface="Tahoma"/>
                <a:cs typeface="Tahoma"/>
              </a:rPr>
              <a:t>m,</a:t>
            </a:r>
            <a:r>
              <a:rPr dirty="0" sz="165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presen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6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650" spc="-30">
                <a:solidFill>
                  <a:srgbClr val="DFE3E6"/>
                </a:solidFill>
                <a:latin typeface="Tahoma"/>
                <a:cs typeface="Tahoma"/>
              </a:rPr>
              <a:t>ng</a:t>
            </a:r>
            <a:r>
              <a:rPr dirty="0" sz="165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-3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650" spc="-3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65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650" spc="-10">
                <a:solidFill>
                  <a:srgbClr val="DFE3E6"/>
                </a:solidFill>
                <a:latin typeface="Tahoma"/>
                <a:cs typeface="Tahoma"/>
              </a:rPr>
              <a:t>mm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650" spc="-2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ppo</a:t>
            </a:r>
            <a:r>
              <a:rPr dirty="0" sz="1650" spc="3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650" spc="2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650" spc="-5">
                <a:solidFill>
                  <a:srgbClr val="DFE3E6"/>
                </a:solidFill>
                <a:latin typeface="Tahoma"/>
                <a:cs typeface="Tahoma"/>
              </a:rPr>
              <a:t>uni</a:t>
            </a:r>
            <a:r>
              <a:rPr dirty="0" sz="1650" spc="-5">
                <a:solidFill>
                  <a:srgbClr val="DFE3E6"/>
                </a:solidFill>
                <a:latin typeface="Tahoma"/>
                <a:cs typeface="Tahoma"/>
              </a:rPr>
              <a:t>ty</a:t>
            </a:r>
            <a:r>
              <a:rPr dirty="0" sz="165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25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6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65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6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650" spc="-15">
                <a:solidFill>
                  <a:srgbClr val="DFE3E6"/>
                </a:solidFill>
                <a:latin typeface="Tahoma"/>
                <a:cs typeface="Tahoma"/>
              </a:rPr>
              <a:t>nd  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habitable</a:t>
            </a:r>
            <a:r>
              <a:rPr dirty="0" sz="1650" spc="-25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worlds.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27064" y="4251959"/>
            <a:ext cx="506095" cy="509270"/>
            <a:chOff x="6227064" y="4251959"/>
            <a:chExt cx="506095" cy="509270"/>
          </a:xfrm>
        </p:grpSpPr>
        <p:sp>
          <p:nvSpPr>
            <p:cNvPr id="12" name="object 12"/>
            <p:cNvSpPr/>
            <p:nvPr/>
          </p:nvSpPr>
          <p:spPr>
            <a:xfrm>
              <a:off x="6239256" y="4264151"/>
              <a:ext cx="481965" cy="485140"/>
            </a:xfrm>
            <a:custGeom>
              <a:avLst/>
              <a:gdLst/>
              <a:ahLst/>
              <a:cxnLst/>
              <a:rect l="l" t="t" r="r" b="b"/>
              <a:pathLst>
                <a:path w="481965" h="485139">
                  <a:moveTo>
                    <a:pt x="240792" y="0"/>
                  </a:moveTo>
                  <a:lnTo>
                    <a:pt x="192268" y="4892"/>
                  </a:lnTo>
                  <a:lnTo>
                    <a:pt x="147071" y="18924"/>
                  </a:lnTo>
                  <a:lnTo>
                    <a:pt x="106170" y="41127"/>
                  </a:lnTo>
                  <a:lnTo>
                    <a:pt x="70532" y="70532"/>
                  </a:lnTo>
                  <a:lnTo>
                    <a:pt x="41127" y="106170"/>
                  </a:lnTo>
                  <a:lnTo>
                    <a:pt x="18924" y="147071"/>
                  </a:lnTo>
                  <a:lnTo>
                    <a:pt x="4892" y="192268"/>
                  </a:lnTo>
                  <a:lnTo>
                    <a:pt x="0" y="240792"/>
                  </a:lnTo>
                  <a:lnTo>
                    <a:pt x="0" y="243839"/>
                  </a:lnTo>
                  <a:lnTo>
                    <a:pt x="4892" y="292363"/>
                  </a:lnTo>
                  <a:lnTo>
                    <a:pt x="18924" y="337560"/>
                  </a:lnTo>
                  <a:lnTo>
                    <a:pt x="41127" y="378461"/>
                  </a:lnTo>
                  <a:lnTo>
                    <a:pt x="70532" y="414099"/>
                  </a:lnTo>
                  <a:lnTo>
                    <a:pt x="106170" y="443504"/>
                  </a:lnTo>
                  <a:lnTo>
                    <a:pt x="147071" y="465707"/>
                  </a:lnTo>
                  <a:lnTo>
                    <a:pt x="192268" y="479739"/>
                  </a:lnTo>
                  <a:lnTo>
                    <a:pt x="240792" y="484632"/>
                  </a:lnTo>
                  <a:lnTo>
                    <a:pt x="289315" y="479739"/>
                  </a:lnTo>
                  <a:lnTo>
                    <a:pt x="334512" y="465707"/>
                  </a:lnTo>
                  <a:lnTo>
                    <a:pt x="375413" y="443504"/>
                  </a:lnTo>
                  <a:lnTo>
                    <a:pt x="411051" y="414099"/>
                  </a:lnTo>
                  <a:lnTo>
                    <a:pt x="440456" y="378461"/>
                  </a:lnTo>
                  <a:lnTo>
                    <a:pt x="462659" y="337560"/>
                  </a:lnTo>
                  <a:lnTo>
                    <a:pt x="476691" y="292363"/>
                  </a:lnTo>
                  <a:lnTo>
                    <a:pt x="481584" y="243839"/>
                  </a:lnTo>
                  <a:lnTo>
                    <a:pt x="481584" y="240792"/>
                  </a:lnTo>
                  <a:lnTo>
                    <a:pt x="476691" y="192268"/>
                  </a:lnTo>
                  <a:lnTo>
                    <a:pt x="462659" y="147071"/>
                  </a:lnTo>
                  <a:lnTo>
                    <a:pt x="440456" y="106170"/>
                  </a:lnTo>
                  <a:lnTo>
                    <a:pt x="411051" y="70532"/>
                  </a:lnTo>
                  <a:lnTo>
                    <a:pt x="375413" y="41127"/>
                  </a:lnTo>
                  <a:lnTo>
                    <a:pt x="334512" y="18924"/>
                  </a:lnTo>
                  <a:lnTo>
                    <a:pt x="289315" y="4892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39256" y="4264151"/>
              <a:ext cx="481965" cy="485140"/>
            </a:xfrm>
            <a:custGeom>
              <a:avLst/>
              <a:gdLst/>
              <a:ahLst/>
              <a:cxnLst/>
              <a:rect l="l" t="t" r="r" b="b"/>
              <a:pathLst>
                <a:path w="481965" h="485139">
                  <a:moveTo>
                    <a:pt x="0" y="240792"/>
                  </a:moveTo>
                  <a:lnTo>
                    <a:pt x="4892" y="192268"/>
                  </a:lnTo>
                  <a:lnTo>
                    <a:pt x="18924" y="147071"/>
                  </a:lnTo>
                  <a:lnTo>
                    <a:pt x="41127" y="106170"/>
                  </a:lnTo>
                  <a:lnTo>
                    <a:pt x="70532" y="70532"/>
                  </a:lnTo>
                  <a:lnTo>
                    <a:pt x="106170" y="41127"/>
                  </a:lnTo>
                  <a:lnTo>
                    <a:pt x="147071" y="18924"/>
                  </a:lnTo>
                  <a:lnTo>
                    <a:pt x="192268" y="4892"/>
                  </a:lnTo>
                  <a:lnTo>
                    <a:pt x="240792" y="0"/>
                  </a:lnTo>
                  <a:lnTo>
                    <a:pt x="289315" y="4892"/>
                  </a:lnTo>
                  <a:lnTo>
                    <a:pt x="334512" y="18924"/>
                  </a:lnTo>
                  <a:lnTo>
                    <a:pt x="375413" y="41127"/>
                  </a:lnTo>
                  <a:lnTo>
                    <a:pt x="411051" y="70532"/>
                  </a:lnTo>
                  <a:lnTo>
                    <a:pt x="440456" y="106170"/>
                  </a:lnTo>
                  <a:lnTo>
                    <a:pt x="462659" y="147071"/>
                  </a:lnTo>
                  <a:lnTo>
                    <a:pt x="476691" y="192268"/>
                  </a:lnTo>
                  <a:lnTo>
                    <a:pt x="481584" y="240792"/>
                  </a:lnTo>
                  <a:lnTo>
                    <a:pt x="481584" y="243839"/>
                  </a:lnTo>
                  <a:lnTo>
                    <a:pt x="476691" y="292363"/>
                  </a:lnTo>
                  <a:lnTo>
                    <a:pt x="462659" y="337560"/>
                  </a:lnTo>
                  <a:lnTo>
                    <a:pt x="440456" y="378461"/>
                  </a:lnTo>
                  <a:lnTo>
                    <a:pt x="411051" y="414099"/>
                  </a:lnTo>
                  <a:lnTo>
                    <a:pt x="375413" y="443504"/>
                  </a:lnTo>
                  <a:lnTo>
                    <a:pt x="334512" y="465707"/>
                  </a:lnTo>
                  <a:lnTo>
                    <a:pt x="289315" y="479739"/>
                  </a:lnTo>
                  <a:lnTo>
                    <a:pt x="240792" y="484632"/>
                  </a:lnTo>
                  <a:lnTo>
                    <a:pt x="192268" y="479739"/>
                  </a:lnTo>
                  <a:lnTo>
                    <a:pt x="147071" y="465707"/>
                  </a:lnTo>
                  <a:lnTo>
                    <a:pt x="106170" y="443504"/>
                  </a:lnTo>
                  <a:lnTo>
                    <a:pt x="70532" y="414099"/>
                  </a:lnTo>
                  <a:lnTo>
                    <a:pt x="41127" y="378461"/>
                  </a:lnTo>
                  <a:lnTo>
                    <a:pt x="18924" y="337560"/>
                  </a:lnTo>
                  <a:lnTo>
                    <a:pt x="4892" y="292363"/>
                  </a:lnTo>
                  <a:lnTo>
                    <a:pt x="0" y="243839"/>
                  </a:lnTo>
                  <a:lnTo>
                    <a:pt x="0" y="240792"/>
                  </a:lnTo>
                  <a:close/>
                </a:path>
              </a:pathLst>
            </a:custGeom>
            <a:ln w="24384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389370" y="4284040"/>
            <a:ext cx="177800" cy="370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35">
                <a:solidFill>
                  <a:srgbClr val="DFE3E6"/>
                </a:solidFill>
                <a:latin typeface="Tahoma"/>
                <a:cs typeface="Tahoma"/>
              </a:rPr>
              <a:t>2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5182" y="4237735"/>
            <a:ext cx="6877684" cy="145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Habitability</a:t>
            </a:r>
            <a:r>
              <a:rPr dirty="0" sz="1850" spc="-3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45">
                <a:solidFill>
                  <a:srgbClr val="DFE3E6"/>
                </a:solidFill>
                <a:latin typeface="Tahoma"/>
                <a:cs typeface="Tahoma"/>
              </a:rPr>
              <a:t>Determination</a:t>
            </a:r>
            <a:endParaRPr sz="1850">
              <a:latin typeface="Tahoma"/>
              <a:cs typeface="Tahoma"/>
            </a:endParaRPr>
          </a:p>
          <a:p>
            <a:pPr marL="12700" marR="5080">
              <a:lnSpc>
                <a:spcPct val="136400"/>
              </a:lnSpc>
              <a:spcBef>
                <a:spcPts val="915"/>
              </a:spcBef>
            </a:pP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Accurately</a:t>
            </a:r>
            <a:r>
              <a:rPr dirty="0" sz="16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determining</a:t>
            </a:r>
            <a:r>
              <a:rPr dirty="0" sz="1650" spc="-2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6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habitability</a:t>
            </a:r>
            <a:r>
              <a:rPr dirty="0" sz="1650" spc="-2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35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6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20">
                <a:solidFill>
                  <a:srgbClr val="DFE3E6"/>
                </a:solidFill>
                <a:latin typeface="Tahoma"/>
                <a:cs typeface="Tahoma"/>
              </a:rPr>
              <a:t>these</a:t>
            </a:r>
            <a:r>
              <a:rPr dirty="0" sz="16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distant</a:t>
            </a:r>
            <a:r>
              <a:rPr dirty="0" sz="16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planets</a:t>
            </a:r>
            <a:r>
              <a:rPr dirty="0" sz="165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55">
                <a:solidFill>
                  <a:srgbClr val="DFE3E6"/>
                </a:solidFill>
                <a:latin typeface="Tahoma"/>
                <a:cs typeface="Tahoma"/>
              </a:rPr>
              <a:t>is</a:t>
            </a:r>
            <a:r>
              <a:rPr dirty="0" sz="16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25">
                <a:solidFill>
                  <a:srgbClr val="DFE3E6"/>
                </a:solidFill>
                <a:latin typeface="Tahoma"/>
                <a:cs typeface="Tahoma"/>
              </a:rPr>
              <a:t>crucial</a:t>
            </a:r>
            <a:r>
              <a:rPr dirty="0" sz="16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30">
                <a:solidFill>
                  <a:srgbClr val="DFE3E6"/>
                </a:solidFill>
                <a:latin typeface="Tahoma"/>
                <a:cs typeface="Tahoma"/>
              </a:rPr>
              <a:t>for </a:t>
            </a:r>
            <a:r>
              <a:rPr dirty="0" sz="1650" spc="-50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prioritizing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future </a:t>
            </a:r>
            <a:r>
              <a:rPr dirty="0" sz="1650" spc="25">
                <a:solidFill>
                  <a:srgbClr val="DFE3E6"/>
                </a:solidFill>
                <a:latin typeface="Tahoma"/>
                <a:cs typeface="Tahoma"/>
              </a:rPr>
              <a:t>space missions </a:t>
            </a:r>
            <a:r>
              <a:rPr dirty="0" sz="1650" spc="-25">
                <a:solidFill>
                  <a:srgbClr val="DFE3E6"/>
                </a:solidFill>
                <a:latin typeface="Tahoma"/>
                <a:cs typeface="Tahoma"/>
              </a:rPr>
              <a:t>and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identifying </a:t>
            </a: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the </a:t>
            </a:r>
            <a:r>
              <a:rPr dirty="0" sz="1650" spc="25">
                <a:solidFill>
                  <a:srgbClr val="DFE3E6"/>
                </a:solidFill>
                <a:latin typeface="Tahoma"/>
                <a:cs typeface="Tahoma"/>
              </a:rPr>
              <a:t>most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promising </a:t>
            </a: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targets.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27064" y="6166103"/>
            <a:ext cx="506095" cy="509270"/>
            <a:chOff x="6227064" y="6166103"/>
            <a:chExt cx="506095" cy="509270"/>
          </a:xfrm>
        </p:grpSpPr>
        <p:sp>
          <p:nvSpPr>
            <p:cNvPr id="17" name="object 17"/>
            <p:cNvSpPr/>
            <p:nvPr/>
          </p:nvSpPr>
          <p:spPr>
            <a:xfrm>
              <a:off x="6239256" y="6178295"/>
              <a:ext cx="481965" cy="485140"/>
            </a:xfrm>
            <a:custGeom>
              <a:avLst/>
              <a:gdLst/>
              <a:ahLst/>
              <a:cxnLst/>
              <a:rect l="l" t="t" r="r" b="b"/>
              <a:pathLst>
                <a:path w="481965" h="485140">
                  <a:moveTo>
                    <a:pt x="240792" y="0"/>
                  </a:moveTo>
                  <a:lnTo>
                    <a:pt x="192268" y="4892"/>
                  </a:lnTo>
                  <a:lnTo>
                    <a:pt x="147071" y="18924"/>
                  </a:lnTo>
                  <a:lnTo>
                    <a:pt x="106170" y="41127"/>
                  </a:lnTo>
                  <a:lnTo>
                    <a:pt x="70532" y="70532"/>
                  </a:lnTo>
                  <a:lnTo>
                    <a:pt x="41127" y="106170"/>
                  </a:lnTo>
                  <a:lnTo>
                    <a:pt x="18924" y="147071"/>
                  </a:lnTo>
                  <a:lnTo>
                    <a:pt x="4892" y="192268"/>
                  </a:lnTo>
                  <a:lnTo>
                    <a:pt x="0" y="240791"/>
                  </a:lnTo>
                  <a:lnTo>
                    <a:pt x="0" y="243839"/>
                  </a:lnTo>
                  <a:lnTo>
                    <a:pt x="4892" y="292363"/>
                  </a:lnTo>
                  <a:lnTo>
                    <a:pt x="18924" y="337560"/>
                  </a:lnTo>
                  <a:lnTo>
                    <a:pt x="41127" y="378461"/>
                  </a:lnTo>
                  <a:lnTo>
                    <a:pt x="70532" y="414099"/>
                  </a:lnTo>
                  <a:lnTo>
                    <a:pt x="106170" y="443504"/>
                  </a:lnTo>
                  <a:lnTo>
                    <a:pt x="147071" y="465707"/>
                  </a:lnTo>
                  <a:lnTo>
                    <a:pt x="192268" y="479739"/>
                  </a:lnTo>
                  <a:lnTo>
                    <a:pt x="240792" y="484631"/>
                  </a:lnTo>
                  <a:lnTo>
                    <a:pt x="289315" y="479739"/>
                  </a:lnTo>
                  <a:lnTo>
                    <a:pt x="334512" y="465707"/>
                  </a:lnTo>
                  <a:lnTo>
                    <a:pt x="375413" y="443504"/>
                  </a:lnTo>
                  <a:lnTo>
                    <a:pt x="411051" y="414099"/>
                  </a:lnTo>
                  <a:lnTo>
                    <a:pt x="440456" y="378461"/>
                  </a:lnTo>
                  <a:lnTo>
                    <a:pt x="462659" y="337560"/>
                  </a:lnTo>
                  <a:lnTo>
                    <a:pt x="476691" y="292363"/>
                  </a:lnTo>
                  <a:lnTo>
                    <a:pt x="481584" y="243839"/>
                  </a:lnTo>
                  <a:lnTo>
                    <a:pt x="481584" y="240791"/>
                  </a:lnTo>
                  <a:lnTo>
                    <a:pt x="476691" y="192268"/>
                  </a:lnTo>
                  <a:lnTo>
                    <a:pt x="462659" y="147071"/>
                  </a:lnTo>
                  <a:lnTo>
                    <a:pt x="440456" y="106170"/>
                  </a:lnTo>
                  <a:lnTo>
                    <a:pt x="411051" y="70532"/>
                  </a:lnTo>
                  <a:lnTo>
                    <a:pt x="375413" y="41127"/>
                  </a:lnTo>
                  <a:lnTo>
                    <a:pt x="334512" y="18924"/>
                  </a:lnTo>
                  <a:lnTo>
                    <a:pt x="289315" y="4892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39256" y="6178295"/>
              <a:ext cx="481965" cy="485140"/>
            </a:xfrm>
            <a:custGeom>
              <a:avLst/>
              <a:gdLst/>
              <a:ahLst/>
              <a:cxnLst/>
              <a:rect l="l" t="t" r="r" b="b"/>
              <a:pathLst>
                <a:path w="481965" h="485140">
                  <a:moveTo>
                    <a:pt x="0" y="240791"/>
                  </a:moveTo>
                  <a:lnTo>
                    <a:pt x="4892" y="192268"/>
                  </a:lnTo>
                  <a:lnTo>
                    <a:pt x="18924" y="147071"/>
                  </a:lnTo>
                  <a:lnTo>
                    <a:pt x="41127" y="106170"/>
                  </a:lnTo>
                  <a:lnTo>
                    <a:pt x="70532" y="70532"/>
                  </a:lnTo>
                  <a:lnTo>
                    <a:pt x="106170" y="41127"/>
                  </a:lnTo>
                  <a:lnTo>
                    <a:pt x="147071" y="18924"/>
                  </a:lnTo>
                  <a:lnTo>
                    <a:pt x="192268" y="4892"/>
                  </a:lnTo>
                  <a:lnTo>
                    <a:pt x="240792" y="0"/>
                  </a:lnTo>
                  <a:lnTo>
                    <a:pt x="289315" y="4892"/>
                  </a:lnTo>
                  <a:lnTo>
                    <a:pt x="334512" y="18924"/>
                  </a:lnTo>
                  <a:lnTo>
                    <a:pt x="375413" y="41127"/>
                  </a:lnTo>
                  <a:lnTo>
                    <a:pt x="411051" y="70532"/>
                  </a:lnTo>
                  <a:lnTo>
                    <a:pt x="440456" y="106170"/>
                  </a:lnTo>
                  <a:lnTo>
                    <a:pt x="462659" y="147071"/>
                  </a:lnTo>
                  <a:lnTo>
                    <a:pt x="476691" y="192268"/>
                  </a:lnTo>
                  <a:lnTo>
                    <a:pt x="481584" y="240791"/>
                  </a:lnTo>
                  <a:lnTo>
                    <a:pt x="481584" y="243839"/>
                  </a:lnTo>
                  <a:lnTo>
                    <a:pt x="476691" y="292363"/>
                  </a:lnTo>
                  <a:lnTo>
                    <a:pt x="462659" y="337560"/>
                  </a:lnTo>
                  <a:lnTo>
                    <a:pt x="440456" y="378461"/>
                  </a:lnTo>
                  <a:lnTo>
                    <a:pt x="411051" y="414099"/>
                  </a:lnTo>
                  <a:lnTo>
                    <a:pt x="375413" y="443504"/>
                  </a:lnTo>
                  <a:lnTo>
                    <a:pt x="334512" y="465707"/>
                  </a:lnTo>
                  <a:lnTo>
                    <a:pt x="289315" y="479739"/>
                  </a:lnTo>
                  <a:lnTo>
                    <a:pt x="240792" y="484631"/>
                  </a:lnTo>
                  <a:lnTo>
                    <a:pt x="192268" y="479739"/>
                  </a:lnTo>
                  <a:lnTo>
                    <a:pt x="147071" y="465707"/>
                  </a:lnTo>
                  <a:lnTo>
                    <a:pt x="106170" y="443504"/>
                  </a:lnTo>
                  <a:lnTo>
                    <a:pt x="70532" y="414099"/>
                  </a:lnTo>
                  <a:lnTo>
                    <a:pt x="41127" y="378461"/>
                  </a:lnTo>
                  <a:lnTo>
                    <a:pt x="18924" y="337560"/>
                  </a:lnTo>
                  <a:lnTo>
                    <a:pt x="4892" y="292363"/>
                  </a:lnTo>
                  <a:lnTo>
                    <a:pt x="0" y="243839"/>
                  </a:lnTo>
                  <a:lnTo>
                    <a:pt x="0" y="240791"/>
                  </a:lnTo>
                  <a:close/>
                </a:path>
              </a:pathLst>
            </a:custGeom>
            <a:ln w="24384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388353" y="6200088"/>
            <a:ext cx="184785" cy="370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25">
                <a:solidFill>
                  <a:srgbClr val="DFE3E6"/>
                </a:solidFill>
                <a:latin typeface="Tahoma"/>
                <a:cs typeface="Tahoma"/>
              </a:rPr>
              <a:t>3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25182" y="6153658"/>
            <a:ext cx="6691630" cy="145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13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17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850" spc="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850" spc="10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ne</a:t>
            </a:r>
            <a:r>
              <a:rPr dirty="0" sz="1850" spc="-3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8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850" spc="8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850" spc="1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 spc="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850" spc="-3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6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45">
                <a:solidFill>
                  <a:srgbClr val="DFE3E6"/>
                </a:solidFill>
                <a:latin typeface="Tahoma"/>
                <a:cs typeface="Tahoma"/>
              </a:rPr>
              <a:t>nt</a:t>
            </a:r>
            <a:r>
              <a:rPr dirty="0" sz="1850" spc="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850" spc="3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endParaRPr sz="1850">
              <a:latin typeface="Tahoma"/>
              <a:cs typeface="Tahoma"/>
            </a:endParaRPr>
          </a:p>
          <a:p>
            <a:pPr marL="12700" marR="5080">
              <a:lnSpc>
                <a:spcPct val="136400"/>
              </a:lnSpc>
              <a:spcBef>
                <a:spcPts val="915"/>
              </a:spcBef>
            </a:pPr>
            <a:r>
              <a:rPr dirty="0" sz="1650" spc="-5">
                <a:solidFill>
                  <a:srgbClr val="DFE3E6"/>
                </a:solidFill>
                <a:latin typeface="Tahoma"/>
                <a:cs typeface="Tahoma"/>
              </a:rPr>
              <a:t>Machine</a:t>
            </a:r>
            <a:r>
              <a:rPr dirty="0" sz="165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-5">
                <a:solidFill>
                  <a:srgbClr val="DFE3E6"/>
                </a:solidFill>
                <a:latin typeface="Tahoma"/>
                <a:cs typeface="Tahoma"/>
              </a:rPr>
              <a:t>learning</a:t>
            </a:r>
            <a:r>
              <a:rPr dirty="0" sz="16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models</a:t>
            </a:r>
            <a:r>
              <a:rPr dirty="0" sz="1650" spc="-2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can</a:t>
            </a:r>
            <a:r>
              <a:rPr dirty="0" sz="16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-20">
                <a:solidFill>
                  <a:srgbClr val="DFE3E6"/>
                </a:solidFill>
                <a:latin typeface="Tahoma"/>
                <a:cs typeface="Tahoma"/>
              </a:rPr>
              <a:t>analyze</a:t>
            </a:r>
            <a:r>
              <a:rPr dirty="0" sz="16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complex</a:t>
            </a:r>
            <a:r>
              <a:rPr dirty="0" sz="165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exoplanet</a:t>
            </a:r>
            <a:r>
              <a:rPr dirty="0" sz="1650" spc="-2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-5">
                <a:solidFill>
                  <a:srgbClr val="DFE3E6"/>
                </a:solidFill>
                <a:latin typeface="Tahoma"/>
                <a:cs typeface="Tahoma"/>
              </a:rPr>
              <a:t>data</a:t>
            </a:r>
            <a:r>
              <a:rPr dirty="0" sz="16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-25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6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uncover </a:t>
            </a:r>
            <a:r>
              <a:rPr dirty="0" sz="1650" spc="-5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patterns </a:t>
            </a: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that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traditional methods </a:t>
            </a:r>
            <a:r>
              <a:rPr dirty="0" sz="1650" spc="-35">
                <a:solidFill>
                  <a:srgbClr val="DFE3E6"/>
                </a:solidFill>
                <a:latin typeface="Tahoma"/>
                <a:cs typeface="Tahoma"/>
              </a:rPr>
              <a:t>may </a:t>
            </a:r>
            <a:r>
              <a:rPr dirty="0" sz="1650" spc="15">
                <a:solidFill>
                  <a:srgbClr val="DFE3E6"/>
                </a:solidFill>
                <a:latin typeface="Tahoma"/>
                <a:cs typeface="Tahoma"/>
              </a:rPr>
              <a:t>miss, </a:t>
            </a:r>
            <a:r>
              <a:rPr dirty="0" sz="1650" spc="-5">
                <a:solidFill>
                  <a:srgbClr val="DFE3E6"/>
                </a:solidFill>
                <a:latin typeface="Tahoma"/>
                <a:cs typeface="Tahoma"/>
              </a:rPr>
              <a:t>leading </a:t>
            </a:r>
            <a:r>
              <a:rPr dirty="0" sz="1650" spc="25">
                <a:solidFill>
                  <a:srgbClr val="DFE3E6"/>
                </a:solidFill>
                <a:latin typeface="Tahoma"/>
                <a:cs typeface="Tahoma"/>
              </a:rPr>
              <a:t>to </a:t>
            </a:r>
            <a:r>
              <a:rPr dirty="0" sz="1650">
                <a:solidFill>
                  <a:srgbClr val="DFE3E6"/>
                </a:solidFill>
                <a:latin typeface="Tahoma"/>
                <a:cs typeface="Tahoma"/>
              </a:rPr>
              <a:t>more </a:t>
            </a: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reliable </a:t>
            </a:r>
            <a:r>
              <a:rPr dirty="0" sz="1650" spc="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5">
                <a:solidFill>
                  <a:srgbClr val="DFE3E6"/>
                </a:solidFill>
                <a:latin typeface="Tahoma"/>
                <a:cs typeface="Tahoma"/>
              </a:rPr>
              <a:t>habitability</a:t>
            </a:r>
            <a:r>
              <a:rPr dirty="0" sz="1650" spc="-25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50" spc="20">
                <a:solidFill>
                  <a:srgbClr val="DFE3E6"/>
                </a:solidFill>
                <a:latin typeface="Tahoma"/>
                <a:cs typeface="Tahoma"/>
              </a:rPr>
              <a:t>predictions.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dirty="0" spc="100"/>
              <a:t>Objectives:</a:t>
            </a:r>
            <a:r>
              <a:rPr dirty="0" spc="-680"/>
              <a:t> </a:t>
            </a:r>
            <a:r>
              <a:rPr dirty="0" spc="70"/>
              <a:t>Developing</a:t>
            </a:r>
            <a:r>
              <a:rPr dirty="0" spc="-695"/>
              <a:t> </a:t>
            </a:r>
            <a:r>
              <a:rPr dirty="0" spc="100"/>
              <a:t>an</a:t>
            </a:r>
            <a:r>
              <a:rPr dirty="0" spc="-645"/>
              <a:t> </a:t>
            </a:r>
            <a:r>
              <a:rPr dirty="0" spc="70"/>
              <a:t>Exoplanet</a:t>
            </a:r>
            <a:r>
              <a:rPr dirty="0" spc="-690"/>
              <a:t> </a:t>
            </a:r>
            <a:r>
              <a:rPr dirty="0" spc="114"/>
              <a:t>Habitability </a:t>
            </a:r>
            <a:r>
              <a:rPr dirty="0" spc="-1325"/>
              <a:t> </a:t>
            </a:r>
            <a:r>
              <a:rPr dirty="0" spc="110"/>
              <a:t>Predictor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861" y="3686047"/>
            <a:ext cx="252412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75">
                <a:solidFill>
                  <a:srgbClr val="EFFBFF"/>
                </a:solidFill>
                <a:latin typeface="Tahoma"/>
                <a:cs typeface="Tahoma"/>
              </a:rPr>
              <a:t>L</a:t>
            </a:r>
            <a:r>
              <a:rPr dirty="0" sz="2150" spc="65">
                <a:solidFill>
                  <a:srgbClr val="EFFBFF"/>
                </a:solidFill>
                <a:latin typeface="Tahoma"/>
                <a:cs typeface="Tahoma"/>
              </a:rPr>
              <a:t>e</a:t>
            </a:r>
            <a:r>
              <a:rPr dirty="0" sz="2150" spc="70">
                <a:solidFill>
                  <a:srgbClr val="EFFBFF"/>
                </a:solidFill>
                <a:latin typeface="Tahoma"/>
                <a:cs typeface="Tahoma"/>
              </a:rPr>
              <a:t>v</a:t>
            </a:r>
            <a:r>
              <a:rPr dirty="0" sz="2150" spc="40">
                <a:solidFill>
                  <a:srgbClr val="EFFBFF"/>
                </a:solidFill>
                <a:latin typeface="Tahoma"/>
                <a:cs typeface="Tahoma"/>
              </a:rPr>
              <a:t>e</a:t>
            </a:r>
            <a:r>
              <a:rPr dirty="0" sz="2150" spc="-10">
                <a:solidFill>
                  <a:srgbClr val="EFFBFF"/>
                </a:solidFill>
                <a:latin typeface="Tahoma"/>
                <a:cs typeface="Tahoma"/>
              </a:rPr>
              <a:t>r</a:t>
            </a:r>
            <a:r>
              <a:rPr dirty="0" sz="2150" spc="45">
                <a:solidFill>
                  <a:srgbClr val="EFFBFF"/>
                </a:solidFill>
                <a:latin typeface="Tahoma"/>
                <a:cs typeface="Tahoma"/>
              </a:rPr>
              <a:t>a</a:t>
            </a:r>
            <a:r>
              <a:rPr dirty="0" sz="2150" spc="30">
                <a:solidFill>
                  <a:srgbClr val="EFFBFF"/>
                </a:solidFill>
                <a:latin typeface="Tahoma"/>
                <a:cs typeface="Tahoma"/>
              </a:rPr>
              <a:t>ge</a:t>
            </a:r>
            <a:r>
              <a:rPr dirty="0" sz="2150" spc="-400">
                <a:solidFill>
                  <a:srgbClr val="EFFBFF"/>
                </a:solidFill>
                <a:latin typeface="Tahoma"/>
                <a:cs typeface="Tahoma"/>
              </a:rPr>
              <a:t> </a:t>
            </a:r>
            <a:r>
              <a:rPr dirty="0" sz="2150" spc="70">
                <a:solidFill>
                  <a:srgbClr val="EFFBFF"/>
                </a:solidFill>
                <a:latin typeface="Tahoma"/>
                <a:cs typeface="Tahoma"/>
              </a:rPr>
              <a:t>N</a:t>
            </a:r>
            <a:r>
              <a:rPr dirty="0" sz="2150" spc="75">
                <a:solidFill>
                  <a:srgbClr val="EFFBFF"/>
                </a:solidFill>
                <a:latin typeface="Tahoma"/>
                <a:cs typeface="Tahoma"/>
              </a:rPr>
              <a:t>A</a:t>
            </a:r>
            <a:r>
              <a:rPr dirty="0" sz="2150" spc="40">
                <a:solidFill>
                  <a:srgbClr val="EFFBFF"/>
                </a:solidFill>
                <a:latin typeface="Tahoma"/>
                <a:cs typeface="Tahoma"/>
              </a:rPr>
              <a:t>SA</a:t>
            </a:r>
            <a:r>
              <a:rPr dirty="0" sz="2150" spc="-390">
                <a:solidFill>
                  <a:srgbClr val="EFFBFF"/>
                </a:solidFill>
                <a:latin typeface="Tahoma"/>
                <a:cs typeface="Tahoma"/>
              </a:rPr>
              <a:t> </a:t>
            </a:r>
            <a:r>
              <a:rPr dirty="0" sz="2150" spc="-25">
                <a:solidFill>
                  <a:srgbClr val="EFFBFF"/>
                </a:solidFill>
                <a:latin typeface="Tahoma"/>
                <a:cs typeface="Tahoma"/>
              </a:rPr>
              <a:t>D</a:t>
            </a:r>
            <a:r>
              <a:rPr dirty="0" sz="2150" spc="90">
                <a:solidFill>
                  <a:srgbClr val="EFFBFF"/>
                </a:solidFill>
                <a:latin typeface="Tahoma"/>
                <a:cs typeface="Tahoma"/>
              </a:rPr>
              <a:t>a</a:t>
            </a:r>
            <a:r>
              <a:rPr dirty="0" sz="2150" spc="90">
                <a:solidFill>
                  <a:srgbClr val="EFFBFF"/>
                </a:solidFill>
                <a:latin typeface="Tahoma"/>
                <a:cs typeface="Tahoma"/>
              </a:rPr>
              <a:t>t</a:t>
            </a:r>
            <a:r>
              <a:rPr dirty="0" sz="2150" spc="60">
                <a:solidFill>
                  <a:srgbClr val="EFFBFF"/>
                </a:solidFill>
                <a:latin typeface="Tahoma"/>
                <a:cs typeface="Tahoma"/>
              </a:rPr>
              <a:t>a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861" y="4245000"/>
            <a:ext cx="3570604" cy="159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Uti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z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ASA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'</a:t>
            </a:r>
            <a:r>
              <a:rPr dirty="0" sz="1900" spc="6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ex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si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Pl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etary  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-3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dirty="0" sz="1900" spc="55">
                <a:solidFill>
                  <a:srgbClr val="DFE3E6"/>
                </a:solidFill>
                <a:latin typeface="Tahoma"/>
                <a:cs typeface="Tahoma"/>
              </a:rPr>
              <a:t>st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3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900" spc="6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Stel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40">
                <a:solidFill>
                  <a:srgbClr val="DFE3E6"/>
                </a:solidFill>
                <a:latin typeface="Tahoma"/>
                <a:cs typeface="Tahoma"/>
              </a:rPr>
              <a:t>osts 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ta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40">
                <a:solidFill>
                  <a:srgbClr val="DFE3E6"/>
                </a:solidFill>
                <a:latin typeface="Tahoma"/>
                <a:cs typeface="Tahoma"/>
              </a:rPr>
              <a:t>ets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90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in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te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 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900" spc="4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in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in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90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mo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s.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3578" y="3686047"/>
            <a:ext cx="260032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75">
                <a:solidFill>
                  <a:srgbClr val="EFFBFF"/>
                </a:solidFill>
                <a:latin typeface="Tahoma"/>
                <a:cs typeface="Tahoma"/>
              </a:rPr>
              <a:t>A</a:t>
            </a:r>
            <a:r>
              <a:rPr dirty="0" sz="2150" spc="200">
                <a:solidFill>
                  <a:srgbClr val="EFFBFF"/>
                </a:solidFill>
                <a:latin typeface="Tahoma"/>
                <a:cs typeface="Tahoma"/>
              </a:rPr>
              <a:t>cc</a:t>
            </a:r>
            <a:r>
              <a:rPr dirty="0" sz="2150">
                <a:solidFill>
                  <a:srgbClr val="EFFBFF"/>
                </a:solidFill>
                <a:latin typeface="Tahoma"/>
                <a:cs typeface="Tahoma"/>
              </a:rPr>
              <a:t>u</a:t>
            </a:r>
            <a:r>
              <a:rPr dirty="0" sz="2150" spc="-35">
                <a:solidFill>
                  <a:srgbClr val="EFFBFF"/>
                </a:solidFill>
                <a:latin typeface="Tahoma"/>
                <a:cs typeface="Tahoma"/>
              </a:rPr>
              <a:t>r</a:t>
            </a:r>
            <a:r>
              <a:rPr dirty="0" sz="2150" spc="65">
                <a:solidFill>
                  <a:srgbClr val="EFFBFF"/>
                </a:solidFill>
                <a:latin typeface="Tahoma"/>
                <a:cs typeface="Tahoma"/>
              </a:rPr>
              <a:t>a</a:t>
            </a:r>
            <a:r>
              <a:rPr dirty="0" sz="2150" spc="70">
                <a:solidFill>
                  <a:srgbClr val="EFFBFF"/>
                </a:solidFill>
                <a:latin typeface="Tahoma"/>
                <a:cs typeface="Tahoma"/>
              </a:rPr>
              <a:t>t</a:t>
            </a:r>
            <a:r>
              <a:rPr dirty="0" sz="2150" spc="50">
                <a:solidFill>
                  <a:srgbClr val="EFFBFF"/>
                </a:solidFill>
                <a:latin typeface="Tahoma"/>
                <a:cs typeface="Tahoma"/>
              </a:rPr>
              <a:t>e</a:t>
            </a:r>
            <a:r>
              <a:rPr dirty="0" sz="2150" spc="-395">
                <a:solidFill>
                  <a:srgbClr val="EFFBFF"/>
                </a:solidFill>
                <a:latin typeface="Tahoma"/>
                <a:cs typeface="Tahoma"/>
              </a:rPr>
              <a:t> </a:t>
            </a:r>
            <a:r>
              <a:rPr dirty="0" sz="2150" spc="80">
                <a:solidFill>
                  <a:srgbClr val="EFFBFF"/>
                </a:solidFill>
                <a:latin typeface="Tahoma"/>
                <a:cs typeface="Tahoma"/>
              </a:rPr>
              <a:t>P</a:t>
            </a:r>
            <a:r>
              <a:rPr dirty="0" sz="2150" spc="15">
                <a:solidFill>
                  <a:srgbClr val="EFFBFF"/>
                </a:solidFill>
                <a:latin typeface="Tahoma"/>
                <a:cs typeface="Tahoma"/>
              </a:rPr>
              <a:t>r</a:t>
            </a:r>
            <a:r>
              <a:rPr dirty="0" sz="2150" spc="40">
                <a:solidFill>
                  <a:srgbClr val="EFFBFF"/>
                </a:solidFill>
                <a:latin typeface="Tahoma"/>
                <a:cs typeface="Tahoma"/>
              </a:rPr>
              <a:t>e</a:t>
            </a:r>
            <a:r>
              <a:rPr dirty="0" sz="2150" spc="105">
                <a:solidFill>
                  <a:srgbClr val="EFFBFF"/>
                </a:solidFill>
                <a:latin typeface="Tahoma"/>
                <a:cs typeface="Tahoma"/>
              </a:rPr>
              <a:t>dic</a:t>
            </a:r>
            <a:r>
              <a:rPr dirty="0" sz="2150" spc="65">
                <a:solidFill>
                  <a:srgbClr val="EFFBFF"/>
                </a:solidFill>
                <a:latin typeface="Tahoma"/>
                <a:cs typeface="Tahoma"/>
              </a:rPr>
              <a:t>t</a:t>
            </a:r>
            <a:r>
              <a:rPr dirty="0" sz="2150" spc="50">
                <a:solidFill>
                  <a:srgbClr val="EFFBFF"/>
                </a:solidFill>
                <a:latin typeface="Tahoma"/>
                <a:cs typeface="Tahoma"/>
              </a:rPr>
              <a:t>io</a:t>
            </a:r>
            <a:r>
              <a:rPr dirty="0" sz="2150" spc="50">
                <a:solidFill>
                  <a:srgbClr val="EFFBFF"/>
                </a:solidFill>
                <a:latin typeface="Tahoma"/>
                <a:cs typeface="Tahoma"/>
              </a:rPr>
              <a:t>n</a:t>
            </a:r>
            <a:r>
              <a:rPr dirty="0" sz="2150" spc="95">
                <a:solidFill>
                  <a:srgbClr val="EFFBFF"/>
                </a:solidFill>
                <a:latin typeface="Tahoma"/>
                <a:cs typeface="Tahoma"/>
              </a:rPr>
              <a:t>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3578" y="4245000"/>
            <a:ext cx="3565525" cy="159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dirty="0" sz="1900" spc="-55">
                <a:solidFill>
                  <a:srgbClr val="DFE3E6"/>
                </a:solidFill>
                <a:latin typeface="Tahoma"/>
                <a:cs typeface="Tahoma"/>
              </a:rPr>
              <a:t>De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op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3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ob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00" spc="55">
                <a:solidFill>
                  <a:srgbClr val="DFE3E6"/>
                </a:solidFill>
                <a:latin typeface="Tahoma"/>
                <a:cs typeface="Tahoma"/>
              </a:rPr>
              <a:t>st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icti</a:t>
            </a:r>
            <a:r>
              <a:rPr dirty="0" sz="1900" spc="6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od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l  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-75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dirty="0" sz="190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erm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habitability 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of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exoplanets based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on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4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k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ey</a:t>
            </a:r>
            <a:r>
              <a:rPr dirty="0" sz="190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900" spc="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45">
                <a:solidFill>
                  <a:srgbClr val="DFE3E6"/>
                </a:solidFill>
                <a:latin typeface="Tahoma"/>
                <a:cs typeface="Tahoma"/>
              </a:rPr>
              <a:t>cte</a:t>
            </a:r>
            <a:r>
              <a:rPr dirty="0" sz="1900" spc="4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45">
                <a:solidFill>
                  <a:srgbClr val="DFE3E6"/>
                </a:solidFill>
                <a:latin typeface="Tahoma"/>
                <a:cs typeface="Tahoma"/>
              </a:rPr>
              <a:t>istics.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8293" y="3686047"/>
            <a:ext cx="238379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75">
                <a:solidFill>
                  <a:srgbClr val="EFFBFF"/>
                </a:solidFill>
                <a:latin typeface="Tahoma"/>
                <a:cs typeface="Tahoma"/>
              </a:rPr>
              <a:t>A</a:t>
            </a:r>
            <a:r>
              <a:rPr dirty="0" sz="2150" spc="200">
                <a:solidFill>
                  <a:srgbClr val="EFFBFF"/>
                </a:solidFill>
                <a:latin typeface="Tahoma"/>
                <a:cs typeface="Tahoma"/>
              </a:rPr>
              <a:t>c</a:t>
            </a:r>
            <a:r>
              <a:rPr dirty="0" sz="2150" spc="90">
                <a:solidFill>
                  <a:srgbClr val="EFFBFF"/>
                </a:solidFill>
                <a:latin typeface="Tahoma"/>
                <a:cs typeface="Tahoma"/>
              </a:rPr>
              <a:t>t</a:t>
            </a:r>
            <a:r>
              <a:rPr dirty="0" sz="2150" spc="50">
                <a:solidFill>
                  <a:srgbClr val="EFFBFF"/>
                </a:solidFill>
                <a:latin typeface="Tahoma"/>
                <a:cs typeface="Tahoma"/>
              </a:rPr>
              <a:t>io</a:t>
            </a:r>
            <a:r>
              <a:rPr dirty="0" sz="2150" spc="50">
                <a:solidFill>
                  <a:srgbClr val="EFFBFF"/>
                </a:solidFill>
                <a:latin typeface="Tahoma"/>
                <a:cs typeface="Tahoma"/>
              </a:rPr>
              <a:t>n</a:t>
            </a:r>
            <a:r>
              <a:rPr dirty="0" sz="2150" spc="65">
                <a:solidFill>
                  <a:srgbClr val="EFFBFF"/>
                </a:solidFill>
                <a:latin typeface="Tahoma"/>
                <a:cs typeface="Tahoma"/>
              </a:rPr>
              <a:t>a</a:t>
            </a:r>
            <a:r>
              <a:rPr dirty="0" sz="2150" spc="5">
                <a:solidFill>
                  <a:srgbClr val="EFFBFF"/>
                </a:solidFill>
                <a:latin typeface="Tahoma"/>
                <a:cs typeface="Tahoma"/>
              </a:rPr>
              <a:t>b</a:t>
            </a:r>
            <a:r>
              <a:rPr dirty="0" sz="2150" spc="5">
                <a:solidFill>
                  <a:srgbClr val="EFFBFF"/>
                </a:solidFill>
                <a:latin typeface="Tahoma"/>
                <a:cs typeface="Tahoma"/>
              </a:rPr>
              <a:t>l</a:t>
            </a:r>
            <a:r>
              <a:rPr dirty="0" sz="2150" spc="50">
                <a:solidFill>
                  <a:srgbClr val="EFFBFF"/>
                </a:solidFill>
                <a:latin typeface="Tahoma"/>
                <a:cs typeface="Tahoma"/>
              </a:rPr>
              <a:t>e</a:t>
            </a:r>
            <a:r>
              <a:rPr dirty="0" sz="2150" spc="-395">
                <a:solidFill>
                  <a:srgbClr val="EFFBFF"/>
                </a:solidFill>
                <a:latin typeface="Tahoma"/>
                <a:cs typeface="Tahoma"/>
              </a:rPr>
              <a:t> </a:t>
            </a:r>
            <a:r>
              <a:rPr dirty="0" sz="2150" spc="-229">
                <a:solidFill>
                  <a:srgbClr val="EFFBFF"/>
                </a:solidFill>
                <a:latin typeface="Tahoma"/>
                <a:cs typeface="Tahoma"/>
              </a:rPr>
              <a:t>I</a:t>
            </a:r>
            <a:r>
              <a:rPr dirty="0" sz="2150" spc="65">
                <a:solidFill>
                  <a:srgbClr val="EFFBFF"/>
                </a:solidFill>
                <a:latin typeface="Tahoma"/>
                <a:cs typeface="Tahoma"/>
              </a:rPr>
              <a:t>n</a:t>
            </a:r>
            <a:r>
              <a:rPr dirty="0" sz="2150" spc="135">
                <a:solidFill>
                  <a:srgbClr val="EFFBFF"/>
                </a:solidFill>
                <a:latin typeface="Tahoma"/>
                <a:cs typeface="Tahoma"/>
              </a:rPr>
              <a:t>s</a:t>
            </a:r>
            <a:r>
              <a:rPr dirty="0" sz="2150" spc="60">
                <a:solidFill>
                  <a:srgbClr val="EFFBFF"/>
                </a:solidFill>
                <a:latin typeface="Tahoma"/>
                <a:cs typeface="Tahoma"/>
              </a:rPr>
              <a:t>i</a:t>
            </a:r>
            <a:r>
              <a:rPr dirty="0" sz="2150" spc="25">
                <a:solidFill>
                  <a:srgbClr val="EFFBFF"/>
                </a:solidFill>
                <a:latin typeface="Tahoma"/>
                <a:cs typeface="Tahoma"/>
              </a:rPr>
              <a:t>g</a:t>
            </a:r>
            <a:r>
              <a:rPr dirty="0" sz="2150">
                <a:solidFill>
                  <a:srgbClr val="EFFBFF"/>
                </a:solidFill>
                <a:latin typeface="Tahoma"/>
                <a:cs typeface="Tahoma"/>
              </a:rPr>
              <a:t>h</a:t>
            </a:r>
            <a:r>
              <a:rPr dirty="0" sz="2150" spc="90">
                <a:solidFill>
                  <a:srgbClr val="EFFBFF"/>
                </a:solidFill>
                <a:latin typeface="Tahoma"/>
                <a:cs typeface="Tahoma"/>
              </a:rPr>
              <a:t>t</a:t>
            </a:r>
            <a:r>
              <a:rPr dirty="0" sz="2150" spc="95">
                <a:solidFill>
                  <a:srgbClr val="EFFBFF"/>
                </a:solidFill>
                <a:latin typeface="Tahoma"/>
                <a:cs typeface="Tahoma"/>
              </a:rPr>
              <a:t>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18293" y="4245000"/>
            <a:ext cx="3260090" cy="1995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90"/>
              </a:spcBef>
            </a:pPr>
            <a:r>
              <a:rPr dirty="0" sz="1900" spc="4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ASA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wi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-45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in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si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6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5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900" spc="-55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-55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45">
                <a:solidFill>
                  <a:srgbClr val="DFE3E6"/>
                </a:solidFill>
                <a:latin typeface="Tahoma"/>
                <a:cs typeface="Tahoma"/>
              </a:rPr>
              <a:t>ce 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ex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rati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5">
                <a:solidFill>
                  <a:srgbClr val="DFE3E6"/>
                </a:solidFill>
                <a:latin typeface="Tahoma"/>
                <a:cs typeface="Tahoma"/>
              </a:rPr>
              <a:t>ef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6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en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6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900" spc="-55">
                <a:solidFill>
                  <a:srgbClr val="DFE3E6"/>
                </a:solidFill>
                <a:latin typeface="Tahoma"/>
                <a:cs typeface="Tahoma"/>
              </a:rPr>
              <a:t>y  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900" spc="40">
                <a:solidFill>
                  <a:srgbClr val="DFE3E6"/>
                </a:solidFill>
                <a:latin typeface="Tahoma"/>
                <a:cs typeface="Tahoma"/>
              </a:rPr>
              <a:t>ost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00" spc="-3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900" spc="60">
                <a:solidFill>
                  <a:srgbClr val="DFE3E6"/>
                </a:solidFill>
                <a:latin typeface="Tahoma"/>
                <a:cs typeface="Tahoma"/>
              </a:rPr>
              <a:t>is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9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exoplanets.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861" y="3009087"/>
            <a:ext cx="8974455" cy="5530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spc="-45"/>
              <a:t>D</a:t>
            </a:r>
            <a:r>
              <a:rPr dirty="0" sz="3450" spc="100"/>
              <a:t>a</a:t>
            </a:r>
            <a:r>
              <a:rPr dirty="0" sz="3450" spc="160"/>
              <a:t>t</a:t>
            </a:r>
            <a:r>
              <a:rPr dirty="0" sz="3450" spc="130"/>
              <a:t>a</a:t>
            </a:r>
            <a:r>
              <a:rPr dirty="0" sz="3450" spc="85"/>
              <a:t>s</a:t>
            </a:r>
            <a:r>
              <a:rPr dirty="0" sz="3450" spc="130"/>
              <a:t>e</a:t>
            </a:r>
            <a:r>
              <a:rPr dirty="0" sz="3450" spc="60"/>
              <a:t>t</a:t>
            </a:r>
            <a:r>
              <a:rPr dirty="0" sz="3450" spc="-65"/>
              <a:t>s:</a:t>
            </a:r>
            <a:r>
              <a:rPr dirty="0" sz="3450" spc="-575"/>
              <a:t> </a:t>
            </a:r>
            <a:r>
              <a:rPr dirty="0" sz="3450" spc="105"/>
              <a:t>P</a:t>
            </a:r>
            <a:r>
              <a:rPr dirty="0" sz="3450" spc="65"/>
              <a:t>l</a:t>
            </a:r>
            <a:r>
              <a:rPr dirty="0" sz="3450" spc="100"/>
              <a:t>ane</a:t>
            </a:r>
            <a:r>
              <a:rPr dirty="0" sz="3450" spc="35"/>
              <a:t>t</a:t>
            </a:r>
            <a:r>
              <a:rPr dirty="0" sz="3450" spc="10"/>
              <a:t>ary</a:t>
            </a:r>
            <a:r>
              <a:rPr dirty="0" sz="3450" spc="-590"/>
              <a:t> </a:t>
            </a:r>
            <a:r>
              <a:rPr dirty="0" sz="3450" spc="60"/>
              <a:t>S</a:t>
            </a:r>
            <a:r>
              <a:rPr dirty="0" sz="3450" spc="-20"/>
              <a:t>y</a:t>
            </a:r>
            <a:r>
              <a:rPr dirty="0" sz="3450" spc="165"/>
              <a:t>s</a:t>
            </a:r>
            <a:r>
              <a:rPr dirty="0" sz="3450" spc="130"/>
              <a:t>t</a:t>
            </a:r>
            <a:r>
              <a:rPr dirty="0" sz="3450" spc="150"/>
              <a:t>ems</a:t>
            </a:r>
            <a:r>
              <a:rPr dirty="0" sz="3450" spc="-590"/>
              <a:t> </a:t>
            </a:r>
            <a:r>
              <a:rPr dirty="0" sz="3450" spc="100"/>
              <a:t>a</a:t>
            </a:r>
            <a:r>
              <a:rPr dirty="0" sz="3450" spc="85"/>
              <a:t>n</a:t>
            </a:r>
            <a:r>
              <a:rPr dirty="0" sz="3450" spc="50"/>
              <a:t>d</a:t>
            </a:r>
            <a:r>
              <a:rPr dirty="0" sz="3450" spc="-565"/>
              <a:t> </a:t>
            </a:r>
            <a:r>
              <a:rPr dirty="0" sz="3450" spc="60"/>
              <a:t>S</a:t>
            </a:r>
            <a:r>
              <a:rPr dirty="0" sz="3450" spc="160"/>
              <a:t>t</a:t>
            </a:r>
            <a:r>
              <a:rPr dirty="0" sz="3450" spc="60"/>
              <a:t>el</a:t>
            </a:r>
            <a:r>
              <a:rPr dirty="0" sz="3450" spc="45"/>
              <a:t>l</a:t>
            </a:r>
            <a:r>
              <a:rPr dirty="0" sz="3450" spc="30"/>
              <a:t>ar</a:t>
            </a:r>
            <a:r>
              <a:rPr dirty="0" sz="3450" spc="-600"/>
              <a:t> </a:t>
            </a:r>
            <a:r>
              <a:rPr dirty="0" sz="3450" spc="65"/>
              <a:t>H</a:t>
            </a:r>
            <a:r>
              <a:rPr dirty="0" sz="3450" spc="60"/>
              <a:t>o</a:t>
            </a:r>
            <a:r>
              <a:rPr dirty="0" sz="3450" spc="165"/>
              <a:t>s</a:t>
            </a:r>
            <a:r>
              <a:rPr dirty="0" sz="3450" spc="130"/>
              <a:t>t</a:t>
            </a:r>
            <a:r>
              <a:rPr dirty="0" sz="3450" spc="150"/>
              <a:t>s</a:t>
            </a:r>
            <a:endParaRPr sz="3450"/>
          </a:p>
        </p:txBody>
      </p:sp>
      <p:grpSp>
        <p:nvGrpSpPr>
          <p:cNvPr id="3" name="object 3"/>
          <p:cNvGrpSpPr/>
          <p:nvPr/>
        </p:nvGrpSpPr>
        <p:grpSpPr>
          <a:xfrm>
            <a:off x="1310639" y="3880103"/>
            <a:ext cx="5916295" cy="1819910"/>
            <a:chOff x="1310639" y="3880103"/>
            <a:chExt cx="5916295" cy="1819910"/>
          </a:xfrm>
        </p:grpSpPr>
        <p:sp>
          <p:nvSpPr>
            <p:cNvPr id="4" name="object 4"/>
            <p:cNvSpPr/>
            <p:nvPr/>
          </p:nvSpPr>
          <p:spPr>
            <a:xfrm>
              <a:off x="1322831" y="3892295"/>
              <a:ext cx="5892165" cy="1795780"/>
            </a:xfrm>
            <a:custGeom>
              <a:avLst/>
              <a:gdLst/>
              <a:ahLst/>
              <a:cxnLst/>
              <a:rect l="l" t="t" r="r" b="b"/>
              <a:pathLst>
                <a:path w="5892165" h="1795779">
                  <a:moveTo>
                    <a:pt x="5593080" y="0"/>
                  </a:moveTo>
                  <a:lnTo>
                    <a:pt x="298704" y="0"/>
                  </a:lnTo>
                  <a:lnTo>
                    <a:pt x="250251" y="3909"/>
                  </a:lnTo>
                  <a:lnTo>
                    <a:pt x="204289" y="15227"/>
                  </a:lnTo>
                  <a:lnTo>
                    <a:pt x="161430" y="33340"/>
                  </a:lnTo>
                  <a:lnTo>
                    <a:pt x="122291" y="57631"/>
                  </a:lnTo>
                  <a:lnTo>
                    <a:pt x="87487" y="87487"/>
                  </a:lnTo>
                  <a:lnTo>
                    <a:pt x="57631" y="122291"/>
                  </a:lnTo>
                  <a:lnTo>
                    <a:pt x="33340" y="161430"/>
                  </a:lnTo>
                  <a:lnTo>
                    <a:pt x="15227" y="204289"/>
                  </a:lnTo>
                  <a:lnTo>
                    <a:pt x="3909" y="250251"/>
                  </a:lnTo>
                  <a:lnTo>
                    <a:pt x="0" y="298703"/>
                  </a:lnTo>
                  <a:lnTo>
                    <a:pt x="0" y="1496567"/>
                  </a:lnTo>
                  <a:lnTo>
                    <a:pt x="3909" y="1545020"/>
                  </a:lnTo>
                  <a:lnTo>
                    <a:pt x="15227" y="1590982"/>
                  </a:lnTo>
                  <a:lnTo>
                    <a:pt x="33340" y="1633841"/>
                  </a:lnTo>
                  <a:lnTo>
                    <a:pt x="57631" y="1672980"/>
                  </a:lnTo>
                  <a:lnTo>
                    <a:pt x="87487" y="1707784"/>
                  </a:lnTo>
                  <a:lnTo>
                    <a:pt x="122291" y="1737640"/>
                  </a:lnTo>
                  <a:lnTo>
                    <a:pt x="161430" y="1761931"/>
                  </a:lnTo>
                  <a:lnTo>
                    <a:pt x="204289" y="1780044"/>
                  </a:lnTo>
                  <a:lnTo>
                    <a:pt x="250251" y="1791362"/>
                  </a:lnTo>
                  <a:lnTo>
                    <a:pt x="298704" y="1795271"/>
                  </a:lnTo>
                  <a:lnTo>
                    <a:pt x="5593080" y="1795271"/>
                  </a:lnTo>
                  <a:lnTo>
                    <a:pt x="5641532" y="1791362"/>
                  </a:lnTo>
                  <a:lnTo>
                    <a:pt x="5687494" y="1780044"/>
                  </a:lnTo>
                  <a:lnTo>
                    <a:pt x="5730353" y="1761931"/>
                  </a:lnTo>
                  <a:lnTo>
                    <a:pt x="5769492" y="1737640"/>
                  </a:lnTo>
                  <a:lnTo>
                    <a:pt x="5804296" y="1707784"/>
                  </a:lnTo>
                  <a:lnTo>
                    <a:pt x="5834152" y="1672980"/>
                  </a:lnTo>
                  <a:lnTo>
                    <a:pt x="5858443" y="1633841"/>
                  </a:lnTo>
                  <a:lnTo>
                    <a:pt x="5876556" y="1590982"/>
                  </a:lnTo>
                  <a:lnTo>
                    <a:pt x="5887874" y="1545020"/>
                  </a:lnTo>
                  <a:lnTo>
                    <a:pt x="5891784" y="1496567"/>
                  </a:lnTo>
                  <a:lnTo>
                    <a:pt x="5891784" y="298703"/>
                  </a:lnTo>
                  <a:lnTo>
                    <a:pt x="5887874" y="250251"/>
                  </a:lnTo>
                  <a:lnTo>
                    <a:pt x="5876556" y="204289"/>
                  </a:lnTo>
                  <a:lnTo>
                    <a:pt x="5858443" y="161430"/>
                  </a:lnTo>
                  <a:lnTo>
                    <a:pt x="5834152" y="122291"/>
                  </a:lnTo>
                  <a:lnTo>
                    <a:pt x="5804296" y="87487"/>
                  </a:lnTo>
                  <a:lnTo>
                    <a:pt x="5769492" y="57631"/>
                  </a:lnTo>
                  <a:lnTo>
                    <a:pt x="5730353" y="33340"/>
                  </a:lnTo>
                  <a:lnTo>
                    <a:pt x="5687494" y="15227"/>
                  </a:lnTo>
                  <a:lnTo>
                    <a:pt x="5641532" y="3909"/>
                  </a:lnTo>
                  <a:lnTo>
                    <a:pt x="5593080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22831" y="3892295"/>
              <a:ext cx="5892165" cy="1795780"/>
            </a:xfrm>
            <a:custGeom>
              <a:avLst/>
              <a:gdLst/>
              <a:ahLst/>
              <a:cxnLst/>
              <a:rect l="l" t="t" r="r" b="b"/>
              <a:pathLst>
                <a:path w="5892165" h="1795779">
                  <a:moveTo>
                    <a:pt x="0" y="298703"/>
                  </a:moveTo>
                  <a:lnTo>
                    <a:pt x="3909" y="250251"/>
                  </a:lnTo>
                  <a:lnTo>
                    <a:pt x="15227" y="204289"/>
                  </a:lnTo>
                  <a:lnTo>
                    <a:pt x="33340" y="161430"/>
                  </a:lnTo>
                  <a:lnTo>
                    <a:pt x="57631" y="122291"/>
                  </a:lnTo>
                  <a:lnTo>
                    <a:pt x="87487" y="87487"/>
                  </a:lnTo>
                  <a:lnTo>
                    <a:pt x="122291" y="57631"/>
                  </a:lnTo>
                  <a:lnTo>
                    <a:pt x="161430" y="33340"/>
                  </a:lnTo>
                  <a:lnTo>
                    <a:pt x="204289" y="15227"/>
                  </a:lnTo>
                  <a:lnTo>
                    <a:pt x="250251" y="3909"/>
                  </a:lnTo>
                  <a:lnTo>
                    <a:pt x="298704" y="0"/>
                  </a:lnTo>
                  <a:lnTo>
                    <a:pt x="5593080" y="0"/>
                  </a:lnTo>
                  <a:lnTo>
                    <a:pt x="5641532" y="3909"/>
                  </a:lnTo>
                  <a:lnTo>
                    <a:pt x="5687494" y="15227"/>
                  </a:lnTo>
                  <a:lnTo>
                    <a:pt x="5730353" y="33340"/>
                  </a:lnTo>
                  <a:lnTo>
                    <a:pt x="5769492" y="57631"/>
                  </a:lnTo>
                  <a:lnTo>
                    <a:pt x="5804296" y="87487"/>
                  </a:lnTo>
                  <a:lnTo>
                    <a:pt x="5834152" y="122291"/>
                  </a:lnTo>
                  <a:lnTo>
                    <a:pt x="5858443" y="161430"/>
                  </a:lnTo>
                  <a:lnTo>
                    <a:pt x="5876556" y="204289"/>
                  </a:lnTo>
                  <a:lnTo>
                    <a:pt x="5887874" y="250251"/>
                  </a:lnTo>
                  <a:lnTo>
                    <a:pt x="5891784" y="298703"/>
                  </a:lnTo>
                  <a:lnTo>
                    <a:pt x="5891784" y="1496567"/>
                  </a:lnTo>
                  <a:lnTo>
                    <a:pt x="5887874" y="1545020"/>
                  </a:lnTo>
                  <a:lnTo>
                    <a:pt x="5876556" y="1590982"/>
                  </a:lnTo>
                  <a:lnTo>
                    <a:pt x="5858443" y="1633841"/>
                  </a:lnTo>
                  <a:lnTo>
                    <a:pt x="5834152" y="1672980"/>
                  </a:lnTo>
                  <a:lnTo>
                    <a:pt x="5804296" y="1707784"/>
                  </a:lnTo>
                  <a:lnTo>
                    <a:pt x="5769492" y="1737640"/>
                  </a:lnTo>
                  <a:lnTo>
                    <a:pt x="5730353" y="1761931"/>
                  </a:lnTo>
                  <a:lnTo>
                    <a:pt x="5687494" y="1780044"/>
                  </a:lnTo>
                  <a:lnTo>
                    <a:pt x="5641532" y="1791362"/>
                  </a:lnTo>
                  <a:lnTo>
                    <a:pt x="5593080" y="1795271"/>
                  </a:lnTo>
                  <a:lnTo>
                    <a:pt x="298704" y="1795271"/>
                  </a:lnTo>
                  <a:lnTo>
                    <a:pt x="250251" y="1791362"/>
                  </a:lnTo>
                  <a:lnTo>
                    <a:pt x="204289" y="1780044"/>
                  </a:lnTo>
                  <a:lnTo>
                    <a:pt x="161430" y="1761931"/>
                  </a:lnTo>
                  <a:lnTo>
                    <a:pt x="122291" y="1737640"/>
                  </a:lnTo>
                  <a:lnTo>
                    <a:pt x="87487" y="1707784"/>
                  </a:lnTo>
                  <a:lnTo>
                    <a:pt x="57631" y="1672980"/>
                  </a:lnTo>
                  <a:lnTo>
                    <a:pt x="33340" y="1633841"/>
                  </a:lnTo>
                  <a:lnTo>
                    <a:pt x="15227" y="1590982"/>
                  </a:lnTo>
                  <a:lnTo>
                    <a:pt x="3909" y="1545020"/>
                  </a:lnTo>
                  <a:lnTo>
                    <a:pt x="0" y="1496567"/>
                  </a:lnTo>
                  <a:lnTo>
                    <a:pt x="0" y="298703"/>
                  </a:lnTo>
                  <a:close/>
                </a:path>
              </a:pathLst>
            </a:custGeom>
            <a:ln w="24383">
              <a:solidFill>
                <a:srgbClr val="16FF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31111" y="4096638"/>
            <a:ext cx="4892040" cy="1339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6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00" spc="4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700" spc="6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00" spc="3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5">
                <a:solidFill>
                  <a:srgbClr val="DFE3E6"/>
                </a:solidFill>
                <a:latin typeface="Tahoma"/>
                <a:cs typeface="Tahoma"/>
              </a:rPr>
              <a:t>ary</a:t>
            </a:r>
            <a:r>
              <a:rPr dirty="0" sz="1700" spc="-3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dirty="0" sz="1700" spc="10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00" spc="7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75">
                <a:solidFill>
                  <a:srgbClr val="DFE3E6"/>
                </a:solidFill>
                <a:latin typeface="Tahoma"/>
                <a:cs typeface="Tahoma"/>
              </a:rPr>
              <a:t>ems</a:t>
            </a:r>
            <a:r>
              <a:rPr dirty="0" sz="1700" spc="-3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00" spc="6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7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4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34200"/>
              </a:lnSpc>
              <a:spcBef>
                <a:spcPts val="810"/>
              </a:spcBef>
            </a:pP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Th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5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25">
                <a:solidFill>
                  <a:srgbClr val="DFE3E6"/>
                </a:solidFill>
                <a:latin typeface="Tahoma"/>
                <a:cs typeface="Tahoma"/>
              </a:rPr>
              <a:t>ncl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550" spc="-3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5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nf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550" spc="-1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55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55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he</a:t>
            </a:r>
            <a:r>
              <a:rPr dirty="0" sz="15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5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-25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60">
                <a:solidFill>
                  <a:srgbClr val="DFE3E6"/>
                </a:solidFill>
                <a:latin typeface="Tahoma"/>
                <a:cs typeface="Tahoma"/>
              </a:rPr>
              <a:t>f  </a:t>
            </a:r>
            <a:r>
              <a:rPr dirty="0" sz="1550" spc="15">
                <a:solidFill>
                  <a:srgbClr val="DFE3E6"/>
                </a:solidFill>
                <a:latin typeface="Tahoma"/>
                <a:cs typeface="Tahoma"/>
              </a:rPr>
              <a:t>discovered</a:t>
            </a:r>
            <a:r>
              <a:rPr dirty="0" sz="155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exoplanets,</a:t>
            </a:r>
            <a:r>
              <a:rPr dirty="0" sz="15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such</a:t>
            </a:r>
            <a:r>
              <a:rPr dirty="0" sz="15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15">
                <a:solidFill>
                  <a:srgbClr val="DFE3E6"/>
                </a:solidFill>
                <a:latin typeface="Tahoma"/>
                <a:cs typeface="Tahoma"/>
              </a:rPr>
              <a:t>as</a:t>
            </a:r>
            <a:r>
              <a:rPr dirty="0" sz="155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their</a:t>
            </a:r>
            <a:r>
              <a:rPr dirty="0" sz="15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mass,</a:t>
            </a:r>
            <a:r>
              <a:rPr dirty="0" sz="155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radius,</a:t>
            </a:r>
            <a:r>
              <a:rPr dirty="0" sz="155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orbital </a:t>
            </a:r>
            <a:r>
              <a:rPr dirty="0" sz="1550" spc="-4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550" spc="1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1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550" spc="-60">
                <a:solidFill>
                  <a:srgbClr val="DFE3E6"/>
                </a:solidFill>
                <a:latin typeface="Tahoma"/>
                <a:cs typeface="Tahoma"/>
              </a:rPr>
              <a:t>,</a:t>
            </a:r>
            <a:r>
              <a:rPr dirty="0" sz="15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3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-15">
                <a:solidFill>
                  <a:srgbClr val="DFE3E6"/>
                </a:solidFill>
                <a:latin typeface="Tahoma"/>
                <a:cs typeface="Tahoma"/>
              </a:rPr>
              <a:t>nd</a:t>
            </a:r>
            <a:r>
              <a:rPr dirty="0" sz="15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1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-35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03592" y="3880103"/>
            <a:ext cx="5919470" cy="1819910"/>
            <a:chOff x="7403592" y="3880103"/>
            <a:chExt cx="5919470" cy="1819910"/>
          </a:xfrm>
        </p:grpSpPr>
        <p:sp>
          <p:nvSpPr>
            <p:cNvPr id="8" name="object 8"/>
            <p:cNvSpPr/>
            <p:nvPr/>
          </p:nvSpPr>
          <p:spPr>
            <a:xfrm>
              <a:off x="7415784" y="3892295"/>
              <a:ext cx="5895340" cy="1795780"/>
            </a:xfrm>
            <a:custGeom>
              <a:avLst/>
              <a:gdLst/>
              <a:ahLst/>
              <a:cxnLst/>
              <a:rect l="l" t="t" r="r" b="b"/>
              <a:pathLst>
                <a:path w="5895340" h="1795779">
                  <a:moveTo>
                    <a:pt x="5596128" y="0"/>
                  </a:moveTo>
                  <a:lnTo>
                    <a:pt x="298704" y="0"/>
                  </a:lnTo>
                  <a:lnTo>
                    <a:pt x="250251" y="3909"/>
                  </a:lnTo>
                  <a:lnTo>
                    <a:pt x="204289" y="15227"/>
                  </a:lnTo>
                  <a:lnTo>
                    <a:pt x="161430" y="33340"/>
                  </a:lnTo>
                  <a:lnTo>
                    <a:pt x="122291" y="57631"/>
                  </a:lnTo>
                  <a:lnTo>
                    <a:pt x="87487" y="87487"/>
                  </a:lnTo>
                  <a:lnTo>
                    <a:pt x="57631" y="122291"/>
                  </a:lnTo>
                  <a:lnTo>
                    <a:pt x="33340" y="161430"/>
                  </a:lnTo>
                  <a:lnTo>
                    <a:pt x="15227" y="204289"/>
                  </a:lnTo>
                  <a:lnTo>
                    <a:pt x="3909" y="250251"/>
                  </a:lnTo>
                  <a:lnTo>
                    <a:pt x="0" y="298703"/>
                  </a:lnTo>
                  <a:lnTo>
                    <a:pt x="0" y="1496567"/>
                  </a:lnTo>
                  <a:lnTo>
                    <a:pt x="3909" y="1545020"/>
                  </a:lnTo>
                  <a:lnTo>
                    <a:pt x="15227" y="1590982"/>
                  </a:lnTo>
                  <a:lnTo>
                    <a:pt x="33340" y="1633841"/>
                  </a:lnTo>
                  <a:lnTo>
                    <a:pt x="57631" y="1672980"/>
                  </a:lnTo>
                  <a:lnTo>
                    <a:pt x="87487" y="1707784"/>
                  </a:lnTo>
                  <a:lnTo>
                    <a:pt x="122291" y="1737640"/>
                  </a:lnTo>
                  <a:lnTo>
                    <a:pt x="161430" y="1761931"/>
                  </a:lnTo>
                  <a:lnTo>
                    <a:pt x="204289" y="1780044"/>
                  </a:lnTo>
                  <a:lnTo>
                    <a:pt x="250251" y="1791362"/>
                  </a:lnTo>
                  <a:lnTo>
                    <a:pt x="298704" y="1795271"/>
                  </a:lnTo>
                  <a:lnTo>
                    <a:pt x="5596128" y="1795271"/>
                  </a:lnTo>
                  <a:lnTo>
                    <a:pt x="5644580" y="1791362"/>
                  </a:lnTo>
                  <a:lnTo>
                    <a:pt x="5690542" y="1780044"/>
                  </a:lnTo>
                  <a:lnTo>
                    <a:pt x="5733401" y="1761931"/>
                  </a:lnTo>
                  <a:lnTo>
                    <a:pt x="5772540" y="1737640"/>
                  </a:lnTo>
                  <a:lnTo>
                    <a:pt x="5807344" y="1707784"/>
                  </a:lnTo>
                  <a:lnTo>
                    <a:pt x="5837200" y="1672980"/>
                  </a:lnTo>
                  <a:lnTo>
                    <a:pt x="5861491" y="1633841"/>
                  </a:lnTo>
                  <a:lnTo>
                    <a:pt x="5879604" y="1590982"/>
                  </a:lnTo>
                  <a:lnTo>
                    <a:pt x="5890922" y="1545020"/>
                  </a:lnTo>
                  <a:lnTo>
                    <a:pt x="5894832" y="1496567"/>
                  </a:lnTo>
                  <a:lnTo>
                    <a:pt x="5894832" y="298703"/>
                  </a:lnTo>
                  <a:lnTo>
                    <a:pt x="5890922" y="250251"/>
                  </a:lnTo>
                  <a:lnTo>
                    <a:pt x="5879604" y="204289"/>
                  </a:lnTo>
                  <a:lnTo>
                    <a:pt x="5861491" y="161430"/>
                  </a:lnTo>
                  <a:lnTo>
                    <a:pt x="5837200" y="122291"/>
                  </a:lnTo>
                  <a:lnTo>
                    <a:pt x="5807344" y="87487"/>
                  </a:lnTo>
                  <a:lnTo>
                    <a:pt x="5772540" y="57631"/>
                  </a:lnTo>
                  <a:lnTo>
                    <a:pt x="5733401" y="33340"/>
                  </a:lnTo>
                  <a:lnTo>
                    <a:pt x="5690542" y="15227"/>
                  </a:lnTo>
                  <a:lnTo>
                    <a:pt x="5644580" y="3909"/>
                  </a:lnTo>
                  <a:lnTo>
                    <a:pt x="5596128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15784" y="3892295"/>
              <a:ext cx="5895340" cy="1795780"/>
            </a:xfrm>
            <a:custGeom>
              <a:avLst/>
              <a:gdLst/>
              <a:ahLst/>
              <a:cxnLst/>
              <a:rect l="l" t="t" r="r" b="b"/>
              <a:pathLst>
                <a:path w="5895340" h="1795779">
                  <a:moveTo>
                    <a:pt x="0" y="298703"/>
                  </a:moveTo>
                  <a:lnTo>
                    <a:pt x="3909" y="250251"/>
                  </a:lnTo>
                  <a:lnTo>
                    <a:pt x="15227" y="204289"/>
                  </a:lnTo>
                  <a:lnTo>
                    <a:pt x="33340" y="161430"/>
                  </a:lnTo>
                  <a:lnTo>
                    <a:pt x="57631" y="122291"/>
                  </a:lnTo>
                  <a:lnTo>
                    <a:pt x="87487" y="87487"/>
                  </a:lnTo>
                  <a:lnTo>
                    <a:pt x="122291" y="57631"/>
                  </a:lnTo>
                  <a:lnTo>
                    <a:pt x="161430" y="33340"/>
                  </a:lnTo>
                  <a:lnTo>
                    <a:pt x="204289" y="15227"/>
                  </a:lnTo>
                  <a:lnTo>
                    <a:pt x="250251" y="3909"/>
                  </a:lnTo>
                  <a:lnTo>
                    <a:pt x="298704" y="0"/>
                  </a:lnTo>
                  <a:lnTo>
                    <a:pt x="5596128" y="0"/>
                  </a:lnTo>
                  <a:lnTo>
                    <a:pt x="5644580" y="3909"/>
                  </a:lnTo>
                  <a:lnTo>
                    <a:pt x="5690542" y="15227"/>
                  </a:lnTo>
                  <a:lnTo>
                    <a:pt x="5733401" y="33340"/>
                  </a:lnTo>
                  <a:lnTo>
                    <a:pt x="5772540" y="57631"/>
                  </a:lnTo>
                  <a:lnTo>
                    <a:pt x="5807344" y="87487"/>
                  </a:lnTo>
                  <a:lnTo>
                    <a:pt x="5837200" y="122291"/>
                  </a:lnTo>
                  <a:lnTo>
                    <a:pt x="5861491" y="161430"/>
                  </a:lnTo>
                  <a:lnTo>
                    <a:pt x="5879604" y="204289"/>
                  </a:lnTo>
                  <a:lnTo>
                    <a:pt x="5890922" y="250251"/>
                  </a:lnTo>
                  <a:lnTo>
                    <a:pt x="5894832" y="298703"/>
                  </a:lnTo>
                  <a:lnTo>
                    <a:pt x="5894832" y="1496567"/>
                  </a:lnTo>
                  <a:lnTo>
                    <a:pt x="5890922" y="1545020"/>
                  </a:lnTo>
                  <a:lnTo>
                    <a:pt x="5879604" y="1590982"/>
                  </a:lnTo>
                  <a:lnTo>
                    <a:pt x="5861491" y="1633841"/>
                  </a:lnTo>
                  <a:lnTo>
                    <a:pt x="5837200" y="1672980"/>
                  </a:lnTo>
                  <a:lnTo>
                    <a:pt x="5807344" y="1707784"/>
                  </a:lnTo>
                  <a:lnTo>
                    <a:pt x="5772540" y="1737640"/>
                  </a:lnTo>
                  <a:lnTo>
                    <a:pt x="5733401" y="1761931"/>
                  </a:lnTo>
                  <a:lnTo>
                    <a:pt x="5690542" y="1780044"/>
                  </a:lnTo>
                  <a:lnTo>
                    <a:pt x="5644580" y="1791362"/>
                  </a:lnTo>
                  <a:lnTo>
                    <a:pt x="5596128" y="1795271"/>
                  </a:lnTo>
                  <a:lnTo>
                    <a:pt x="298704" y="1795271"/>
                  </a:lnTo>
                  <a:lnTo>
                    <a:pt x="250251" y="1791362"/>
                  </a:lnTo>
                  <a:lnTo>
                    <a:pt x="204289" y="1780044"/>
                  </a:lnTo>
                  <a:lnTo>
                    <a:pt x="161430" y="1761931"/>
                  </a:lnTo>
                  <a:lnTo>
                    <a:pt x="122291" y="1737640"/>
                  </a:lnTo>
                  <a:lnTo>
                    <a:pt x="87487" y="1707784"/>
                  </a:lnTo>
                  <a:lnTo>
                    <a:pt x="57631" y="1672980"/>
                  </a:lnTo>
                  <a:lnTo>
                    <a:pt x="33340" y="1633841"/>
                  </a:lnTo>
                  <a:lnTo>
                    <a:pt x="15227" y="1590982"/>
                  </a:lnTo>
                  <a:lnTo>
                    <a:pt x="3909" y="1545020"/>
                  </a:lnTo>
                  <a:lnTo>
                    <a:pt x="0" y="1496567"/>
                  </a:lnTo>
                  <a:lnTo>
                    <a:pt x="0" y="298703"/>
                  </a:lnTo>
                  <a:close/>
                </a:path>
              </a:pathLst>
            </a:custGeom>
            <a:ln w="24384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625842" y="4096638"/>
            <a:ext cx="5300980" cy="1339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00" spc="7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5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00" spc="4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700" spc="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-1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00" spc="-3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00" spc="10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7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00" spc="-3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00" spc="6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7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4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endParaRPr sz="1700">
              <a:latin typeface="Tahoma"/>
              <a:cs typeface="Tahoma"/>
            </a:endParaRPr>
          </a:p>
          <a:p>
            <a:pPr algn="just" marL="12700" marR="5080">
              <a:lnSpc>
                <a:spcPct val="134200"/>
              </a:lnSpc>
              <a:spcBef>
                <a:spcPts val="810"/>
              </a:spcBef>
            </a:pP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5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6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4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llar</a:t>
            </a:r>
            <a:r>
              <a:rPr dirty="0" sz="15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5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5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30">
                <a:solidFill>
                  <a:srgbClr val="DFE3E6"/>
                </a:solidFill>
                <a:latin typeface="Tahoma"/>
                <a:cs typeface="Tahoma"/>
              </a:rPr>
              <a:t>ls</a:t>
            </a:r>
            <a:r>
              <a:rPr dirty="0" sz="15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55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he</a:t>
            </a:r>
            <a:r>
              <a:rPr dirty="0" sz="15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550" spc="5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60">
                <a:solidFill>
                  <a:srgbClr val="DFE3E6"/>
                </a:solidFill>
                <a:latin typeface="Tahoma"/>
                <a:cs typeface="Tahoma"/>
              </a:rPr>
              <a:t>f  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these</a:t>
            </a:r>
            <a:r>
              <a:rPr dirty="0" sz="15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exoplanets,</a:t>
            </a:r>
            <a:r>
              <a:rPr dirty="0" sz="15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including</a:t>
            </a:r>
            <a:r>
              <a:rPr dirty="0" sz="15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their</a:t>
            </a:r>
            <a:r>
              <a:rPr dirty="0" sz="15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temperature,</a:t>
            </a:r>
            <a:r>
              <a:rPr dirty="0" sz="1550" spc="-2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luminosity,</a:t>
            </a:r>
            <a:r>
              <a:rPr dirty="0" sz="15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and </a:t>
            </a:r>
            <a:r>
              <a:rPr dirty="0" sz="1550" spc="-4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25">
                <a:solidFill>
                  <a:srgbClr val="DFE3E6"/>
                </a:solidFill>
                <a:latin typeface="Tahoma"/>
                <a:cs typeface="Tahoma"/>
              </a:rPr>
              <a:t>chemical</a:t>
            </a:r>
            <a:r>
              <a:rPr dirty="0" sz="1550" spc="-25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15">
                <a:solidFill>
                  <a:srgbClr val="DFE3E6"/>
                </a:solidFill>
                <a:latin typeface="Tahoma"/>
                <a:cs typeface="Tahoma"/>
              </a:rPr>
              <a:t>composition.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10639" y="5876544"/>
            <a:ext cx="5916295" cy="1819910"/>
            <a:chOff x="1310639" y="5876544"/>
            <a:chExt cx="5916295" cy="1819910"/>
          </a:xfrm>
        </p:grpSpPr>
        <p:sp>
          <p:nvSpPr>
            <p:cNvPr id="12" name="object 12"/>
            <p:cNvSpPr/>
            <p:nvPr/>
          </p:nvSpPr>
          <p:spPr>
            <a:xfrm>
              <a:off x="1322831" y="5888736"/>
              <a:ext cx="5892165" cy="1795780"/>
            </a:xfrm>
            <a:custGeom>
              <a:avLst/>
              <a:gdLst/>
              <a:ahLst/>
              <a:cxnLst/>
              <a:rect l="l" t="t" r="r" b="b"/>
              <a:pathLst>
                <a:path w="5892165" h="1795779">
                  <a:moveTo>
                    <a:pt x="5593080" y="0"/>
                  </a:moveTo>
                  <a:lnTo>
                    <a:pt x="298704" y="0"/>
                  </a:lnTo>
                  <a:lnTo>
                    <a:pt x="250251" y="3909"/>
                  </a:lnTo>
                  <a:lnTo>
                    <a:pt x="204289" y="15227"/>
                  </a:lnTo>
                  <a:lnTo>
                    <a:pt x="161430" y="33340"/>
                  </a:lnTo>
                  <a:lnTo>
                    <a:pt x="122291" y="57631"/>
                  </a:lnTo>
                  <a:lnTo>
                    <a:pt x="87487" y="87487"/>
                  </a:lnTo>
                  <a:lnTo>
                    <a:pt x="57631" y="122291"/>
                  </a:lnTo>
                  <a:lnTo>
                    <a:pt x="33340" y="161430"/>
                  </a:lnTo>
                  <a:lnTo>
                    <a:pt x="15227" y="204289"/>
                  </a:lnTo>
                  <a:lnTo>
                    <a:pt x="3909" y="250251"/>
                  </a:lnTo>
                  <a:lnTo>
                    <a:pt x="0" y="298703"/>
                  </a:lnTo>
                  <a:lnTo>
                    <a:pt x="0" y="1496631"/>
                  </a:lnTo>
                  <a:lnTo>
                    <a:pt x="3909" y="1545072"/>
                  </a:lnTo>
                  <a:lnTo>
                    <a:pt x="15227" y="1591025"/>
                  </a:lnTo>
                  <a:lnTo>
                    <a:pt x="33340" y="1633874"/>
                  </a:lnTo>
                  <a:lnTo>
                    <a:pt x="57631" y="1673004"/>
                  </a:lnTo>
                  <a:lnTo>
                    <a:pt x="87487" y="1707802"/>
                  </a:lnTo>
                  <a:lnTo>
                    <a:pt x="122291" y="1737651"/>
                  </a:lnTo>
                  <a:lnTo>
                    <a:pt x="161430" y="1761938"/>
                  </a:lnTo>
                  <a:lnTo>
                    <a:pt x="204289" y="1780047"/>
                  </a:lnTo>
                  <a:lnTo>
                    <a:pt x="250251" y="1791363"/>
                  </a:lnTo>
                  <a:lnTo>
                    <a:pt x="298704" y="1795271"/>
                  </a:lnTo>
                  <a:lnTo>
                    <a:pt x="5593080" y="1795271"/>
                  </a:lnTo>
                  <a:lnTo>
                    <a:pt x="5641532" y="1791363"/>
                  </a:lnTo>
                  <a:lnTo>
                    <a:pt x="5687494" y="1780047"/>
                  </a:lnTo>
                  <a:lnTo>
                    <a:pt x="5730353" y="1761938"/>
                  </a:lnTo>
                  <a:lnTo>
                    <a:pt x="5769492" y="1737651"/>
                  </a:lnTo>
                  <a:lnTo>
                    <a:pt x="5804296" y="1707802"/>
                  </a:lnTo>
                  <a:lnTo>
                    <a:pt x="5834152" y="1673004"/>
                  </a:lnTo>
                  <a:lnTo>
                    <a:pt x="5858443" y="1633874"/>
                  </a:lnTo>
                  <a:lnTo>
                    <a:pt x="5876556" y="1591025"/>
                  </a:lnTo>
                  <a:lnTo>
                    <a:pt x="5887874" y="1545072"/>
                  </a:lnTo>
                  <a:lnTo>
                    <a:pt x="5891784" y="1496631"/>
                  </a:lnTo>
                  <a:lnTo>
                    <a:pt x="5891784" y="298703"/>
                  </a:lnTo>
                  <a:lnTo>
                    <a:pt x="5887874" y="250251"/>
                  </a:lnTo>
                  <a:lnTo>
                    <a:pt x="5876556" y="204289"/>
                  </a:lnTo>
                  <a:lnTo>
                    <a:pt x="5858443" y="161430"/>
                  </a:lnTo>
                  <a:lnTo>
                    <a:pt x="5834152" y="122291"/>
                  </a:lnTo>
                  <a:lnTo>
                    <a:pt x="5804296" y="87487"/>
                  </a:lnTo>
                  <a:lnTo>
                    <a:pt x="5769492" y="57631"/>
                  </a:lnTo>
                  <a:lnTo>
                    <a:pt x="5730353" y="33340"/>
                  </a:lnTo>
                  <a:lnTo>
                    <a:pt x="5687494" y="15227"/>
                  </a:lnTo>
                  <a:lnTo>
                    <a:pt x="5641532" y="3909"/>
                  </a:lnTo>
                  <a:lnTo>
                    <a:pt x="5593080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22831" y="5888736"/>
              <a:ext cx="5892165" cy="1795780"/>
            </a:xfrm>
            <a:custGeom>
              <a:avLst/>
              <a:gdLst/>
              <a:ahLst/>
              <a:cxnLst/>
              <a:rect l="l" t="t" r="r" b="b"/>
              <a:pathLst>
                <a:path w="5892165" h="1795779">
                  <a:moveTo>
                    <a:pt x="0" y="298703"/>
                  </a:moveTo>
                  <a:lnTo>
                    <a:pt x="3909" y="250251"/>
                  </a:lnTo>
                  <a:lnTo>
                    <a:pt x="15227" y="204289"/>
                  </a:lnTo>
                  <a:lnTo>
                    <a:pt x="33340" y="161430"/>
                  </a:lnTo>
                  <a:lnTo>
                    <a:pt x="57631" y="122291"/>
                  </a:lnTo>
                  <a:lnTo>
                    <a:pt x="87487" y="87487"/>
                  </a:lnTo>
                  <a:lnTo>
                    <a:pt x="122291" y="57631"/>
                  </a:lnTo>
                  <a:lnTo>
                    <a:pt x="161430" y="33340"/>
                  </a:lnTo>
                  <a:lnTo>
                    <a:pt x="204289" y="15227"/>
                  </a:lnTo>
                  <a:lnTo>
                    <a:pt x="250251" y="3909"/>
                  </a:lnTo>
                  <a:lnTo>
                    <a:pt x="298704" y="0"/>
                  </a:lnTo>
                  <a:lnTo>
                    <a:pt x="5593080" y="0"/>
                  </a:lnTo>
                  <a:lnTo>
                    <a:pt x="5641532" y="3909"/>
                  </a:lnTo>
                  <a:lnTo>
                    <a:pt x="5687494" y="15227"/>
                  </a:lnTo>
                  <a:lnTo>
                    <a:pt x="5730353" y="33340"/>
                  </a:lnTo>
                  <a:lnTo>
                    <a:pt x="5769492" y="57631"/>
                  </a:lnTo>
                  <a:lnTo>
                    <a:pt x="5804296" y="87487"/>
                  </a:lnTo>
                  <a:lnTo>
                    <a:pt x="5834152" y="122291"/>
                  </a:lnTo>
                  <a:lnTo>
                    <a:pt x="5858443" y="161430"/>
                  </a:lnTo>
                  <a:lnTo>
                    <a:pt x="5876556" y="204289"/>
                  </a:lnTo>
                  <a:lnTo>
                    <a:pt x="5887874" y="250251"/>
                  </a:lnTo>
                  <a:lnTo>
                    <a:pt x="5891784" y="298703"/>
                  </a:lnTo>
                  <a:lnTo>
                    <a:pt x="5891784" y="1496631"/>
                  </a:lnTo>
                  <a:lnTo>
                    <a:pt x="5887874" y="1545072"/>
                  </a:lnTo>
                  <a:lnTo>
                    <a:pt x="5876556" y="1591025"/>
                  </a:lnTo>
                  <a:lnTo>
                    <a:pt x="5858443" y="1633874"/>
                  </a:lnTo>
                  <a:lnTo>
                    <a:pt x="5834152" y="1673004"/>
                  </a:lnTo>
                  <a:lnTo>
                    <a:pt x="5804296" y="1707802"/>
                  </a:lnTo>
                  <a:lnTo>
                    <a:pt x="5769492" y="1737651"/>
                  </a:lnTo>
                  <a:lnTo>
                    <a:pt x="5730353" y="1761938"/>
                  </a:lnTo>
                  <a:lnTo>
                    <a:pt x="5687494" y="1780047"/>
                  </a:lnTo>
                  <a:lnTo>
                    <a:pt x="5641532" y="1791363"/>
                  </a:lnTo>
                  <a:lnTo>
                    <a:pt x="5593080" y="1795271"/>
                  </a:lnTo>
                  <a:lnTo>
                    <a:pt x="298704" y="1795271"/>
                  </a:lnTo>
                  <a:lnTo>
                    <a:pt x="250251" y="1791363"/>
                  </a:lnTo>
                  <a:lnTo>
                    <a:pt x="204289" y="1780047"/>
                  </a:lnTo>
                  <a:lnTo>
                    <a:pt x="161430" y="1761938"/>
                  </a:lnTo>
                  <a:lnTo>
                    <a:pt x="122291" y="1737651"/>
                  </a:lnTo>
                  <a:lnTo>
                    <a:pt x="87487" y="1707802"/>
                  </a:lnTo>
                  <a:lnTo>
                    <a:pt x="57631" y="1673004"/>
                  </a:lnTo>
                  <a:lnTo>
                    <a:pt x="33340" y="1633874"/>
                  </a:lnTo>
                  <a:lnTo>
                    <a:pt x="15227" y="1591025"/>
                  </a:lnTo>
                  <a:lnTo>
                    <a:pt x="3909" y="1545072"/>
                  </a:lnTo>
                  <a:lnTo>
                    <a:pt x="0" y="1496631"/>
                  </a:lnTo>
                  <a:lnTo>
                    <a:pt x="0" y="298703"/>
                  </a:lnTo>
                  <a:close/>
                </a:path>
              </a:pathLst>
            </a:custGeom>
            <a:ln w="24383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31111" y="6093028"/>
            <a:ext cx="5080000" cy="1340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00" spc="6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7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4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-2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18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00" spc="5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700" spc="35">
                <a:solidFill>
                  <a:srgbClr val="DFE3E6"/>
                </a:solidFill>
                <a:latin typeface="Tahoma"/>
                <a:cs typeface="Tahoma"/>
              </a:rPr>
              <a:t>ra</a:t>
            </a: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00" spc="6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34200"/>
              </a:lnSpc>
              <a:spcBef>
                <a:spcPts val="815"/>
              </a:spcBef>
            </a:pP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By</a:t>
            </a:r>
            <a:r>
              <a:rPr dirty="0" sz="15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combining</a:t>
            </a:r>
            <a:r>
              <a:rPr dirty="0" sz="15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these</a:t>
            </a:r>
            <a:r>
              <a:rPr dirty="0" sz="15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datasets,</a:t>
            </a:r>
            <a:r>
              <a:rPr dirty="0" sz="15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we</a:t>
            </a:r>
            <a:r>
              <a:rPr dirty="0" sz="155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15">
                <a:solidFill>
                  <a:srgbClr val="DFE3E6"/>
                </a:solidFill>
                <a:latin typeface="Tahoma"/>
                <a:cs typeface="Tahoma"/>
              </a:rPr>
              <a:t>can</a:t>
            </a:r>
            <a:r>
              <a:rPr dirty="0" sz="15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gain</a:t>
            </a:r>
            <a:r>
              <a:rPr dirty="0" sz="15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comprehensive </a:t>
            </a:r>
            <a:r>
              <a:rPr dirty="0" sz="1550" spc="-4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DFE3E6"/>
                </a:solidFill>
                <a:latin typeface="Tahoma"/>
                <a:cs typeface="Tahoma"/>
              </a:rPr>
              <a:t>un</a:t>
            </a:r>
            <a:r>
              <a:rPr dirty="0" sz="1550" spc="-3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-1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550" spc="-3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ng</a:t>
            </a:r>
            <a:r>
              <a:rPr dirty="0" sz="155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6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55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he</a:t>
            </a:r>
            <a:r>
              <a:rPr dirty="0" sz="15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x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plane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5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-15">
                <a:solidFill>
                  <a:srgbClr val="DFE3E6"/>
                </a:solidFill>
                <a:latin typeface="Tahoma"/>
                <a:cs typeface="Tahoma"/>
              </a:rPr>
              <a:t>nd</a:t>
            </a:r>
            <a:r>
              <a:rPr dirty="0" sz="155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5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5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5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r 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environments.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3592" y="5876544"/>
            <a:ext cx="5919470" cy="1819910"/>
            <a:chOff x="7403592" y="5876544"/>
            <a:chExt cx="5919470" cy="1819910"/>
          </a:xfrm>
        </p:grpSpPr>
        <p:sp>
          <p:nvSpPr>
            <p:cNvPr id="16" name="object 16"/>
            <p:cNvSpPr/>
            <p:nvPr/>
          </p:nvSpPr>
          <p:spPr>
            <a:xfrm>
              <a:off x="7415784" y="5888736"/>
              <a:ext cx="5895340" cy="1795780"/>
            </a:xfrm>
            <a:custGeom>
              <a:avLst/>
              <a:gdLst/>
              <a:ahLst/>
              <a:cxnLst/>
              <a:rect l="l" t="t" r="r" b="b"/>
              <a:pathLst>
                <a:path w="5895340" h="1795779">
                  <a:moveTo>
                    <a:pt x="5596128" y="0"/>
                  </a:moveTo>
                  <a:lnTo>
                    <a:pt x="298704" y="0"/>
                  </a:lnTo>
                  <a:lnTo>
                    <a:pt x="250251" y="3909"/>
                  </a:lnTo>
                  <a:lnTo>
                    <a:pt x="204289" y="15227"/>
                  </a:lnTo>
                  <a:lnTo>
                    <a:pt x="161430" y="33340"/>
                  </a:lnTo>
                  <a:lnTo>
                    <a:pt x="122291" y="57631"/>
                  </a:lnTo>
                  <a:lnTo>
                    <a:pt x="87487" y="87487"/>
                  </a:lnTo>
                  <a:lnTo>
                    <a:pt x="57631" y="122291"/>
                  </a:lnTo>
                  <a:lnTo>
                    <a:pt x="33340" y="161430"/>
                  </a:lnTo>
                  <a:lnTo>
                    <a:pt x="15227" y="204289"/>
                  </a:lnTo>
                  <a:lnTo>
                    <a:pt x="3909" y="250251"/>
                  </a:lnTo>
                  <a:lnTo>
                    <a:pt x="0" y="298703"/>
                  </a:lnTo>
                  <a:lnTo>
                    <a:pt x="0" y="1496631"/>
                  </a:lnTo>
                  <a:lnTo>
                    <a:pt x="3909" y="1545072"/>
                  </a:lnTo>
                  <a:lnTo>
                    <a:pt x="15227" y="1591025"/>
                  </a:lnTo>
                  <a:lnTo>
                    <a:pt x="33340" y="1633874"/>
                  </a:lnTo>
                  <a:lnTo>
                    <a:pt x="57631" y="1673004"/>
                  </a:lnTo>
                  <a:lnTo>
                    <a:pt x="87487" y="1707802"/>
                  </a:lnTo>
                  <a:lnTo>
                    <a:pt x="122291" y="1737651"/>
                  </a:lnTo>
                  <a:lnTo>
                    <a:pt x="161430" y="1761938"/>
                  </a:lnTo>
                  <a:lnTo>
                    <a:pt x="204289" y="1780047"/>
                  </a:lnTo>
                  <a:lnTo>
                    <a:pt x="250251" y="1791363"/>
                  </a:lnTo>
                  <a:lnTo>
                    <a:pt x="298704" y="1795271"/>
                  </a:lnTo>
                  <a:lnTo>
                    <a:pt x="5596128" y="1795271"/>
                  </a:lnTo>
                  <a:lnTo>
                    <a:pt x="5644580" y="1791363"/>
                  </a:lnTo>
                  <a:lnTo>
                    <a:pt x="5690542" y="1780047"/>
                  </a:lnTo>
                  <a:lnTo>
                    <a:pt x="5733401" y="1761938"/>
                  </a:lnTo>
                  <a:lnTo>
                    <a:pt x="5772540" y="1737651"/>
                  </a:lnTo>
                  <a:lnTo>
                    <a:pt x="5807344" y="1707802"/>
                  </a:lnTo>
                  <a:lnTo>
                    <a:pt x="5837200" y="1673004"/>
                  </a:lnTo>
                  <a:lnTo>
                    <a:pt x="5861491" y="1633874"/>
                  </a:lnTo>
                  <a:lnTo>
                    <a:pt x="5879604" y="1591025"/>
                  </a:lnTo>
                  <a:lnTo>
                    <a:pt x="5890922" y="1545072"/>
                  </a:lnTo>
                  <a:lnTo>
                    <a:pt x="5894832" y="1496631"/>
                  </a:lnTo>
                  <a:lnTo>
                    <a:pt x="5894832" y="298703"/>
                  </a:lnTo>
                  <a:lnTo>
                    <a:pt x="5890922" y="250251"/>
                  </a:lnTo>
                  <a:lnTo>
                    <a:pt x="5879604" y="204289"/>
                  </a:lnTo>
                  <a:lnTo>
                    <a:pt x="5861491" y="161430"/>
                  </a:lnTo>
                  <a:lnTo>
                    <a:pt x="5837200" y="122291"/>
                  </a:lnTo>
                  <a:lnTo>
                    <a:pt x="5807344" y="87487"/>
                  </a:lnTo>
                  <a:lnTo>
                    <a:pt x="5772540" y="57631"/>
                  </a:lnTo>
                  <a:lnTo>
                    <a:pt x="5733401" y="33340"/>
                  </a:lnTo>
                  <a:lnTo>
                    <a:pt x="5690542" y="15227"/>
                  </a:lnTo>
                  <a:lnTo>
                    <a:pt x="5644580" y="3909"/>
                  </a:lnTo>
                  <a:lnTo>
                    <a:pt x="5596128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15784" y="5888736"/>
              <a:ext cx="5895340" cy="1795780"/>
            </a:xfrm>
            <a:custGeom>
              <a:avLst/>
              <a:gdLst/>
              <a:ahLst/>
              <a:cxnLst/>
              <a:rect l="l" t="t" r="r" b="b"/>
              <a:pathLst>
                <a:path w="5895340" h="1795779">
                  <a:moveTo>
                    <a:pt x="0" y="298703"/>
                  </a:moveTo>
                  <a:lnTo>
                    <a:pt x="3909" y="250251"/>
                  </a:lnTo>
                  <a:lnTo>
                    <a:pt x="15227" y="204289"/>
                  </a:lnTo>
                  <a:lnTo>
                    <a:pt x="33340" y="161430"/>
                  </a:lnTo>
                  <a:lnTo>
                    <a:pt x="57631" y="122291"/>
                  </a:lnTo>
                  <a:lnTo>
                    <a:pt x="87487" y="87487"/>
                  </a:lnTo>
                  <a:lnTo>
                    <a:pt x="122291" y="57631"/>
                  </a:lnTo>
                  <a:lnTo>
                    <a:pt x="161430" y="33340"/>
                  </a:lnTo>
                  <a:lnTo>
                    <a:pt x="204289" y="15227"/>
                  </a:lnTo>
                  <a:lnTo>
                    <a:pt x="250251" y="3909"/>
                  </a:lnTo>
                  <a:lnTo>
                    <a:pt x="298704" y="0"/>
                  </a:lnTo>
                  <a:lnTo>
                    <a:pt x="5596128" y="0"/>
                  </a:lnTo>
                  <a:lnTo>
                    <a:pt x="5644580" y="3909"/>
                  </a:lnTo>
                  <a:lnTo>
                    <a:pt x="5690542" y="15227"/>
                  </a:lnTo>
                  <a:lnTo>
                    <a:pt x="5733401" y="33340"/>
                  </a:lnTo>
                  <a:lnTo>
                    <a:pt x="5772540" y="57631"/>
                  </a:lnTo>
                  <a:lnTo>
                    <a:pt x="5807344" y="87487"/>
                  </a:lnTo>
                  <a:lnTo>
                    <a:pt x="5837200" y="122291"/>
                  </a:lnTo>
                  <a:lnTo>
                    <a:pt x="5861491" y="161430"/>
                  </a:lnTo>
                  <a:lnTo>
                    <a:pt x="5879604" y="204289"/>
                  </a:lnTo>
                  <a:lnTo>
                    <a:pt x="5890922" y="250251"/>
                  </a:lnTo>
                  <a:lnTo>
                    <a:pt x="5894832" y="298703"/>
                  </a:lnTo>
                  <a:lnTo>
                    <a:pt x="5894832" y="1496631"/>
                  </a:lnTo>
                  <a:lnTo>
                    <a:pt x="5890922" y="1545072"/>
                  </a:lnTo>
                  <a:lnTo>
                    <a:pt x="5879604" y="1591025"/>
                  </a:lnTo>
                  <a:lnTo>
                    <a:pt x="5861491" y="1633874"/>
                  </a:lnTo>
                  <a:lnTo>
                    <a:pt x="5837200" y="1673004"/>
                  </a:lnTo>
                  <a:lnTo>
                    <a:pt x="5807344" y="1707802"/>
                  </a:lnTo>
                  <a:lnTo>
                    <a:pt x="5772540" y="1737651"/>
                  </a:lnTo>
                  <a:lnTo>
                    <a:pt x="5733401" y="1761938"/>
                  </a:lnTo>
                  <a:lnTo>
                    <a:pt x="5690542" y="1780047"/>
                  </a:lnTo>
                  <a:lnTo>
                    <a:pt x="5644580" y="1791363"/>
                  </a:lnTo>
                  <a:lnTo>
                    <a:pt x="5596128" y="1795271"/>
                  </a:lnTo>
                  <a:lnTo>
                    <a:pt x="298704" y="1795271"/>
                  </a:lnTo>
                  <a:lnTo>
                    <a:pt x="250251" y="1791363"/>
                  </a:lnTo>
                  <a:lnTo>
                    <a:pt x="204289" y="1780047"/>
                  </a:lnTo>
                  <a:lnTo>
                    <a:pt x="161430" y="1761938"/>
                  </a:lnTo>
                  <a:lnTo>
                    <a:pt x="122291" y="1737651"/>
                  </a:lnTo>
                  <a:lnTo>
                    <a:pt x="87487" y="1707802"/>
                  </a:lnTo>
                  <a:lnTo>
                    <a:pt x="57631" y="1673004"/>
                  </a:lnTo>
                  <a:lnTo>
                    <a:pt x="33340" y="1633874"/>
                  </a:lnTo>
                  <a:lnTo>
                    <a:pt x="15227" y="1591025"/>
                  </a:lnTo>
                  <a:lnTo>
                    <a:pt x="3909" y="1545072"/>
                  </a:lnTo>
                  <a:lnTo>
                    <a:pt x="0" y="1496631"/>
                  </a:lnTo>
                  <a:lnTo>
                    <a:pt x="0" y="298703"/>
                  </a:lnTo>
                  <a:close/>
                </a:path>
              </a:pathLst>
            </a:custGeom>
            <a:ln w="24384">
              <a:solidFill>
                <a:srgbClr val="0912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625842" y="6093028"/>
            <a:ext cx="5411470" cy="1340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45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700" spc="5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00" spc="6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7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ure</a:t>
            </a:r>
            <a:r>
              <a:rPr dirty="0" sz="1700" spc="-3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00" spc="5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00" spc="15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700" spc="6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00" spc="40">
                <a:solidFill>
                  <a:srgbClr val="DFE3E6"/>
                </a:solidFill>
                <a:latin typeface="Tahoma"/>
                <a:cs typeface="Tahoma"/>
              </a:rPr>
              <a:t>neer</a:t>
            </a: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ng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34200"/>
              </a:lnSpc>
              <a:spcBef>
                <a:spcPts val="815"/>
              </a:spcBef>
            </a:pP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Careful </a:t>
            </a:r>
            <a:r>
              <a:rPr dirty="0" sz="1550" spc="15">
                <a:solidFill>
                  <a:srgbClr val="DFE3E6"/>
                </a:solidFill>
                <a:latin typeface="Tahoma"/>
                <a:cs typeface="Tahoma"/>
              </a:rPr>
              <a:t>feature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engineering 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will </a:t>
            </a:r>
            <a:r>
              <a:rPr dirty="0" sz="1550" spc="-5">
                <a:solidFill>
                  <a:srgbClr val="DFE3E6"/>
                </a:solidFill>
                <a:latin typeface="Tahoma"/>
                <a:cs typeface="Tahoma"/>
              </a:rPr>
              <a:t>be </a:t>
            </a:r>
            <a:r>
              <a:rPr dirty="0" sz="1550" spc="30">
                <a:solidFill>
                  <a:srgbClr val="DFE3E6"/>
                </a:solidFill>
                <a:latin typeface="Tahoma"/>
                <a:cs typeface="Tahoma"/>
              </a:rPr>
              <a:t>crucial to </a:t>
            </a:r>
            <a:r>
              <a:rPr dirty="0" sz="1550" spc="15">
                <a:solidFill>
                  <a:srgbClr val="DFE3E6"/>
                </a:solidFill>
                <a:latin typeface="Tahoma"/>
                <a:cs typeface="Tahoma"/>
              </a:rPr>
              <a:t>extracting the </a:t>
            </a:r>
            <a:r>
              <a:rPr dirty="0" sz="1550" spc="20">
                <a:solidFill>
                  <a:srgbClr val="DFE3E6"/>
                </a:solidFill>
                <a:latin typeface="Tahoma"/>
                <a:cs typeface="Tahoma"/>
              </a:rPr>
              <a:t> most</a:t>
            </a:r>
            <a:r>
              <a:rPr dirty="0" sz="155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relevant</a:t>
            </a:r>
            <a:r>
              <a:rPr dirty="0" sz="155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25">
                <a:solidFill>
                  <a:srgbClr val="DFE3E6"/>
                </a:solidFill>
                <a:latin typeface="Tahoma"/>
                <a:cs typeface="Tahoma"/>
              </a:rPr>
              <a:t>predictors</a:t>
            </a:r>
            <a:r>
              <a:rPr dirty="0" sz="1550" spc="-2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25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5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DFE3E6"/>
                </a:solidFill>
                <a:latin typeface="Tahoma"/>
                <a:cs typeface="Tahoma"/>
              </a:rPr>
              <a:t>exoplanet</a:t>
            </a:r>
            <a:r>
              <a:rPr dirty="0" sz="155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5">
                <a:solidFill>
                  <a:srgbClr val="DFE3E6"/>
                </a:solidFill>
                <a:latin typeface="Tahoma"/>
                <a:cs typeface="Tahoma"/>
              </a:rPr>
              <a:t>habitability</a:t>
            </a:r>
            <a:r>
              <a:rPr dirty="0" sz="15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DFE3E6"/>
                </a:solidFill>
                <a:latin typeface="Tahoma"/>
                <a:cs typeface="Tahoma"/>
              </a:rPr>
              <a:t>from</a:t>
            </a:r>
            <a:r>
              <a:rPr dirty="0" sz="155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30">
                <a:solidFill>
                  <a:srgbClr val="DFE3E6"/>
                </a:solidFill>
                <a:latin typeface="Tahoma"/>
                <a:cs typeface="Tahoma"/>
              </a:rPr>
              <a:t>this</a:t>
            </a:r>
            <a:r>
              <a:rPr dirty="0" sz="15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30">
                <a:solidFill>
                  <a:srgbClr val="DFE3E6"/>
                </a:solidFill>
                <a:latin typeface="Tahoma"/>
                <a:cs typeface="Tahoma"/>
              </a:rPr>
              <a:t>rich </a:t>
            </a:r>
            <a:r>
              <a:rPr dirty="0" sz="1550" spc="-4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DFE3E6"/>
                </a:solidFill>
                <a:latin typeface="Tahoma"/>
                <a:cs typeface="Tahoma"/>
              </a:rPr>
              <a:t>data.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3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727" y="762711"/>
            <a:ext cx="5607685" cy="11944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710"/>
              </a:lnSpc>
            </a:pPr>
            <a:r>
              <a:rPr dirty="0" sz="3750" spc="245"/>
              <a:t>M</a:t>
            </a:r>
            <a:r>
              <a:rPr dirty="0" sz="3750" spc="110"/>
              <a:t>a</a:t>
            </a:r>
            <a:r>
              <a:rPr dirty="0" sz="3750" spc="325"/>
              <a:t>c</a:t>
            </a:r>
            <a:r>
              <a:rPr dirty="0" sz="3750" spc="175"/>
              <a:t>h</a:t>
            </a:r>
            <a:r>
              <a:rPr dirty="0" sz="3750" spc="80"/>
              <a:t>i</a:t>
            </a:r>
            <a:r>
              <a:rPr dirty="0" sz="3750" spc="65"/>
              <a:t>ne</a:t>
            </a:r>
            <a:r>
              <a:rPr dirty="0" sz="3750" spc="-625"/>
              <a:t> </a:t>
            </a:r>
            <a:r>
              <a:rPr dirty="0" sz="3750" spc="120"/>
              <a:t>L</a:t>
            </a:r>
            <a:r>
              <a:rPr dirty="0" sz="3750" spc="85"/>
              <a:t>e</a:t>
            </a:r>
            <a:r>
              <a:rPr dirty="0" sz="3750" spc="114"/>
              <a:t>a</a:t>
            </a:r>
            <a:r>
              <a:rPr dirty="0" sz="3750" spc="-15"/>
              <a:t>r</a:t>
            </a:r>
            <a:r>
              <a:rPr dirty="0" sz="3750" spc="175"/>
              <a:t>n</a:t>
            </a:r>
            <a:r>
              <a:rPr dirty="0" sz="3750" spc="75"/>
              <a:t>i</a:t>
            </a:r>
            <a:r>
              <a:rPr dirty="0" sz="3750" spc="35"/>
              <a:t>ng</a:t>
            </a:r>
            <a:r>
              <a:rPr dirty="0" sz="3750" spc="-615"/>
              <a:t> </a:t>
            </a:r>
            <a:r>
              <a:rPr dirty="0" sz="3750" spc="245"/>
              <a:t>M</a:t>
            </a:r>
            <a:r>
              <a:rPr dirty="0" sz="3750" spc="70"/>
              <a:t>o</a:t>
            </a:r>
            <a:r>
              <a:rPr dirty="0" sz="3750" spc="50"/>
              <a:t>d</a:t>
            </a:r>
            <a:r>
              <a:rPr dirty="0" sz="3750" spc="80"/>
              <a:t>e</a:t>
            </a:r>
            <a:r>
              <a:rPr dirty="0" sz="3750" spc="50"/>
              <a:t>l</a:t>
            </a:r>
            <a:r>
              <a:rPr dirty="0" sz="3750" spc="165"/>
              <a:t>s</a:t>
            </a:r>
            <a:r>
              <a:rPr dirty="0" sz="3750" spc="-280"/>
              <a:t>:  </a:t>
            </a:r>
            <a:r>
              <a:rPr dirty="0" sz="3750" spc="25"/>
              <a:t>P</a:t>
            </a:r>
            <a:r>
              <a:rPr dirty="0" sz="3750" spc="50"/>
              <a:t>r</a:t>
            </a:r>
            <a:r>
              <a:rPr dirty="0" sz="3750" spc="80"/>
              <a:t>e</a:t>
            </a:r>
            <a:r>
              <a:rPr dirty="0" sz="3750" spc="55"/>
              <a:t>d</a:t>
            </a:r>
            <a:r>
              <a:rPr dirty="0" sz="3750" spc="225"/>
              <a:t>ict</a:t>
            </a:r>
            <a:r>
              <a:rPr dirty="0" sz="3750" spc="160"/>
              <a:t>i</a:t>
            </a:r>
            <a:r>
              <a:rPr dirty="0" sz="3750" spc="80"/>
              <a:t>n</a:t>
            </a:r>
            <a:r>
              <a:rPr dirty="0" sz="3750" spc="10"/>
              <a:t>g</a:t>
            </a:r>
            <a:r>
              <a:rPr dirty="0" sz="3750" spc="-620"/>
              <a:t> </a:t>
            </a:r>
            <a:r>
              <a:rPr dirty="0" sz="3750" spc="50"/>
              <a:t>H</a:t>
            </a:r>
            <a:r>
              <a:rPr dirty="0" sz="3750" spc="110"/>
              <a:t>a</a:t>
            </a:r>
            <a:r>
              <a:rPr dirty="0" sz="3750" spc="60"/>
              <a:t>b</a:t>
            </a:r>
            <a:r>
              <a:rPr dirty="0" sz="3750" spc="125"/>
              <a:t>itabi</a:t>
            </a:r>
            <a:r>
              <a:rPr dirty="0" sz="3750" spc="85"/>
              <a:t>l</a:t>
            </a:r>
            <a:r>
              <a:rPr dirty="0" sz="3750" spc="170"/>
              <a:t>i</a:t>
            </a:r>
            <a:r>
              <a:rPr dirty="0" sz="3750" spc="155"/>
              <a:t>t</a:t>
            </a:r>
            <a:r>
              <a:rPr dirty="0" sz="3750" spc="-40"/>
              <a:t>y</a:t>
            </a:r>
            <a:endParaRPr sz="3750"/>
          </a:p>
        </p:txBody>
      </p:sp>
      <p:grpSp>
        <p:nvGrpSpPr>
          <p:cNvPr id="4" name="object 4"/>
          <p:cNvGrpSpPr/>
          <p:nvPr/>
        </p:nvGrpSpPr>
        <p:grpSpPr>
          <a:xfrm>
            <a:off x="825817" y="2328672"/>
            <a:ext cx="1225550" cy="5099685"/>
            <a:chOff x="825817" y="2328672"/>
            <a:chExt cx="1225550" cy="5099685"/>
          </a:xfrm>
        </p:grpSpPr>
        <p:sp>
          <p:nvSpPr>
            <p:cNvPr id="5" name="object 5"/>
            <p:cNvSpPr/>
            <p:nvPr/>
          </p:nvSpPr>
          <p:spPr>
            <a:xfrm>
              <a:off x="1066800" y="2328672"/>
              <a:ext cx="30480" cy="5099685"/>
            </a:xfrm>
            <a:custGeom>
              <a:avLst/>
              <a:gdLst/>
              <a:ahLst/>
              <a:cxnLst/>
              <a:rect l="l" t="t" r="r" b="b"/>
              <a:pathLst>
                <a:path w="30480" h="5099684">
                  <a:moveTo>
                    <a:pt x="23660" y="0"/>
                  </a:moveTo>
                  <a:lnTo>
                    <a:pt x="6819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5092484"/>
                  </a:lnTo>
                  <a:lnTo>
                    <a:pt x="6819" y="5099304"/>
                  </a:lnTo>
                  <a:lnTo>
                    <a:pt x="23660" y="5099304"/>
                  </a:lnTo>
                  <a:lnTo>
                    <a:pt x="30480" y="5092484"/>
                  </a:lnTo>
                  <a:lnTo>
                    <a:pt x="30480" y="6857"/>
                  </a:lnTo>
                  <a:lnTo>
                    <a:pt x="23660" y="0"/>
                  </a:lnTo>
                  <a:close/>
                </a:path>
              </a:pathLst>
            </a:custGeom>
            <a:solidFill>
              <a:srgbClr val="FFFFFF">
                <a:alpha val="23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5400" y="2801112"/>
              <a:ext cx="756285" cy="30480"/>
            </a:xfrm>
            <a:custGeom>
              <a:avLst/>
              <a:gdLst/>
              <a:ahLst/>
              <a:cxnLst/>
              <a:rect l="l" t="t" r="r" b="b"/>
              <a:pathLst>
                <a:path w="756285" h="30480">
                  <a:moveTo>
                    <a:pt x="749045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15239"/>
                  </a:lnTo>
                  <a:lnTo>
                    <a:pt x="0" y="23622"/>
                  </a:lnTo>
                  <a:lnTo>
                    <a:pt x="6858" y="30479"/>
                  </a:lnTo>
                  <a:lnTo>
                    <a:pt x="749045" y="30479"/>
                  </a:lnTo>
                  <a:lnTo>
                    <a:pt x="755904" y="23622"/>
                  </a:lnTo>
                  <a:lnTo>
                    <a:pt x="755904" y="6858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16FF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8200" y="2572512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80" h="487680">
                  <a:moveTo>
                    <a:pt x="243840" y="0"/>
                  </a:moveTo>
                  <a:lnTo>
                    <a:pt x="194697" y="4955"/>
                  </a:lnTo>
                  <a:lnTo>
                    <a:pt x="148925" y="19169"/>
                  </a:lnTo>
                  <a:lnTo>
                    <a:pt x="107505" y="41656"/>
                  </a:lnTo>
                  <a:lnTo>
                    <a:pt x="71418" y="71437"/>
                  </a:lnTo>
                  <a:lnTo>
                    <a:pt x="41643" y="107528"/>
                  </a:lnTo>
                  <a:lnTo>
                    <a:pt x="19161" y="148947"/>
                  </a:lnTo>
                  <a:lnTo>
                    <a:pt x="4953" y="194711"/>
                  </a:lnTo>
                  <a:lnTo>
                    <a:pt x="0" y="243839"/>
                  </a:lnTo>
                  <a:lnTo>
                    <a:pt x="4953" y="292968"/>
                  </a:lnTo>
                  <a:lnTo>
                    <a:pt x="19161" y="338732"/>
                  </a:lnTo>
                  <a:lnTo>
                    <a:pt x="41643" y="380151"/>
                  </a:lnTo>
                  <a:lnTo>
                    <a:pt x="71418" y="416242"/>
                  </a:lnTo>
                  <a:lnTo>
                    <a:pt x="107505" y="446023"/>
                  </a:lnTo>
                  <a:lnTo>
                    <a:pt x="148925" y="468510"/>
                  </a:lnTo>
                  <a:lnTo>
                    <a:pt x="194697" y="482724"/>
                  </a:lnTo>
                  <a:lnTo>
                    <a:pt x="243840" y="487679"/>
                  </a:lnTo>
                  <a:lnTo>
                    <a:pt x="292982" y="482724"/>
                  </a:lnTo>
                  <a:lnTo>
                    <a:pt x="338754" y="468510"/>
                  </a:lnTo>
                  <a:lnTo>
                    <a:pt x="380174" y="446023"/>
                  </a:lnTo>
                  <a:lnTo>
                    <a:pt x="416261" y="416242"/>
                  </a:lnTo>
                  <a:lnTo>
                    <a:pt x="446036" y="380151"/>
                  </a:lnTo>
                  <a:lnTo>
                    <a:pt x="468518" y="338732"/>
                  </a:lnTo>
                  <a:lnTo>
                    <a:pt x="482726" y="292968"/>
                  </a:lnTo>
                  <a:lnTo>
                    <a:pt x="487680" y="243839"/>
                  </a:lnTo>
                  <a:lnTo>
                    <a:pt x="482726" y="194711"/>
                  </a:lnTo>
                  <a:lnTo>
                    <a:pt x="468518" y="148947"/>
                  </a:lnTo>
                  <a:lnTo>
                    <a:pt x="446036" y="107528"/>
                  </a:lnTo>
                  <a:lnTo>
                    <a:pt x="416261" y="71437"/>
                  </a:lnTo>
                  <a:lnTo>
                    <a:pt x="380174" y="41656"/>
                  </a:lnTo>
                  <a:lnTo>
                    <a:pt x="338754" y="19169"/>
                  </a:lnTo>
                  <a:lnTo>
                    <a:pt x="292982" y="4955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8200" y="2572512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80" h="487680">
                  <a:moveTo>
                    <a:pt x="0" y="243839"/>
                  </a:moveTo>
                  <a:lnTo>
                    <a:pt x="4953" y="194711"/>
                  </a:lnTo>
                  <a:lnTo>
                    <a:pt x="19161" y="148947"/>
                  </a:lnTo>
                  <a:lnTo>
                    <a:pt x="41643" y="107528"/>
                  </a:lnTo>
                  <a:lnTo>
                    <a:pt x="71418" y="71437"/>
                  </a:lnTo>
                  <a:lnTo>
                    <a:pt x="107505" y="41656"/>
                  </a:lnTo>
                  <a:lnTo>
                    <a:pt x="148925" y="19169"/>
                  </a:lnTo>
                  <a:lnTo>
                    <a:pt x="194697" y="4955"/>
                  </a:lnTo>
                  <a:lnTo>
                    <a:pt x="243840" y="0"/>
                  </a:lnTo>
                  <a:lnTo>
                    <a:pt x="292982" y="4955"/>
                  </a:lnTo>
                  <a:lnTo>
                    <a:pt x="338754" y="19169"/>
                  </a:lnTo>
                  <a:lnTo>
                    <a:pt x="380174" y="41656"/>
                  </a:lnTo>
                  <a:lnTo>
                    <a:pt x="416261" y="71437"/>
                  </a:lnTo>
                  <a:lnTo>
                    <a:pt x="446036" y="107528"/>
                  </a:lnTo>
                  <a:lnTo>
                    <a:pt x="468518" y="148947"/>
                  </a:lnTo>
                  <a:lnTo>
                    <a:pt x="482726" y="194711"/>
                  </a:lnTo>
                  <a:lnTo>
                    <a:pt x="487680" y="243839"/>
                  </a:lnTo>
                  <a:lnTo>
                    <a:pt x="482726" y="292968"/>
                  </a:lnTo>
                  <a:lnTo>
                    <a:pt x="468518" y="338732"/>
                  </a:lnTo>
                  <a:lnTo>
                    <a:pt x="446036" y="380151"/>
                  </a:lnTo>
                  <a:lnTo>
                    <a:pt x="416261" y="416242"/>
                  </a:lnTo>
                  <a:lnTo>
                    <a:pt x="380174" y="446023"/>
                  </a:lnTo>
                  <a:lnTo>
                    <a:pt x="338754" y="468510"/>
                  </a:lnTo>
                  <a:lnTo>
                    <a:pt x="292982" y="482724"/>
                  </a:lnTo>
                  <a:lnTo>
                    <a:pt x="243840" y="487679"/>
                  </a:lnTo>
                  <a:lnTo>
                    <a:pt x="194697" y="482724"/>
                  </a:lnTo>
                  <a:lnTo>
                    <a:pt x="148925" y="468510"/>
                  </a:lnTo>
                  <a:lnTo>
                    <a:pt x="107505" y="446023"/>
                  </a:lnTo>
                  <a:lnTo>
                    <a:pt x="71418" y="416242"/>
                  </a:lnTo>
                  <a:lnTo>
                    <a:pt x="41643" y="380151"/>
                  </a:lnTo>
                  <a:lnTo>
                    <a:pt x="19161" y="338732"/>
                  </a:lnTo>
                  <a:lnTo>
                    <a:pt x="4953" y="292968"/>
                  </a:lnTo>
                  <a:lnTo>
                    <a:pt x="0" y="243839"/>
                  </a:lnTo>
                  <a:close/>
                </a:path>
              </a:pathLst>
            </a:custGeom>
            <a:ln w="24384">
              <a:solidFill>
                <a:srgbClr val="16FF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13256" y="2592704"/>
            <a:ext cx="13144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400">
                <a:solidFill>
                  <a:srgbClr val="DFE3E6"/>
                </a:solidFill>
                <a:latin typeface="Tahoma"/>
                <a:cs typeface="Tahoma"/>
              </a:rPr>
              <a:t>1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9329" y="2527554"/>
            <a:ext cx="6140450" cy="1106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9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850" spc="4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-3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850" spc="2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ro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850" spc="65">
                <a:solidFill>
                  <a:srgbClr val="DFE3E6"/>
                </a:solidFill>
                <a:latin typeface="Tahoma"/>
                <a:cs typeface="Tahoma"/>
              </a:rPr>
              <a:t>es</a:t>
            </a:r>
            <a:r>
              <a:rPr dirty="0" sz="1850" spc="6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850" spc="7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 spc="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g</a:t>
            </a: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700" spc="-20">
                <a:solidFill>
                  <a:srgbClr val="DFE3E6"/>
                </a:solidFill>
                <a:latin typeface="Tahoma"/>
                <a:cs typeface="Tahoma"/>
              </a:rPr>
              <a:t>Clean,</a:t>
            </a:r>
            <a:r>
              <a:rPr dirty="0" sz="17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DFE3E6"/>
                </a:solidFill>
                <a:latin typeface="Tahoma"/>
                <a:cs typeface="Tahoma"/>
              </a:rPr>
              <a:t>transform,</a:t>
            </a:r>
            <a:r>
              <a:rPr dirty="0" sz="170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3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7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DFE3E6"/>
                </a:solidFill>
                <a:latin typeface="Tahoma"/>
                <a:cs typeface="Tahoma"/>
              </a:rPr>
              <a:t>engineer</a:t>
            </a:r>
            <a:r>
              <a:rPr dirty="0" sz="17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15">
                <a:solidFill>
                  <a:srgbClr val="DFE3E6"/>
                </a:solidFill>
                <a:latin typeface="Tahoma"/>
                <a:cs typeface="Tahoma"/>
              </a:rPr>
              <a:t>features</a:t>
            </a:r>
            <a:r>
              <a:rPr dirty="0" sz="170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from</a:t>
            </a:r>
            <a:r>
              <a:rPr dirty="0" sz="170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7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DFE3E6"/>
                </a:solidFill>
                <a:latin typeface="Tahoma"/>
                <a:cs typeface="Tahoma"/>
              </a:rPr>
              <a:t>Planetary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Systems</a:t>
            </a:r>
            <a:r>
              <a:rPr dirty="0" sz="170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3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7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DFE3E6"/>
                </a:solidFill>
                <a:latin typeface="Tahoma"/>
                <a:cs typeface="Tahoma"/>
              </a:rPr>
              <a:t>Stellar</a:t>
            </a:r>
            <a:r>
              <a:rPr dirty="0" sz="17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25">
                <a:solidFill>
                  <a:srgbClr val="DFE3E6"/>
                </a:solidFill>
                <a:latin typeface="Tahoma"/>
                <a:cs typeface="Tahoma"/>
              </a:rPr>
              <a:t>Hosts</a:t>
            </a:r>
            <a:r>
              <a:rPr dirty="0" sz="170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datasets</a:t>
            </a:r>
            <a:r>
              <a:rPr dirty="0" sz="170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25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7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DFE3E6"/>
                </a:solidFill>
                <a:latin typeface="Tahoma"/>
                <a:cs typeface="Tahoma"/>
              </a:rPr>
              <a:t>prepare</a:t>
            </a:r>
            <a:r>
              <a:rPr dirty="0" sz="17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DFE3E6"/>
                </a:solidFill>
                <a:latin typeface="Tahoma"/>
                <a:cs typeface="Tahoma"/>
              </a:rPr>
              <a:t>them</a:t>
            </a:r>
            <a:r>
              <a:rPr dirty="0" sz="170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25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7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15">
                <a:solidFill>
                  <a:srgbClr val="DFE3E6"/>
                </a:solidFill>
                <a:latin typeface="Tahoma"/>
                <a:cs typeface="Tahoma"/>
              </a:rPr>
              <a:t>modeling.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5817" y="4331017"/>
            <a:ext cx="1225550" cy="512445"/>
            <a:chOff x="825817" y="4331017"/>
            <a:chExt cx="1225550" cy="512445"/>
          </a:xfrm>
        </p:grpSpPr>
        <p:sp>
          <p:nvSpPr>
            <p:cNvPr id="12" name="object 12"/>
            <p:cNvSpPr/>
            <p:nvPr/>
          </p:nvSpPr>
          <p:spPr>
            <a:xfrm>
              <a:off x="1295400" y="4571999"/>
              <a:ext cx="756285" cy="30480"/>
            </a:xfrm>
            <a:custGeom>
              <a:avLst/>
              <a:gdLst/>
              <a:ahLst/>
              <a:cxnLst/>
              <a:rect l="l" t="t" r="r" b="b"/>
              <a:pathLst>
                <a:path w="756285" h="30479">
                  <a:moveTo>
                    <a:pt x="749045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15239"/>
                  </a:lnTo>
                  <a:lnTo>
                    <a:pt x="0" y="23622"/>
                  </a:lnTo>
                  <a:lnTo>
                    <a:pt x="6858" y="30479"/>
                  </a:lnTo>
                  <a:lnTo>
                    <a:pt x="749045" y="30479"/>
                  </a:lnTo>
                  <a:lnTo>
                    <a:pt x="755904" y="23622"/>
                  </a:lnTo>
                  <a:lnTo>
                    <a:pt x="755904" y="6858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29DD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8200" y="4343399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80" h="487679">
                  <a:moveTo>
                    <a:pt x="243840" y="0"/>
                  </a:moveTo>
                  <a:lnTo>
                    <a:pt x="194697" y="4955"/>
                  </a:lnTo>
                  <a:lnTo>
                    <a:pt x="148925" y="19169"/>
                  </a:lnTo>
                  <a:lnTo>
                    <a:pt x="107505" y="41656"/>
                  </a:lnTo>
                  <a:lnTo>
                    <a:pt x="71418" y="71437"/>
                  </a:lnTo>
                  <a:lnTo>
                    <a:pt x="41643" y="107528"/>
                  </a:lnTo>
                  <a:lnTo>
                    <a:pt x="19161" y="148947"/>
                  </a:lnTo>
                  <a:lnTo>
                    <a:pt x="4953" y="194711"/>
                  </a:lnTo>
                  <a:lnTo>
                    <a:pt x="0" y="243839"/>
                  </a:lnTo>
                  <a:lnTo>
                    <a:pt x="4953" y="292968"/>
                  </a:lnTo>
                  <a:lnTo>
                    <a:pt x="19161" y="338732"/>
                  </a:lnTo>
                  <a:lnTo>
                    <a:pt x="41643" y="380151"/>
                  </a:lnTo>
                  <a:lnTo>
                    <a:pt x="71418" y="416242"/>
                  </a:lnTo>
                  <a:lnTo>
                    <a:pt x="107505" y="446023"/>
                  </a:lnTo>
                  <a:lnTo>
                    <a:pt x="148925" y="468510"/>
                  </a:lnTo>
                  <a:lnTo>
                    <a:pt x="194697" y="482724"/>
                  </a:lnTo>
                  <a:lnTo>
                    <a:pt x="243840" y="487679"/>
                  </a:lnTo>
                  <a:lnTo>
                    <a:pt x="292982" y="482724"/>
                  </a:lnTo>
                  <a:lnTo>
                    <a:pt x="338754" y="468510"/>
                  </a:lnTo>
                  <a:lnTo>
                    <a:pt x="380174" y="446023"/>
                  </a:lnTo>
                  <a:lnTo>
                    <a:pt x="416261" y="416242"/>
                  </a:lnTo>
                  <a:lnTo>
                    <a:pt x="446036" y="380151"/>
                  </a:lnTo>
                  <a:lnTo>
                    <a:pt x="468518" y="338732"/>
                  </a:lnTo>
                  <a:lnTo>
                    <a:pt x="482726" y="292968"/>
                  </a:lnTo>
                  <a:lnTo>
                    <a:pt x="487680" y="243839"/>
                  </a:lnTo>
                  <a:lnTo>
                    <a:pt x="482726" y="194711"/>
                  </a:lnTo>
                  <a:lnTo>
                    <a:pt x="468518" y="148947"/>
                  </a:lnTo>
                  <a:lnTo>
                    <a:pt x="446036" y="107528"/>
                  </a:lnTo>
                  <a:lnTo>
                    <a:pt x="416261" y="71437"/>
                  </a:lnTo>
                  <a:lnTo>
                    <a:pt x="380174" y="41656"/>
                  </a:lnTo>
                  <a:lnTo>
                    <a:pt x="338754" y="19169"/>
                  </a:lnTo>
                  <a:lnTo>
                    <a:pt x="292982" y="4955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8200" y="4343399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80" h="487679">
                  <a:moveTo>
                    <a:pt x="0" y="243839"/>
                  </a:moveTo>
                  <a:lnTo>
                    <a:pt x="4953" y="194711"/>
                  </a:lnTo>
                  <a:lnTo>
                    <a:pt x="19161" y="148947"/>
                  </a:lnTo>
                  <a:lnTo>
                    <a:pt x="41643" y="107528"/>
                  </a:lnTo>
                  <a:lnTo>
                    <a:pt x="71418" y="71437"/>
                  </a:lnTo>
                  <a:lnTo>
                    <a:pt x="107505" y="41656"/>
                  </a:lnTo>
                  <a:lnTo>
                    <a:pt x="148925" y="19169"/>
                  </a:lnTo>
                  <a:lnTo>
                    <a:pt x="194697" y="4955"/>
                  </a:lnTo>
                  <a:lnTo>
                    <a:pt x="243840" y="0"/>
                  </a:lnTo>
                  <a:lnTo>
                    <a:pt x="292982" y="4955"/>
                  </a:lnTo>
                  <a:lnTo>
                    <a:pt x="338754" y="19169"/>
                  </a:lnTo>
                  <a:lnTo>
                    <a:pt x="380174" y="41656"/>
                  </a:lnTo>
                  <a:lnTo>
                    <a:pt x="416261" y="71437"/>
                  </a:lnTo>
                  <a:lnTo>
                    <a:pt x="446036" y="107528"/>
                  </a:lnTo>
                  <a:lnTo>
                    <a:pt x="468518" y="148947"/>
                  </a:lnTo>
                  <a:lnTo>
                    <a:pt x="482726" y="194711"/>
                  </a:lnTo>
                  <a:lnTo>
                    <a:pt x="487680" y="243839"/>
                  </a:lnTo>
                  <a:lnTo>
                    <a:pt x="482726" y="292968"/>
                  </a:lnTo>
                  <a:lnTo>
                    <a:pt x="468518" y="338732"/>
                  </a:lnTo>
                  <a:lnTo>
                    <a:pt x="446036" y="380151"/>
                  </a:lnTo>
                  <a:lnTo>
                    <a:pt x="416261" y="416242"/>
                  </a:lnTo>
                  <a:lnTo>
                    <a:pt x="380174" y="446023"/>
                  </a:lnTo>
                  <a:lnTo>
                    <a:pt x="338754" y="468510"/>
                  </a:lnTo>
                  <a:lnTo>
                    <a:pt x="292982" y="482724"/>
                  </a:lnTo>
                  <a:lnTo>
                    <a:pt x="243840" y="487679"/>
                  </a:lnTo>
                  <a:lnTo>
                    <a:pt x="194697" y="482724"/>
                  </a:lnTo>
                  <a:lnTo>
                    <a:pt x="148925" y="468510"/>
                  </a:lnTo>
                  <a:lnTo>
                    <a:pt x="107505" y="446023"/>
                  </a:lnTo>
                  <a:lnTo>
                    <a:pt x="71418" y="416242"/>
                  </a:lnTo>
                  <a:lnTo>
                    <a:pt x="41643" y="380151"/>
                  </a:lnTo>
                  <a:lnTo>
                    <a:pt x="19161" y="338732"/>
                  </a:lnTo>
                  <a:lnTo>
                    <a:pt x="4953" y="292968"/>
                  </a:lnTo>
                  <a:lnTo>
                    <a:pt x="0" y="243839"/>
                  </a:lnTo>
                  <a:close/>
                </a:path>
              </a:pathLst>
            </a:custGeom>
            <a:ln w="24384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91920" y="4364863"/>
            <a:ext cx="17780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35">
                <a:solidFill>
                  <a:srgbClr val="DFE3E6"/>
                </a:solidFill>
                <a:latin typeface="Tahoma"/>
                <a:cs typeface="Tahoma"/>
              </a:rPr>
              <a:t>2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9329" y="4299584"/>
            <a:ext cx="5974080" cy="1106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13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850" spc="4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850" spc="25">
                <a:solidFill>
                  <a:srgbClr val="DFE3E6"/>
                </a:solidFill>
                <a:latin typeface="Tahoma"/>
                <a:cs typeface="Tahoma"/>
              </a:rPr>
              <a:t>el</a:t>
            </a:r>
            <a:r>
              <a:rPr dirty="0" sz="1850" spc="-3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4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850" spc="100">
                <a:solidFill>
                  <a:srgbClr val="DFE3E6"/>
                </a:solidFill>
                <a:latin typeface="Tahoma"/>
                <a:cs typeface="Tahoma"/>
              </a:rPr>
              <a:t>ect</a:t>
            </a:r>
            <a:r>
              <a:rPr dirty="0" sz="1850" spc="6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endParaRPr sz="1850">
              <a:latin typeface="Tahoma"/>
              <a:cs typeface="Tahoma"/>
            </a:endParaRPr>
          </a:p>
          <a:p>
            <a:pPr marL="12700" marR="5080">
              <a:lnSpc>
                <a:spcPct val="132900"/>
              </a:lnSpc>
              <a:spcBef>
                <a:spcPts val="865"/>
              </a:spcBef>
            </a:pP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70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-1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700" spc="-3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7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te</a:t>
            </a:r>
            <a:r>
              <a:rPr dirty="0" sz="17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00" spc="-1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co</a:t>
            </a:r>
            <a:r>
              <a:rPr dirty="0" sz="1700" spc="5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00" spc="-1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0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re</a:t>
            </a:r>
            <a:r>
              <a:rPr dirty="0" sz="17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7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00" spc="55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00" spc="-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00" spc="-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0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00" spc="55">
                <a:solidFill>
                  <a:srgbClr val="DFE3E6"/>
                </a:solidFill>
                <a:latin typeface="Tahoma"/>
                <a:cs typeface="Tahoma"/>
              </a:rPr>
              <a:t>ce</a:t>
            </a:r>
            <a:r>
              <a:rPr dirty="0" sz="17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00" spc="65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70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3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70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15">
                <a:solidFill>
                  <a:srgbClr val="DFE3E6"/>
                </a:solidFill>
                <a:latin typeface="Tahoma"/>
                <a:cs typeface="Tahoma"/>
              </a:rPr>
              <a:t>ri</a:t>
            </a: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us</a:t>
            </a:r>
            <a:r>
              <a:rPr dirty="0" sz="170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1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0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00" spc="45">
                <a:solidFill>
                  <a:srgbClr val="DFE3E6"/>
                </a:solidFill>
                <a:latin typeface="Tahoma"/>
                <a:cs typeface="Tahoma"/>
              </a:rPr>
              <a:t>ch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0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00" spc="5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dirty="0" sz="1700" spc="-10">
                <a:solidFill>
                  <a:srgbClr val="DFE3E6"/>
                </a:solidFill>
                <a:latin typeface="Tahoma"/>
                <a:cs typeface="Tahoma"/>
              </a:rPr>
              <a:t>learning</a:t>
            </a:r>
            <a:r>
              <a:rPr dirty="0" sz="17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DFE3E6"/>
                </a:solidFill>
                <a:latin typeface="Tahoma"/>
                <a:cs typeface="Tahoma"/>
              </a:rPr>
              <a:t>algorithms,</a:t>
            </a:r>
            <a:r>
              <a:rPr dirty="0" sz="17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DFE3E6"/>
                </a:solidFill>
                <a:latin typeface="Tahoma"/>
                <a:cs typeface="Tahoma"/>
              </a:rPr>
              <a:t>such</a:t>
            </a:r>
            <a:r>
              <a:rPr dirty="0" sz="170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10">
                <a:solidFill>
                  <a:srgbClr val="DFE3E6"/>
                </a:solidFill>
                <a:latin typeface="Tahoma"/>
                <a:cs typeface="Tahoma"/>
              </a:rPr>
              <a:t>as</a:t>
            </a:r>
            <a:r>
              <a:rPr dirty="0" sz="17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DFE3E6"/>
                </a:solidFill>
                <a:latin typeface="Tahoma"/>
                <a:cs typeface="Tahoma"/>
              </a:rPr>
              <a:t>Random</a:t>
            </a:r>
            <a:r>
              <a:rPr dirty="0" sz="170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35">
                <a:solidFill>
                  <a:srgbClr val="DFE3E6"/>
                </a:solidFill>
                <a:latin typeface="Tahoma"/>
                <a:cs typeface="Tahoma"/>
              </a:rPr>
              <a:t>Forest</a:t>
            </a:r>
            <a:r>
              <a:rPr dirty="0" sz="17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3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7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15">
                <a:solidFill>
                  <a:srgbClr val="DFE3E6"/>
                </a:solidFill>
                <a:latin typeface="Tahoma"/>
                <a:cs typeface="Tahoma"/>
              </a:rPr>
              <a:t>Decision</a:t>
            </a:r>
            <a:r>
              <a:rPr dirty="0" sz="170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DFE3E6"/>
                </a:solidFill>
                <a:latin typeface="Tahoma"/>
                <a:cs typeface="Tahoma"/>
              </a:rPr>
              <a:t>Trees.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6008" y="6102096"/>
            <a:ext cx="1225550" cy="512445"/>
            <a:chOff x="826008" y="6102096"/>
            <a:chExt cx="1225550" cy="512445"/>
          </a:xfrm>
        </p:grpSpPr>
        <p:sp>
          <p:nvSpPr>
            <p:cNvPr id="18" name="object 18"/>
            <p:cNvSpPr/>
            <p:nvPr/>
          </p:nvSpPr>
          <p:spPr>
            <a:xfrm>
              <a:off x="1295400" y="6342888"/>
              <a:ext cx="756285" cy="30480"/>
            </a:xfrm>
            <a:custGeom>
              <a:avLst/>
              <a:gdLst/>
              <a:ahLst/>
              <a:cxnLst/>
              <a:rect l="l" t="t" r="r" b="b"/>
              <a:pathLst>
                <a:path w="756285" h="30479">
                  <a:moveTo>
                    <a:pt x="749045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749045" y="30480"/>
                  </a:lnTo>
                  <a:lnTo>
                    <a:pt x="755904" y="23622"/>
                  </a:lnTo>
                  <a:lnTo>
                    <a:pt x="755904" y="6857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37A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38200" y="6114288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80" h="487679">
                  <a:moveTo>
                    <a:pt x="243840" y="0"/>
                  </a:moveTo>
                  <a:lnTo>
                    <a:pt x="194697" y="4955"/>
                  </a:lnTo>
                  <a:lnTo>
                    <a:pt x="148925" y="19169"/>
                  </a:lnTo>
                  <a:lnTo>
                    <a:pt x="107505" y="41656"/>
                  </a:lnTo>
                  <a:lnTo>
                    <a:pt x="71418" y="71437"/>
                  </a:lnTo>
                  <a:lnTo>
                    <a:pt x="41643" y="107528"/>
                  </a:lnTo>
                  <a:lnTo>
                    <a:pt x="19161" y="148947"/>
                  </a:lnTo>
                  <a:lnTo>
                    <a:pt x="4953" y="194711"/>
                  </a:lnTo>
                  <a:lnTo>
                    <a:pt x="0" y="243839"/>
                  </a:lnTo>
                  <a:lnTo>
                    <a:pt x="4953" y="292968"/>
                  </a:lnTo>
                  <a:lnTo>
                    <a:pt x="19161" y="338732"/>
                  </a:lnTo>
                  <a:lnTo>
                    <a:pt x="41643" y="380151"/>
                  </a:lnTo>
                  <a:lnTo>
                    <a:pt x="71418" y="416242"/>
                  </a:lnTo>
                  <a:lnTo>
                    <a:pt x="107505" y="446023"/>
                  </a:lnTo>
                  <a:lnTo>
                    <a:pt x="148925" y="468510"/>
                  </a:lnTo>
                  <a:lnTo>
                    <a:pt x="194697" y="482724"/>
                  </a:lnTo>
                  <a:lnTo>
                    <a:pt x="243840" y="487680"/>
                  </a:lnTo>
                  <a:lnTo>
                    <a:pt x="292982" y="482724"/>
                  </a:lnTo>
                  <a:lnTo>
                    <a:pt x="338754" y="468510"/>
                  </a:lnTo>
                  <a:lnTo>
                    <a:pt x="380174" y="446023"/>
                  </a:lnTo>
                  <a:lnTo>
                    <a:pt x="416261" y="416242"/>
                  </a:lnTo>
                  <a:lnTo>
                    <a:pt x="446036" y="380151"/>
                  </a:lnTo>
                  <a:lnTo>
                    <a:pt x="468518" y="338732"/>
                  </a:lnTo>
                  <a:lnTo>
                    <a:pt x="482726" y="292968"/>
                  </a:lnTo>
                  <a:lnTo>
                    <a:pt x="487680" y="243839"/>
                  </a:lnTo>
                  <a:lnTo>
                    <a:pt x="482726" y="194711"/>
                  </a:lnTo>
                  <a:lnTo>
                    <a:pt x="468518" y="148947"/>
                  </a:lnTo>
                  <a:lnTo>
                    <a:pt x="446036" y="107528"/>
                  </a:lnTo>
                  <a:lnTo>
                    <a:pt x="416261" y="71437"/>
                  </a:lnTo>
                  <a:lnTo>
                    <a:pt x="380174" y="41656"/>
                  </a:lnTo>
                  <a:lnTo>
                    <a:pt x="338754" y="19169"/>
                  </a:lnTo>
                  <a:lnTo>
                    <a:pt x="292982" y="4955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8200" y="6114288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80" h="487679">
                  <a:moveTo>
                    <a:pt x="0" y="243839"/>
                  </a:moveTo>
                  <a:lnTo>
                    <a:pt x="4953" y="194711"/>
                  </a:lnTo>
                  <a:lnTo>
                    <a:pt x="19161" y="148947"/>
                  </a:lnTo>
                  <a:lnTo>
                    <a:pt x="41643" y="107528"/>
                  </a:lnTo>
                  <a:lnTo>
                    <a:pt x="71418" y="71437"/>
                  </a:lnTo>
                  <a:lnTo>
                    <a:pt x="107505" y="41656"/>
                  </a:lnTo>
                  <a:lnTo>
                    <a:pt x="148925" y="19169"/>
                  </a:lnTo>
                  <a:lnTo>
                    <a:pt x="194697" y="4955"/>
                  </a:lnTo>
                  <a:lnTo>
                    <a:pt x="243840" y="0"/>
                  </a:lnTo>
                  <a:lnTo>
                    <a:pt x="292982" y="4955"/>
                  </a:lnTo>
                  <a:lnTo>
                    <a:pt x="338754" y="19169"/>
                  </a:lnTo>
                  <a:lnTo>
                    <a:pt x="380174" y="41656"/>
                  </a:lnTo>
                  <a:lnTo>
                    <a:pt x="416261" y="71437"/>
                  </a:lnTo>
                  <a:lnTo>
                    <a:pt x="446036" y="107528"/>
                  </a:lnTo>
                  <a:lnTo>
                    <a:pt x="468518" y="148947"/>
                  </a:lnTo>
                  <a:lnTo>
                    <a:pt x="482726" y="194711"/>
                  </a:lnTo>
                  <a:lnTo>
                    <a:pt x="487680" y="243839"/>
                  </a:lnTo>
                  <a:lnTo>
                    <a:pt x="482726" y="292968"/>
                  </a:lnTo>
                  <a:lnTo>
                    <a:pt x="468518" y="338732"/>
                  </a:lnTo>
                  <a:lnTo>
                    <a:pt x="446036" y="380151"/>
                  </a:lnTo>
                  <a:lnTo>
                    <a:pt x="416261" y="416242"/>
                  </a:lnTo>
                  <a:lnTo>
                    <a:pt x="380174" y="446023"/>
                  </a:lnTo>
                  <a:lnTo>
                    <a:pt x="338754" y="468510"/>
                  </a:lnTo>
                  <a:lnTo>
                    <a:pt x="292982" y="482724"/>
                  </a:lnTo>
                  <a:lnTo>
                    <a:pt x="243840" y="487680"/>
                  </a:lnTo>
                  <a:lnTo>
                    <a:pt x="194697" y="482724"/>
                  </a:lnTo>
                  <a:lnTo>
                    <a:pt x="148925" y="468510"/>
                  </a:lnTo>
                  <a:lnTo>
                    <a:pt x="107505" y="446023"/>
                  </a:lnTo>
                  <a:lnTo>
                    <a:pt x="71418" y="416242"/>
                  </a:lnTo>
                  <a:lnTo>
                    <a:pt x="41643" y="380151"/>
                  </a:lnTo>
                  <a:lnTo>
                    <a:pt x="19161" y="338732"/>
                  </a:lnTo>
                  <a:lnTo>
                    <a:pt x="4953" y="292968"/>
                  </a:lnTo>
                  <a:lnTo>
                    <a:pt x="0" y="243839"/>
                  </a:lnTo>
                  <a:close/>
                </a:path>
              </a:pathLst>
            </a:custGeom>
            <a:ln w="24384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87958" y="6136894"/>
            <a:ext cx="18478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20">
                <a:solidFill>
                  <a:srgbClr val="DFE3E6"/>
                </a:solidFill>
                <a:latin typeface="Tahoma"/>
                <a:cs typeface="Tahoma"/>
              </a:rPr>
              <a:t>3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9329" y="6071742"/>
            <a:ext cx="5668645" cy="1106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13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850" spc="4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850" spc="5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850" spc="25">
                <a:solidFill>
                  <a:srgbClr val="DFE3E6"/>
                </a:solidFill>
                <a:latin typeface="Tahoma"/>
                <a:cs typeface="Tahoma"/>
              </a:rPr>
              <a:t>el</a:t>
            </a:r>
            <a:r>
              <a:rPr dirty="0" sz="1850" spc="-3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3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10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 spc="2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850" spc="10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 spc="2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850" spc="5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850" spc="-3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-25">
                <a:solidFill>
                  <a:srgbClr val="DFE3E6"/>
                </a:solidFill>
                <a:latin typeface="Tahoma"/>
                <a:cs typeface="Tahoma"/>
              </a:rPr>
              <a:t>&amp;</a:t>
            </a:r>
            <a:r>
              <a:rPr dirty="0" sz="1850" spc="-2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850" spc="6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850" spc="10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850" spc="5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850" spc="7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850" spc="7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850" spc="2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850" spc="3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endParaRPr sz="1850">
              <a:latin typeface="Tahoma"/>
              <a:cs typeface="Tahoma"/>
            </a:endParaRPr>
          </a:p>
          <a:p>
            <a:pPr marL="12700" marR="5080">
              <a:lnSpc>
                <a:spcPct val="132900"/>
              </a:lnSpc>
              <a:spcBef>
                <a:spcPts val="865"/>
              </a:spcBef>
            </a:pPr>
            <a:r>
              <a:rPr dirty="0" sz="1700" spc="-10">
                <a:solidFill>
                  <a:srgbClr val="DFE3E6"/>
                </a:solidFill>
                <a:latin typeface="Tahoma"/>
                <a:cs typeface="Tahoma"/>
              </a:rPr>
              <a:t>Train</a:t>
            </a:r>
            <a:r>
              <a:rPr dirty="0" sz="170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7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30">
                <a:solidFill>
                  <a:srgbClr val="DFE3E6"/>
                </a:solidFill>
                <a:latin typeface="Tahoma"/>
                <a:cs typeface="Tahoma"/>
              </a:rPr>
              <a:t>selected</a:t>
            </a:r>
            <a:r>
              <a:rPr dirty="0" sz="17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DFE3E6"/>
                </a:solidFill>
                <a:latin typeface="Tahoma"/>
                <a:cs typeface="Tahoma"/>
              </a:rPr>
              <a:t>model</a:t>
            </a:r>
            <a:r>
              <a:rPr dirty="0" sz="1700" spc="-2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DFE3E6"/>
                </a:solidFill>
                <a:latin typeface="Tahoma"/>
                <a:cs typeface="Tahoma"/>
              </a:rPr>
              <a:t>on</a:t>
            </a:r>
            <a:r>
              <a:rPr dirty="0" sz="170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7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DFE3E6"/>
                </a:solidFill>
                <a:latin typeface="Tahoma"/>
                <a:cs typeface="Tahoma"/>
              </a:rPr>
              <a:t>prepared</a:t>
            </a:r>
            <a:r>
              <a:rPr dirty="0" sz="17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5">
                <a:solidFill>
                  <a:srgbClr val="DFE3E6"/>
                </a:solidFill>
                <a:latin typeface="Tahoma"/>
                <a:cs typeface="Tahoma"/>
              </a:rPr>
              <a:t>data</a:t>
            </a:r>
            <a:r>
              <a:rPr dirty="0" sz="170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3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70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DFE3E6"/>
                </a:solidFill>
                <a:latin typeface="Tahoma"/>
                <a:cs typeface="Tahoma"/>
              </a:rPr>
              <a:t>rigorously </a:t>
            </a:r>
            <a:r>
              <a:rPr dirty="0" sz="1700" spc="-5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DFE3E6"/>
                </a:solidFill>
                <a:latin typeface="Tahoma"/>
                <a:cs typeface="Tahoma"/>
              </a:rPr>
              <a:t>validate</a:t>
            </a:r>
            <a:r>
              <a:rPr dirty="0" sz="170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DFE3E6"/>
                </a:solidFill>
                <a:latin typeface="Tahoma"/>
                <a:cs typeface="Tahoma"/>
              </a:rPr>
              <a:t>its</a:t>
            </a:r>
            <a:r>
              <a:rPr dirty="0" sz="170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15">
                <a:solidFill>
                  <a:srgbClr val="DFE3E6"/>
                </a:solidFill>
                <a:latin typeface="Tahoma"/>
                <a:cs typeface="Tahoma"/>
              </a:rPr>
              <a:t>accuracy</a:t>
            </a:r>
            <a:r>
              <a:rPr dirty="0" sz="17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-3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7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DFE3E6"/>
                </a:solidFill>
                <a:latin typeface="Tahoma"/>
                <a:cs typeface="Tahoma"/>
              </a:rPr>
              <a:t>generalization</a:t>
            </a:r>
            <a:r>
              <a:rPr dirty="0" sz="170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00" spc="15">
                <a:solidFill>
                  <a:srgbClr val="DFE3E6"/>
                </a:solidFill>
                <a:latin typeface="Tahoma"/>
                <a:cs typeface="Tahoma"/>
              </a:rPr>
              <a:t>capabilities.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3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608" y="511163"/>
            <a:ext cx="7451725" cy="9169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100"/>
              </a:spcBef>
            </a:pPr>
            <a:r>
              <a:rPr dirty="0" sz="2750" spc="-80"/>
              <a:t>T</a:t>
            </a:r>
            <a:r>
              <a:rPr dirty="0" sz="2750" spc="80"/>
              <a:t>e</a:t>
            </a:r>
            <a:r>
              <a:rPr dirty="0" sz="2750" spc="235"/>
              <a:t>c</a:t>
            </a:r>
            <a:r>
              <a:rPr dirty="0" sz="2750" spc="50"/>
              <a:t>h</a:t>
            </a:r>
            <a:r>
              <a:rPr dirty="0" sz="2750" spc="-484"/>
              <a:t> </a:t>
            </a:r>
            <a:r>
              <a:rPr dirty="0" sz="2750" spc="45"/>
              <a:t>S</a:t>
            </a:r>
            <a:r>
              <a:rPr dirty="0" sz="2750" spc="130"/>
              <a:t>t</a:t>
            </a:r>
            <a:r>
              <a:rPr dirty="0" sz="2750" spc="85"/>
              <a:t>a</a:t>
            </a:r>
            <a:r>
              <a:rPr dirty="0" sz="2750" spc="215"/>
              <a:t>c</a:t>
            </a:r>
            <a:r>
              <a:rPr dirty="0" sz="2750" spc="-140"/>
              <a:t>k:</a:t>
            </a:r>
            <a:r>
              <a:rPr dirty="0" sz="2750" spc="-484"/>
              <a:t> </a:t>
            </a:r>
            <a:r>
              <a:rPr dirty="0" sz="2750" spc="85"/>
              <a:t>P</a:t>
            </a:r>
            <a:r>
              <a:rPr dirty="0" sz="2750" spc="60"/>
              <a:t>o</a:t>
            </a:r>
            <a:r>
              <a:rPr dirty="0" sz="2750" spc="65"/>
              <a:t>w</a:t>
            </a:r>
            <a:r>
              <a:rPr dirty="0" sz="2750" spc="25"/>
              <a:t>e</a:t>
            </a:r>
            <a:r>
              <a:rPr dirty="0" sz="2750"/>
              <a:t>r</a:t>
            </a:r>
            <a:r>
              <a:rPr dirty="0" sz="2750" spc="155"/>
              <a:t>i</a:t>
            </a:r>
            <a:r>
              <a:rPr dirty="0" sz="2750" spc="35"/>
              <a:t>ng</a:t>
            </a:r>
            <a:r>
              <a:rPr dirty="0" sz="2750" spc="-490"/>
              <a:t> </a:t>
            </a:r>
            <a:r>
              <a:rPr dirty="0" sz="2750" spc="130"/>
              <a:t>t</a:t>
            </a:r>
            <a:r>
              <a:rPr dirty="0" sz="2750" spc="65"/>
              <a:t>h</a:t>
            </a:r>
            <a:r>
              <a:rPr dirty="0" sz="2750" spc="60"/>
              <a:t>e</a:t>
            </a:r>
            <a:r>
              <a:rPr dirty="0" sz="2750" spc="-480"/>
              <a:t> </a:t>
            </a:r>
            <a:r>
              <a:rPr dirty="0" sz="2750" spc="55"/>
              <a:t>E</a:t>
            </a:r>
            <a:r>
              <a:rPr dirty="0" sz="2750"/>
              <a:t>x</a:t>
            </a:r>
            <a:r>
              <a:rPr dirty="0" sz="2750" spc="45"/>
              <a:t>opla</a:t>
            </a:r>
            <a:r>
              <a:rPr dirty="0" sz="2750" spc="45"/>
              <a:t>n</a:t>
            </a:r>
            <a:r>
              <a:rPr dirty="0" sz="2750" spc="85"/>
              <a:t>et</a:t>
            </a:r>
            <a:r>
              <a:rPr dirty="0" sz="2750" spc="-500"/>
              <a:t> </a:t>
            </a:r>
            <a:r>
              <a:rPr dirty="0" sz="2750" spc="55"/>
              <a:t>H</a:t>
            </a:r>
            <a:r>
              <a:rPr dirty="0" sz="2750" spc="85"/>
              <a:t>a</a:t>
            </a:r>
            <a:r>
              <a:rPr dirty="0" sz="2750" spc="55"/>
              <a:t>b</a:t>
            </a:r>
            <a:r>
              <a:rPr dirty="0" sz="2750" spc="85"/>
              <a:t>it</a:t>
            </a:r>
            <a:r>
              <a:rPr dirty="0" sz="2750" spc="140"/>
              <a:t>a</a:t>
            </a:r>
            <a:r>
              <a:rPr dirty="0" sz="2750" spc="130"/>
              <a:t>b</a:t>
            </a:r>
            <a:r>
              <a:rPr dirty="0" sz="2750" spc="40"/>
              <a:t>i</a:t>
            </a:r>
            <a:r>
              <a:rPr dirty="0" sz="2750" spc="65"/>
              <a:t>lity  </a:t>
            </a:r>
            <a:r>
              <a:rPr dirty="0" sz="2750" spc="75"/>
              <a:t>Predictor</a:t>
            </a:r>
            <a:endParaRPr sz="27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783" y="1694688"/>
            <a:ext cx="402335" cy="3992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608" y="2232786"/>
            <a:ext cx="6842125" cy="575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25">
                <a:solidFill>
                  <a:srgbClr val="DFE3E6"/>
                </a:solidFill>
                <a:latin typeface="Tahoma"/>
                <a:cs typeface="Tahoma"/>
              </a:rPr>
              <a:t>Python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250" spc="-15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2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primary</a:t>
            </a:r>
            <a:r>
              <a:rPr dirty="0" sz="125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programming</a:t>
            </a:r>
            <a:r>
              <a:rPr dirty="0" sz="125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5">
                <a:solidFill>
                  <a:srgbClr val="DFE3E6"/>
                </a:solidFill>
                <a:latin typeface="Tahoma"/>
                <a:cs typeface="Tahoma"/>
              </a:rPr>
              <a:t>language</a:t>
            </a:r>
            <a:r>
              <a:rPr dirty="0" sz="125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DFE3E6"/>
                </a:solidFill>
                <a:latin typeface="Tahoma"/>
                <a:cs typeface="Tahoma"/>
              </a:rPr>
              <a:t>used</a:t>
            </a:r>
            <a:r>
              <a:rPr dirty="0" sz="125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25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DFE3E6"/>
                </a:solidFill>
                <a:latin typeface="Tahoma"/>
                <a:cs typeface="Tahoma"/>
              </a:rPr>
              <a:t>data</a:t>
            </a:r>
            <a:r>
              <a:rPr dirty="0" sz="1250" spc="-1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DFE3E6"/>
                </a:solidFill>
                <a:latin typeface="Tahoma"/>
                <a:cs typeface="Tahoma"/>
              </a:rPr>
              <a:t>processing,</a:t>
            </a:r>
            <a:r>
              <a:rPr dirty="0" sz="125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model</a:t>
            </a:r>
            <a:r>
              <a:rPr dirty="0" sz="1250" spc="-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development,</a:t>
            </a:r>
            <a:r>
              <a:rPr dirty="0" sz="125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25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deployment.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783" y="3307079"/>
            <a:ext cx="402335" cy="3992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08" y="3845178"/>
            <a:ext cx="4809490" cy="576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35">
                <a:solidFill>
                  <a:srgbClr val="DFE3E6"/>
                </a:solidFill>
                <a:latin typeface="Tahoma"/>
                <a:cs typeface="Tahoma"/>
              </a:rPr>
              <a:t>Scikit-learn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Machine</a:t>
            </a:r>
            <a:r>
              <a:rPr dirty="0" sz="125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DFE3E6"/>
                </a:solidFill>
                <a:latin typeface="Tahoma"/>
                <a:cs typeface="Tahoma"/>
              </a:rPr>
              <a:t>learning</a:t>
            </a:r>
            <a:r>
              <a:rPr dirty="0" sz="12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library</a:t>
            </a:r>
            <a:r>
              <a:rPr dirty="0" sz="1250" spc="-1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2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model</a:t>
            </a:r>
            <a:r>
              <a:rPr dirty="0" sz="1250" spc="-1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DFE3E6"/>
                </a:solidFill>
                <a:latin typeface="Tahoma"/>
                <a:cs typeface="Tahoma"/>
              </a:rPr>
              <a:t>training,</a:t>
            </a:r>
            <a:r>
              <a:rPr dirty="0" sz="12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evaluation,</a:t>
            </a:r>
            <a:r>
              <a:rPr dirty="0" sz="12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5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2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DFE3E6"/>
                </a:solidFill>
                <a:latin typeface="Tahoma"/>
                <a:cs typeface="Tahoma"/>
              </a:rPr>
              <a:t>prediction.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783" y="4919471"/>
            <a:ext cx="402335" cy="3992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08" y="5457571"/>
            <a:ext cx="6894830" cy="576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40">
                <a:solidFill>
                  <a:srgbClr val="DFE3E6"/>
                </a:solidFill>
                <a:latin typeface="Tahoma"/>
                <a:cs typeface="Tahoma"/>
              </a:rPr>
              <a:t>Pandas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250" spc="-20">
                <a:solidFill>
                  <a:srgbClr val="DFE3E6"/>
                </a:solidFill>
                <a:latin typeface="Tahoma"/>
                <a:cs typeface="Tahoma"/>
              </a:rPr>
              <a:t>Data</a:t>
            </a:r>
            <a:r>
              <a:rPr dirty="0" sz="125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DFE3E6"/>
                </a:solidFill>
                <a:latin typeface="Tahoma"/>
                <a:cs typeface="Tahoma"/>
              </a:rPr>
              <a:t>manipulation</a:t>
            </a:r>
            <a:r>
              <a:rPr dirty="0" sz="125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25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DFE3E6"/>
                </a:solidFill>
                <a:latin typeface="Tahoma"/>
                <a:cs typeface="Tahoma"/>
              </a:rPr>
              <a:t>analysis</a:t>
            </a:r>
            <a:r>
              <a:rPr dirty="0" sz="12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library</a:t>
            </a:r>
            <a:r>
              <a:rPr dirty="0" sz="12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25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5">
                <a:solidFill>
                  <a:srgbClr val="DFE3E6"/>
                </a:solidFill>
                <a:latin typeface="Tahoma"/>
                <a:cs typeface="Tahoma"/>
              </a:rPr>
              <a:t>handling</a:t>
            </a:r>
            <a:r>
              <a:rPr dirty="0" sz="1250" spc="-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25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DFE3E6"/>
                </a:solidFill>
                <a:latin typeface="Tahoma"/>
                <a:cs typeface="Tahoma"/>
              </a:rPr>
              <a:t>Planetary</a:t>
            </a:r>
            <a:r>
              <a:rPr dirty="0" sz="125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0">
                <a:solidFill>
                  <a:srgbClr val="DFE3E6"/>
                </a:solidFill>
                <a:latin typeface="Tahoma"/>
                <a:cs typeface="Tahoma"/>
              </a:rPr>
              <a:t>Systems</a:t>
            </a:r>
            <a:r>
              <a:rPr dirty="0" sz="12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25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DFE3E6"/>
                </a:solidFill>
                <a:latin typeface="Tahoma"/>
                <a:cs typeface="Tahoma"/>
              </a:rPr>
              <a:t>Stellar</a:t>
            </a:r>
            <a:r>
              <a:rPr dirty="0" sz="125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DFE3E6"/>
                </a:solidFill>
                <a:latin typeface="Tahoma"/>
                <a:cs typeface="Tahoma"/>
              </a:rPr>
              <a:t>Hosts</a:t>
            </a:r>
            <a:r>
              <a:rPr dirty="0" sz="125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0">
                <a:solidFill>
                  <a:srgbClr val="DFE3E6"/>
                </a:solidFill>
                <a:latin typeface="Tahoma"/>
                <a:cs typeface="Tahoma"/>
              </a:rPr>
              <a:t>datasets.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7783" y="6528816"/>
            <a:ext cx="402335" cy="3992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08" y="7069937"/>
            <a:ext cx="7388225" cy="576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40">
                <a:solidFill>
                  <a:srgbClr val="DFE3E6"/>
                </a:solidFill>
                <a:latin typeface="Tahoma"/>
                <a:cs typeface="Tahoma"/>
              </a:rPr>
              <a:t>Streamlit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250" spc="-5">
                <a:solidFill>
                  <a:srgbClr val="DFE3E6"/>
                </a:solidFill>
                <a:latin typeface="Tahoma"/>
                <a:cs typeface="Tahoma"/>
              </a:rPr>
              <a:t>Python</a:t>
            </a:r>
            <a:r>
              <a:rPr dirty="0" sz="125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DFE3E6"/>
                </a:solidFill>
                <a:latin typeface="Tahoma"/>
                <a:cs typeface="Tahoma"/>
              </a:rPr>
              <a:t>framework</a:t>
            </a:r>
            <a:r>
              <a:rPr dirty="0" sz="12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25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building</a:t>
            </a:r>
            <a:r>
              <a:rPr dirty="0" sz="1250" spc="-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25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DFE3E6"/>
                </a:solidFill>
                <a:latin typeface="Tahoma"/>
                <a:cs typeface="Tahoma"/>
              </a:rPr>
              <a:t>deploying</a:t>
            </a:r>
            <a:r>
              <a:rPr dirty="0" sz="1250" spc="-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0">
                <a:solidFill>
                  <a:srgbClr val="DFE3E6"/>
                </a:solidFill>
                <a:latin typeface="Tahoma"/>
                <a:cs typeface="Tahoma"/>
              </a:rPr>
              <a:t>interactive</a:t>
            </a:r>
            <a:r>
              <a:rPr dirty="0" sz="12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-15">
                <a:solidFill>
                  <a:srgbClr val="DFE3E6"/>
                </a:solidFill>
                <a:latin typeface="Tahoma"/>
                <a:cs typeface="Tahoma"/>
              </a:rPr>
              <a:t>web</a:t>
            </a:r>
            <a:r>
              <a:rPr dirty="0" sz="125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0">
                <a:solidFill>
                  <a:srgbClr val="DFE3E6"/>
                </a:solidFill>
                <a:latin typeface="Tahoma"/>
                <a:cs typeface="Tahoma"/>
              </a:rPr>
              <a:t>applications</a:t>
            </a:r>
            <a:r>
              <a:rPr dirty="0" sz="125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2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DFE3E6"/>
                </a:solidFill>
                <a:latin typeface="Tahoma"/>
                <a:cs typeface="Tahoma"/>
              </a:rPr>
              <a:t>showcase</a:t>
            </a:r>
            <a:r>
              <a:rPr dirty="0" sz="1250" spc="-1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25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DFE3E6"/>
                </a:solidFill>
                <a:latin typeface="Tahoma"/>
                <a:cs typeface="Tahoma"/>
              </a:rPr>
              <a:t>project's</a:t>
            </a:r>
            <a:r>
              <a:rPr dirty="0" sz="12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DFE3E6"/>
                </a:solidFill>
                <a:latin typeface="Tahoma"/>
                <a:cs typeface="Tahoma"/>
              </a:rPr>
              <a:t>results.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23508" y="725437"/>
            <a:ext cx="6609080" cy="1221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dirty="0" sz="3700" spc="-120"/>
              <a:t>R</a:t>
            </a:r>
            <a:r>
              <a:rPr dirty="0" sz="3700" spc="85"/>
              <a:t>e</a:t>
            </a:r>
            <a:r>
              <a:rPr dirty="0" sz="3700" spc="170"/>
              <a:t>s</a:t>
            </a:r>
            <a:r>
              <a:rPr dirty="0" sz="3700" spc="15"/>
              <a:t>u</a:t>
            </a:r>
            <a:r>
              <a:rPr dirty="0" sz="3700" spc="60"/>
              <a:t>l</a:t>
            </a:r>
            <a:r>
              <a:rPr dirty="0" sz="3700" spc="145"/>
              <a:t>t</a:t>
            </a:r>
            <a:r>
              <a:rPr dirty="0" sz="3700" spc="160"/>
              <a:t>s</a:t>
            </a:r>
            <a:r>
              <a:rPr dirty="0" sz="3700" spc="-615"/>
              <a:t> </a:t>
            </a:r>
            <a:r>
              <a:rPr dirty="0" sz="3700" spc="114"/>
              <a:t>a</a:t>
            </a:r>
            <a:r>
              <a:rPr dirty="0" sz="3700" spc="65"/>
              <a:t>n</a:t>
            </a:r>
            <a:r>
              <a:rPr dirty="0" sz="3700" spc="50"/>
              <a:t>d</a:t>
            </a:r>
            <a:r>
              <a:rPr dirty="0" sz="3700" spc="-590"/>
              <a:t> </a:t>
            </a:r>
            <a:r>
              <a:rPr dirty="0" sz="3700" spc="-430"/>
              <a:t>I</a:t>
            </a:r>
            <a:r>
              <a:rPr dirty="0" sz="3700" spc="65"/>
              <a:t>n</a:t>
            </a:r>
            <a:r>
              <a:rPr dirty="0" sz="3700" spc="170"/>
              <a:t>s</a:t>
            </a:r>
            <a:r>
              <a:rPr dirty="0" sz="3700" spc="204"/>
              <a:t>i</a:t>
            </a:r>
            <a:r>
              <a:rPr dirty="0" sz="3700" spc="35"/>
              <a:t>g</a:t>
            </a:r>
            <a:r>
              <a:rPr dirty="0" sz="3700" spc="50"/>
              <a:t>h</a:t>
            </a:r>
            <a:r>
              <a:rPr dirty="0" sz="3700" spc="125"/>
              <a:t>t</a:t>
            </a:r>
            <a:r>
              <a:rPr dirty="0" sz="3700" spc="170"/>
              <a:t>s</a:t>
            </a:r>
            <a:r>
              <a:rPr dirty="0" sz="3700" spc="-300"/>
              <a:t>:</a:t>
            </a:r>
            <a:r>
              <a:rPr dirty="0" sz="3700" spc="-610"/>
              <a:t> </a:t>
            </a:r>
            <a:r>
              <a:rPr dirty="0" sz="3700" spc="90"/>
              <a:t>P</a:t>
            </a:r>
            <a:r>
              <a:rPr dirty="0" sz="3700" spc="-25"/>
              <a:t>r</a:t>
            </a:r>
            <a:r>
              <a:rPr dirty="0" sz="3700" spc="85"/>
              <a:t>e</a:t>
            </a:r>
            <a:r>
              <a:rPr dirty="0" sz="3700" spc="65"/>
              <a:t>d</a:t>
            </a:r>
            <a:r>
              <a:rPr dirty="0" sz="3700" spc="210"/>
              <a:t>ic</a:t>
            </a:r>
            <a:r>
              <a:rPr dirty="0" sz="3700" spc="215"/>
              <a:t>t</a:t>
            </a:r>
            <a:r>
              <a:rPr dirty="0" sz="3700" spc="75"/>
              <a:t>ing  </a:t>
            </a:r>
            <a:r>
              <a:rPr dirty="0" sz="3700" spc="55"/>
              <a:t>E</a:t>
            </a:r>
            <a:r>
              <a:rPr dirty="0" sz="3700" spc="-15"/>
              <a:t>x</a:t>
            </a:r>
            <a:r>
              <a:rPr dirty="0" sz="3700" spc="50"/>
              <a:t>o</a:t>
            </a:r>
            <a:r>
              <a:rPr dirty="0" sz="3700" spc="60"/>
              <a:t>p</a:t>
            </a:r>
            <a:r>
              <a:rPr dirty="0" sz="3700" spc="55"/>
              <a:t>la</a:t>
            </a:r>
            <a:r>
              <a:rPr dirty="0" sz="3700" spc="90"/>
              <a:t>n</a:t>
            </a:r>
            <a:r>
              <a:rPr dirty="0" sz="3700" spc="105"/>
              <a:t>et</a:t>
            </a:r>
            <a:r>
              <a:rPr dirty="0" sz="3700" spc="-595"/>
              <a:t> </a:t>
            </a:r>
            <a:r>
              <a:rPr dirty="0" sz="3700" spc="35"/>
              <a:t>H</a:t>
            </a:r>
            <a:r>
              <a:rPr dirty="0" sz="3700" spc="114"/>
              <a:t>a</a:t>
            </a:r>
            <a:r>
              <a:rPr dirty="0" sz="3700" spc="60"/>
              <a:t>b</a:t>
            </a:r>
            <a:r>
              <a:rPr dirty="0" sz="3700" spc="204"/>
              <a:t>i</a:t>
            </a:r>
            <a:r>
              <a:rPr dirty="0" sz="3700" spc="150"/>
              <a:t>t</a:t>
            </a:r>
            <a:r>
              <a:rPr dirty="0" sz="3700" spc="120"/>
              <a:t>abil</a:t>
            </a:r>
            <a:r>
              <a:rPr dirty="0" sz="3700" spc="85"/>
              <a:t>i</a:t>
            </a:r>
            <a:r>
              <a:rPr dirty="0" sz="3700" spc="50"/>
              <a:t>ty</a:t>
            </a:r>
            <a:endParaRPr sz="37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6208" y="2304288"/>
            <a:ext cx="1066799" cy="51328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6117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</a:t>
            </a:r>
            <a:r>
              <a:rPr dirty="0" spc="45"/>
              <a:t>o</a:t>
            </a:r>
            <a:r>
              <a:rPr dirty="0" spc="50"/>
              <a:t>b</a:t>
            </a:r>
            <a:r>
              <a:rPr dirty="0" spc="50"/>
              <a:t>ust</a:t>
            </a:r>
            <a:r>
              <a:rPr dirty="0" spc="-360"/>
              <a:t> </a:t>
            </a:r>
            <a:r>
              <a:rPr dirty="0" spc="55"/>
              <a:t>P</a:t>
            </a:r>
            <a:r>
              <a:rPr dirty="0" spc="-5"/>
              <a:t>r</a:t>
            </a:r>
            <a:r>
              <a:rPr dirty="0" spc="50"/>
              <a:t>e</a:t>
            </a:r>
            <a:r>
              <a:rPr dirty="0" spc="30"/>
              <a:t>d</a:t>
            </a:r>
            <a:r>
              <a:rPr dirty="0" spc="95"/>
              <a:t>i</a:t>
            </a:r>
            <a:r>
              <a:rPr dirty="0" spc="125"/>
              <a:t>c</a:t>
            </a:r>
            <a:r>
              <a:rPr dirty="0" spc="95"/>
              <a:t>t</a:t>
            </a:r>
            <a:r>
              <a:rPr dirty="0" spc="75"/>
              <a:t>i</a:t>
            </a:r>
            <a:r>
              <a:rPr dirty="0" spc="40"/>
              <a:t>ons</a:t>
            </a:r>
          </a:p>
          <a:p>
            <a:pPr marL="6861175" marR="5080">
              <a:lnSpc>
                <a:spcPct val="137100"/>
              </a:lnSpc>
              <a:spcBef>
                <a:spcPts val="880"/>
              </a:spcBef>
            </a:pPr>
            <a:r>
              <a:rPr dirty="0" sz="1650" spc="-15"/>
              <a:t>The</a:t>
            </a:r>
            <a:r>
              <a:rPr dirty="0" sz="1650" spc="-200"/>
              <a:t> </a:t>
            </a:r>
            <a:r>
              <a:rPr dirty="0" sz="1650" spc="5"/>
              <a:t>machine</a:t>
            </a:r>
            <a:r>
              <a:rPr dirty="0" sz="1650" spc="-225"/>
              <a:t> </a:t>
            </a:r>
            <a:r>
              <a:rPr dirty="0" sz="1650" spc="-5"/>
              <a:t>learning</a:t>
            </a:r>
            <a:r>
              <a:rPr dirty="0" sz="1650" spc="-229"/>
              <a:t> </a:t>
            </a:r>
            <a:r>
              <a:rPr dirty="0" sz="1650"/>
              <a:t>model</a:t>
            </a:r>
            <a:r>
              <a:rPr dirty="0" sz="1650" spc="-220"/>
              <a:t> </a:t>
            </a:r>
            <a:r>
              <a:rPr dirty="0" sz="1650" spc="5"/>
              <a:t>achieved</a:t>
            </a:r>
            <a:r>
              <a:rPr dirty="0" sz="1650" spc="-245"/>
              <a:t> </a:t>
            </a:r>
            <a:r>
              <a:rPr dirty="0" sz="1650" spc="-10"/>
              <a:t>high</a:t>
            </a:r>
            <a:r>
              <a:rPr dirty="0" sz="1650" spc="-204"/>
              <a:t> </a:t>
            </a:r>
            <a:r>
              <a:rPr dirty="0" sz="1650" spc="15"/>
              <a:t>accuracy</a:t>
            </a:r>
            <a:r>
              <a:rPr dirty="0" sz="1650" spc="-195"/>
              <a:t> </a:t>
            </a:r>
            <a:r>
              <a:rPr dirty="0" sz="1650" spc="10"/>
              <a:t>in</a:t>
            </a:r>
            <a:r>
              <a:rPr dirty="0" sz="1650" spc="-200"/>
              <a:t> </a:t>
            </a:r>
            <a:r>
              <a:rPr dirty="0" sz="1650" spc="20"/>
              <a:t>predicting</a:t>
            </a:r>
            <a:r>
              <a:rPr dirty="0" sz="1650" spc="-229"/>
              <a:t> </a:t>
            </a:r>
            <a:r>
              <a:rPr dirty="0" sz="1650" spc="5"/>
              <a:t>the </a:t>
            </a:r>
            <a:r>
              <a:rPr dirty="0" sz="1650" spc="-500"/>
              <a:t> </a:t>
            </a:r>
            <a:r>
              <a:rPr dirty="0" sz="1650" spc="5"/>
              <a:t>habitability</a:t>
            </a:r>
            <a:r>
              <a:rPr dirty="0" sz="1650" spc="-250"/>
              <a:t> </a:t>
            </a:r>
            <a:r>
              <a:rPr dirty="0" sz="1650" spc="35"/>
              <a:t>of</a:t>
            </a:r>
            <a:r>
              <a:rPr dirty="0" sz="1650" spc="-220"/>
              <a:t> </a:t>
            </a:r>
            <a:r>
              <a:rPr dirty="0" sz="1650"/>
              <a:t>exoplanets,</a:t>
            </a:r>
            <a:r>
              <a:rPr dirty="0" sz="1650" spc="-235"/>
              <a:t> </a:t>
            </a:r>
            <a:r>
              <a:rPr dirty="0" sz="1650" spc="5"/>
              <a:t>outperforming</a:t>
            </a:r>
            <a:r>
              <a:rPr dirty="0" sz="1650" spc="-250"/>
              <a:t> </a:t>
            </a:r>
            <a:r>
              <a:rPr dirty="0" sz="1650" spc="10"/>
              <a:t>traditional</a:t>
            </a:r>
            <a:r>
              <a:rPr dirty="0" sz="1650" spc="-250"/>
              <a:t> </a:t>
            </a:r>
            <a:r>
              <a:rPr dirty="0" sz="1650" spc="5"/>
              <a:t>methods.</a:t>
            </a:r>
            <a:endParaRPr sz="1650"/>
          </a:p>
          <a:p>
            <a:pPr marL="6848475">
              <a:lnSpc>
                <a:spcPct val="100000"/>
              </a:lnSpc>
            </a:pPr>
            <a:endParaRPr sz="2000"/>
          </a:p>
          <a:p>
            <a:pPr marL="6848475">
              <a:lnSpc>
                <a:spcPct val="100000"/>
              </a:lnSpc>
              <a:spcBef>
                <a:spcPts val="60"/>
              </a:spcBef>
            </a:pPr>
            <a:endParaRPr sz="2050"/>
          </a:p>
          <a:p>
            <a:pPr marL="6861175">
              <a:lnSpc>
                <a:spcPct val="100000"/>
              </a:lnSpc>
            </a:pPr>
            <a:r>
              <a:rPr dirty="0" spc="10"/>
              <a:t>K</a:t>
            </a:r>
            <a:r>
              <a:rPr dirty="0" spc="50"/>
              <a:t>e</a:t>
            </a:r>
            <a:r>
              <a:rPr dirty="0" spc="-20"/>
              <a:t>y</a:t>
            </a:r>
            <a:r>
              <a:rPr dirty="0" spc="-310"/>
              <a:t> </a:t>
            </a:r>
            <a:r>
              <a:rPr dirty="0" spc="-220"/>
              <a:t>I</a:t>
            </a:r>
            <a:r>
              <a:rPr dirty="0" spc="45"/>
              <a:t>n</a:t>
            </a:r>
            <a:r>
              <a:rPr dirty="0" spc="80"/>
              <a:t>s</a:t>
            </a:r>
            <a:r>
              <a:rPr dirty="0" spc="100"/>
              <a:t>i</a:t>
            </a:r>
            <a:r>
              <a:rPr dirty="0" spc="25"/>
              <a:t>g</a:t>
            </a:r>
            <a:r>
              <a:rPr dirty="0" spc="55"/>
              <a:t>hts</a:t>
            </a:r>
          </a:p>
          <a:p>
            <a:pPr marL="6861175">
              <a:lnSpc>
                <a:spcPct val="100000"/>
              </a:lnSpc>
              <a:spcBef>
                <a:spcPts val="1614"/>
              </a:spcBef>
            </a:pPr>
            <a:r>
              <a:rPr dirty="0" sz="1650" spc="-20"/>
              <a:t>The</a:t>
            </a:r>
            <a:r>
              <a:rPr dirty="0" sz="1650" spc="-195"/>
              <a:t> </a:t>
            </a:r>
            <a:r>
              <a:rPr dirty="0" sz="1650"/>
              <a:t>analysis</a:t>
            </a:r>
            <a:r>
              <a:rPr dirty="0" sz="1650" spc="-229"/>
              <a:t> </a:t>
            </a:r>
            <a:r>
              <a:rPr dirty="0" sz="1650"/>
              <a:t>revealed</a:t>
            </a:r>
            <a:r>
              <a:rPr dirty="0" sz="1650" spc="-250"/>
              <a:t> </a:t>
            </a:r>
            <a:r>
              <a:rPr dirty="0" sz="1650" spc="5"/>
              <a:t>that</a:t>
            </a:r>
            <a:r>
              <a:rPr dirty="0" sz="1650" spc="-204"/>
              <a:t> </a:t>
            </a:r>
            <a:r>
              <a:rPr dirty="0" sz="1650" spc="35"/>
              <a:t>factors</a:t>
            </a:r>
            <a:r>
              <a:rPr dirty="0" sz="1650" spc="-235"/>
              <a:t> </a:t>
            </a:r>
            <a:r>
              <a:rPr dirty="0" sz="1650" spc="20"/>
              <a:t>like</a:t>
            </a:r>
            <a:r>
              <a:rPr dirty="0" sz="1650" spc="-220"/>
              <a:t> </a:t>
            </a:r>
            <a:r>
              <a:rPr dirty="0" sz="1650" spc="-20"/>
              <a:t>a</a:t>
            </a:r>
            <a:r>
              <a:rPr dirty="0" sz="1650" spc="-190"/>
              <a:t> </a:t>
            </a:r>
            <a:r>
              <a:rPr dirty="0" sz="1650" spc="-10"/>
              <a:t>planet's</a:t>
            </a:r>
            <a:r>
              <a:rPr dirty="0" sz="1650" spc="-235"/>
              <a:t> </a:t>
            </a:r>
            <a:r>
              <a:rPr dirty="0" sz="1650" spc="10"/>
              <a:t>size,</a:t>
            </a:r>
            <a:r>
              <a:rPr dirty="0" sz="1650" spc="-225"/>
              <a:t> </a:t>
            </a:r>
            <a:r>
              <a:rPr dirty="0" sz="1650"/>
              <a:t>mass,</a:t>
            </a:r>
            <a:r>
              <a:rPr dirty="0" sz="1650" spc="-210"/>
              <a:t> </a:t>
            </a:r>
            <a:r>
              <a:rPr dirty="0" sz="1650" spc="-25"/>
              <a:t>and</a:t>
            </a:r>
            <a:r>
              <a:rPr dirty="0" sz="1650" spc="-195"/>
              <a:t> </a:t>
            </a:r>
            <a:r>
              <a:rPr dirty="0" sz="1650" spc="20"/>
              <a:t>host</a:t>
            </a:r>
            <a:endParaRPr sz="1650"/>
          </a:p>
          <a:p>
            <a:pPr marL="6861175">
              <a:lnSpc>
                <a:spcPct val="100000"/>
              </a:lnSpc>
              <a:spcBef>
                <a:spcPts val="735"/>
              </a:spcBef>
            </a:pPr>
            <a:r>
              <a:rPr dirty="0" sz="1650" spc="15"/>
              <a:t>star</a:t>
            </a:r>
            <a:r>
              <a:rPr dirty="0" sz="1650" spc="-210"/>
              <a:t> </a:t>
            </a:r>
            <a:r>
              <a:rPr dirty="0" sz="1650" spc="35"/>
              <a:t>characteristics</a:t>
            </a:r>
            <a:r>
              <a:rPr dirty="0" sz="1650" spc="-229"/>
              <a:t> </a:t>
            </a:r>
            <a:r>
              <a:rPr dirty="0" sz="1650" spc="-5"/>
              <a:t>are</a:t>
            </a:r>
            <a:r>
              <a:rPr dirty="0" sz="1650" spc="-200"/>
              <a:t> </a:t>
            </a:r>
            <a:r>
              <a:rPr dirty="0" sz="1650" spc="25"/>
              <a:t>crucial</a:t>
            </a:r>
            <a:r>
              <a:rPr dirty="0" sz="1650" spc="-225"/>
              <a:t> </a:t>
            </a:r>
            <a:r>
              <a:rPr dirty="0" sz="1650" spc="10"/>
              <a:t>in</a:t>
            </a:r>
            <a:r>
              <a:rPr dirty="0" sz="1650" spc="-180"/>
              <a:t> </a:t>
            </a:r>
            <a:r>
              <a:rPr dirty="0" sz="1650" spc="5"/>
              <a:t>determining</a:t>
            </a:r>
            <a:r>
              <a:rPr dirty="0" sz="1650" spc="-254"/>
              <a:t> </a:t>
            </a:r>
            <a:r>
              <a:rPr dirty="0" sz="1650" spc="5"/>
              <a:t>habitability.</a:t>
            </a:r>
            <a:endParaRPr sz="1650"/>
          </a:p>
          <a:p>
            <a:pPr marL="6848475">
              <a:lnSpc>
                <a:spcPct val="100000"/>
              </a:lnSpc>
            </a:pPr>
            <a:endParaRPr sz="2000"/>
          </a:p>
          <a:p>
            <a:pPr marL="6848475">
              <a:lnSpc>
                <a:spcPct val="100000"/>
              </a:lnSpc>
              <a:spcBef>
                <a:spcPts val="55"/>
              </a:spcBef>
            </a:pPr>
            <a:endParaRPr sz="2050"/>
          </a:p>
          <a:p>
            <a:pPr marL="6861175">
              <a:lnSpc>
                <a:spcPct val="100000"/>
              </a:lnSpc>
            </a:pPr>
            <a:r>
              <a:rPr dirty="0" spc="-220"/>
              <a:t>I</a:t>
            </a:r>
            <a:r>
              <a:rPr dirty="0" spc="45"/>
              <a:t>n</a:t>
            </a:r>
            <a:r>
              <a:rPr dirty="0" spc="75"/>
              <a:t>f</a:t>
            </a:r>
            <a:r>
              <a:rPr dirty="0" spc="20"/>
              <a:t>o</a:t>
            </a:r>
            <a:r>
              <a:rPr dirty="0" spc="25"/>
              <a:t>r</a:t>
            </a:r>
            <a:r>
              <a:rPr dirty="0" spc="70"/>
              <a:t>m</a:t>
            </a:r>
            <a:r>
              <a:rPr dirty="0" spc="100"/>
              <a:t>i</a:t>
            </a:r>
            <a:r>
              <a:rPr dirty="0" spc="20"/>
              <a:t>n</a:t>
            </a:r>
            <a:r>
              <a:rPr dirty="0" spc="5"/>
              <a:t>g</a:t>
            </a:r>
            <a:r>
              <a:rPr dirty="0" spc="-340"/>
              <a:t> </a:t>
            </a:r>
            <a:r>
              <a:rPr dirty="0" spc="50"/>
              <a:t>N</a:t>
            </a:r>
            <a:r>
              <a:rPr dirty="0" spc="60"/>
              <a:t>A</a:t>
            </a:r>
            <a:r>
              <a:rPr dirty="0" spc="15"/>
              <a:t>S</a:t>
            </a:r>
            <a:r>
              <a:rPr dirty="0" spc="40"/>
              <a:t>A</a:t>
            </a:r>
          </a:p>
          <a:p>
            <a:pPr marL="6861175" marR="292735">
              <a:lnSpc>
                <a:spcPct val="137000"/>
              </a:lnSpc>
              <a:spcBef>
                <a:spcPts val="890"/>
              </a:spcBef>
            </a:pPr>
            <a:r>
              <a:rPr dirty="0" sz="1650" spc="-15"/>
              <a:t>The</a:t>
            </a:r>
            <a:r>
              <a:rPr dirty="0" sz="1650" spc="-204"/>
              <a:t> </a:t>
            </a:r>
            <a:r>
              <a:rPr dirty="0" sz="1650" spc="5"/>
              <a:t>project's</a:t>
            </a:r>
            <a:r>
              <a:rPr dirty="0" sz="1650" spc="-235"/>
              <a:t> </a:t>
            </a:r>
            <a:r>
              <a:rPr dirty="0" sz="1650" spc="15"/>
              <a:t>findings</a:t>
            </a:r>
            <a:r>
              <a:rPr dirty="0" sz="1650" spc="-235"/>
              <a:t> </a:t>
            </a:r>
            <a:r>
              <a:rPr dirty="0" sz="1650" spc="5"/>
              <a:t>will</a:t>
            </a:r>
            <a:r>
              <a:rPr dirty="0" sz="1650" spc="-225"/>
              <a:t> </a:t>
            </a:r>
            <a:r>
              <a:rPr dirty="0" sz="1650" spc="-5"/>
              <a:t>help</a:t>
            </a:r>
            <a:r>
              <a:rPr dirty="0" sz="1650" spc="-229"/>
              <a:t> </a:t>
            </a:r>
            <a:r>
              <a:rPr dirty="0" sz="1650" spc="25"/>
              <a:t>NASA</a:t>
            </a:r>
            <a:r>
              <a:rPr dirty="0" sz="1650" spc="-225"/>
              <a:t> </a:t>
            </a:r>
            <a:r>
              <a:rPr dirty="0" sz="1650" spc="25"/>
              <a:t>prioritize</a:t>
            </a:r>
            <a:r>
              <a:rPr dirty="0" sz="1650" spc="-225"/>
              <a:t> </a:t>
            </a:r>
            <a:r>
              <a:rPr dirty="0" sz="1650" spc="5"/>
              <a:t>the</a:t>
            </a:r>
            <a:r>
              <a:rPr dirty="0" sz="1650" spc="-204"/>
              <a:t> </a:t>
            </a:r>
            <a:r>
              <a:rPr dirty="0" sz="1650" spc="25"/>
              <a:t>most</a:t>
            </a:r>
            <a:r>
              <a:rPr dirty="0" sz="1650" spc="-235"/>
              <a:t> </a:t>
            </a:r>
            <a:r>
              <a:rPr dirty="0" sz="1650" spc="10"/>
              <a:t>promising </a:t>
            </a:r>
            <a:r>
              <a:rPr dirty="0" sz="1650" spc="-500"/>
              <a:t> </a:t>
            </a:r>
            <a:r>
              <a:rPr dirty="0" sz="1650" spc="5"/>
              <a:t>exoplanets</a:t>
            </a:r>
            <a:r>
              <a:rPr dirty="0" sz="1650" spc="-260"/>
              <a:t> </a:t>
            </a:r>
            <a:r>
              <a:rPr dirty="0" sz="1650" spc="25"/>
              <a:t>for</a:t>
            </a:r>
            <a:r>
              <a:rPr dirty="0" sz="1650" spc="-210"/>
              <a:t> </a:t>
            </a:r>
            <a:r>
              <a:rPr dirty="0" sz="1650" spc="10"/>
              <a:t>future</a:t>
            </a:r>
            <a:r>
              <a:rPr dirty="0" sz="1650" spc="-229"/>
              <a:t> </a:t>
            </a:r>
            <a:r>
              <a:rPr dirty="0" sz="1650" spc="5"/>
              <a:t>exploration</a:t>
            </a:r>
            <a:r>
              <a:rPr dirty="0" sz="1650" spc="-260"/>
              <a:t> </a:t>
            </a:r>
            <a:r>
              <a:rPr dirty="0" sz="1650" spc="-25"/>
              <a:t>and</a:t>
            </a:r>
            <a:r>
              <a:rPr dirty="0" sz="1650" spc="-204"/>
              <a:t> </a:t>
            </a:r>
            <a:r>
              <a:rPr dirty="0" sz="1650" spc="-10"/>
              <a:t>study.</a:t>
            </a:r>
            <a:endParaRPr sz="1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176" y="7751062"/>
              <a:ext cx="1725168" cy="4114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399" cy="82295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1408" y="1080338"/>
            <a:ext cx="6768465" cy="20529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dirty="0" spc="-114"/>
              <a:t>T</a:t>
            </a:r>
            <a:r>
              <a:rPr dirty="0" spc="60"/>
              <a:t>o</a:t>
            </a:r>
            <a:r>
              <a:rPr dirty="0" spc="90"/>
              <a:t>w</a:t>
            </a:r>
            <a:r>
              <a:rPr dirty="0" spc="135"/>
              <a:t>a</a:t>
            </a:r>
            <a:r>
              <a:rPr dirty="0" spc="65"/>
              <a:t>rds</a:t>
            </a:r>
            <a:r>
              <a:rPr dirty="0" spc="-700"/>
              <a:t> </a:t>
            </a:r>
            <a:r>
              <a:rPr dirty="0" spc="190"/>
              <a:t>t</a:t>
            </a:r>
            <a:r>
              <a:rPr dirty="0" spc="90"/>
              <a:t>h</a:t>
            </a:r>
            <a:r>
              <a:rPr dirty="0" spc="90"/>
              <a:t>e</a:t>
            </a:r>
            <a:r>
              <a:rPr dirty="0" spc="-680"/>
              <a:t> </a:t>
            </a:r>
            <a:r>
              <a:rPr dirty="0" spc="75"/>
              <a:t>S</a:t>
            </a:r>
            <a:r>
              <a:rPr dirty="0" spc="190"/>
              <a:t>t</a:t>
            </a:r>
            <a:r>
              <a:rPr dirty="0" spc="135"/>
              <a:t>a</a:t>
            </a:r>
            <a:r>
              <a:rPr dirty="0" spc="-70"/>
              <a:t>rs:</a:t>
            </a:r>
            <a:r>
              <a:rPr dirty="0" spc="-715"/>
              <a:t> </a:t>
            </a:r>
            <a:r>
              <a:rPr dirty="0" spc="75"/>
              <a:t>A</a:t>
            </a:r>
            <a:r>
              <a:rPr dirty="0" spc="95"/>
              <a:t>p</a:t>
            </a:r>
            <a:r>
              <a:rPr dirty="0" spc="65"/>
              <a:t>p</a:t>
            </a:r>
            <a:r>
              <a:rPr dirty="0" spc="65"/>
              <a:t>l</a:t>
            </a:r>
            <a:r>
              <a:rPr dirty="0" spc="120"/>
              <a:t>y</a:t>
            </a:r>
            <a:r>
              <a:rPr dirty="0" spc="85"/>
              <a:t>i</a:t>
            </a:r>
            <a:r>
              <a:rPr dirty="0" spc="35"/>
              <a:t>ng  </a:t>
            </a:r>
            <a:r>
              <a:rPr dirty="0" spc="120"/>
              <a:t>the </a:t>
            </a:r>
            <a:r>
              <a:rPr dirty="0" spc="70"/>
              <a:t>Exoplanet </a:t>
            </a:r>
            <a:r>
              <a:rPr dirty="0" spc="114"/>
              <a:t>Habitability </a:t>
            </a:r>
            <a:r>
              <a:rPr dirty="0" spc="120"/>
              <a:t> </a:t>
            </a:r>
            <a:r>
              <a:rPr dirty="0" spc="110"/>
              <a:t>Predictor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1408" y="3490366"/>
            <a:ext cx="7357745" cy="317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8260">
              <a:lnSpc>
                <a:spcPct val="136000"/>
              </a:lnSpc>
              <a:spcBef>
                <a:spcPts val="95"/>
              </a:spcBef>
            </a:pP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Identify 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Promising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Targets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The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model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can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rapidly 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assess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the 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habitability</a:t>
            </a:r>
            <a:r>
              <a:rPr dirty="0" sz="190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thousands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known</a:t>
            </a:r>
            <a:r>
              <a:rPr dirty="0" sz="190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exoplanets,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allowing</a:t>
            </a:r>
            <a:r>
              <a:rPr dirty="0" sz="190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NASA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focus </a:t>
            </a:r>
            <a:r>
              <a:rPr dirty="0" sz="1900" spc="-5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5">
                <a:solidFill>
                  <a:srgbClr val="DFE3E6"/>
                </a:solidFill>
                <a:latin typeface="Tahoma"/>
                <a:cs typeface="Tahoma"/>
              </a:rPr>
              <a:t>its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resources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on</a:t>
            </a:r>
            <a:r>
              <a:rPr dirty="0" sz="190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90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most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suitable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candidates</a:t>
            </a:r>
            <a:r>
              <a:rPr dirty="0" sz="190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90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further</a:t>
            </a:r>
            <a:r>
              <a:rPr dirty="0" sz="190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study.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30">
                <a:solidFill>
                  <a:srgbClr val="DFE3E6"/>
                </a:solidFill>
                <a:latin typeface="Tahoma"/>
                <a:cs typeface="Tahoma"/>
              </a:rPr>
              <a:t>Guide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Mission</a:t>
            </a:r>
            <a:r>
              <a:rPr dirty="0" sz="190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Planning</a:t>
            </a:r>
            <a:r>
              <a:rPr dirty="0" sz="190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90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insights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gained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from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this</a:t>
            </a:r>
            <a:r>
              <a:rPr dirty="0" sz="190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project</a:t>
            </a:r>
            <a:r>
              <a:rPr dirty="0" sz="190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can</a:t>
            </a:r>
            <a:r>
              <a:rPr dirty="0" sz="190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inform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the 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si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dirty="0" sz="1900" spc="-85">
                <a:solidFill>
                  <a:srgbClr val="DFE3E6"/>
                </a:solidFill>
                <a:latin typeface="Tahoma"/>
                <a:cs typeface="Tahoma"/>
              </a:rPr>
              <a:t>j</a:t>
            </a:r>
            <a:r>
              <a:rPr dirty="0" sz="1900" spc="6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45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ti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es</a:t>
            </a:r>
            <a:r>
              <a:rPr dirty="0" sz="19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90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ture</a:t>
            </a:r>
            <a:r>
              <a:rPr dirty="0" sz="19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60">
                <a:solidFill>
                  <a:srgbClr val="DFE3E6"/>
                </a:solidFill>
                <a:latin typeface="Tahoma"/>
                <a:cs typeface="Tahoma"/>
              </a:rPr>
              <a:t>ce</a:t>
            </a:r>
            <a:r>
              <a:rPr dirty="0" sz="190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is</a:t>
            </a:r>
            <a:r>
              <a:rPr dirty="0" sz="1900" spc="6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6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ted</a:t>
            </a:r>
            <a:r>
              <a:rPr dirty="0" sz="19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exo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et 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exploration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3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characterization.</a:t>
            </a:r>
            <a:r>
              <a:rPr dirty="0" sz="190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Expand</a:t>
            </a:r>
            <a:r>
              <a:rPr dirty="0" sz="190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Search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40">
                <a:solidFill>
                  <a:srgbClr val="DFE3E6"/>
                </a:solidFill>
                <a:latin typeface="Tahoma"/>
                <a:cs typeface="Tahoma"/>
              </a:rPr>
              <a:t>As</a:t>
            </a:r>
            <a:r>
              <a:rPr dirty="0" sz="190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new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exoplanet </a:t>
            </a:r>
            <a:r>
              <a:rPr dirty="0" sz="1900" spc="-5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data 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becomes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available,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the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model 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can 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be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continuously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updated </a:t>
            </a:r>
            <a:r>
              <a:rPr dirty="0" sz="1900" spc="-30">
                <a:solidFill>
                  <a:srgbClr val="DFE3E6"/>
                </a:solidFill>
                <a:latin typeface="Tahoma"/>
                <a:cs typeface="Tahoma"/>
              </a:rPr>
              <a:t>and </a:t>
            </a:r>
            <a:r>
              <a:rPr dirty="0" sz="1900" spc="-5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ef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75">
                <a:solidFill>
                  <a:srgbClr val="DFE3E6"/>
                </a:solidFill>
                <a:latin typeface="Tahoma"/>
                <a:cs typeface="Tahoma"/>
              </a:rPr>
              <a:t>,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in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9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3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-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wi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in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90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15">
                <a:solidFill>
                  <a:srgbClr val="DFE3E6"/>
                </a:solidFill>
                <a:latin typeface="Tahoma"/>
                <a:cs typeface="Tahoma"/>
              </a:rPr>
              <a:t>se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00" spc="35">
                <a:solidFill>
                  <a:srgbClr val="DFE3E6"/>
                </a:solidFill>
                <a:latin typeface="Tahoma"/>
                <a:cs typeface="Tahoma"/>
              </a:rPr>
              <a:t>ch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25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90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30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2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0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dirty="0" sz="1900" spc="-15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0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0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5">
                <a:solidFill>
                  <a:srgbClr val="DFE3E6"/>
                </a:solidFill>
                <a:latin typeface="Tahoma"/>
                <a:cs typeface="Tahoma"/>
              </a:rPr>
              <a:t>worlds.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28285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861" y="3402838"/>
            <a:ext cx="747077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330"/>
              <a:t>C</a:t>
            </a:r>
            <a:r>
              <a:rPr dirty="0" sz="3950" spc="60"/>
              <a:t>o</a:t>
            </a:r>
            <a:r>
              <a:rPr dirty="0" sz="3950" spc="90"/>
              <a:t>n</a:t>
            </a:r>
            <a:r>
              <a:rPr dirty="0" sz="3950" spc="250"/>
              <a:t>c</a:t>
            </a:r>
            <a:r>
              <a:rPr dirty="0" sz="3950" spc="114"/>
              <a:t>l</a:t>
            </a:r>
            <a:r>
              <a:rPr dirty="0" sz="3950" spc="100"/>
              <a:t>usi</a:t>
            </a:r>
            <a:r>
              <a:rPr dirty="0" sz="3950" spc="110"/>
              <a:t>o</a:t>
            </a:r>
            <a:r>
              <a:rPr dirty="0" sz="3950" spc="70"/>
              <a:t>n</a:t>
            </a:r>
            <a:r>
              <a:rPr dirty="0" sz="3950" spc="-655"/>
              <a:t> </a:t>
            </a:r>
            <a:r>
              <a:rPr dirty="0" sz="3950" spc="130"/>
              <a:t>a</a:t>
            </a:r>
            <a:r>
              <a:rPr dirty="0" sz="3950" spc="95"/>
              <a:t>n</a:t>
            </a:r>
            <a:r>
              <a:rPr dirty="0" sz="3950" spc="60"/>
              <a:t>d</a:t>
            </a:r>
            <a:r>
              <a:rPr dirty="0" sz="3950" spc="-645"/>
              <a:t> </a:t>
            </a:r>
            <a:r>
              <a:rPr dirty="0" sz="3950" spc="90"/>
              <a:t>F</a:t>
            </a:r>
            <a:r>
              <a:rPr dirty="0" sz="3950" spc="25"/>
              <a:t>u</a:t>
            </a:r>
            <a:r>
              <a:rPr dirty="0" sz="3950" spc="55"/>
              <a:t>ture</a:t>
            </a:r>
            <a:r>
              <a:rPr dirty="0" sz="3950" spc="-670"/>
              <a:t> </a:t>
            </a:r>
            <a:r>
              <a:rPr dirty="0" sz="3950" spc="-45"/>
              <a:t>D</a:t>
            </a:r>
            <a:r>
              <a:rPr dirty="0" sz="3950" spc="215"/>
              <a:t>i</a:t>
            </a:r>
            <a:r>
              <a:rPr dirty="0" sz="3950" spc="-15"/>
              <a:t>r</a:t>
            </a:r>
            <a:r>
              <a:rPr dirty="0" sz="3950" spc="210"/>
              <a:t>ec</a:t>
            </a:r>
            <a:r>
              <a:rPr dirty="0" sz="3950" spc="130"/>
              <a:t>t</a:t>
            </a:r>
            <a:r>
              <a:rPr dirty="0" sz="3950" spc="75"/>
              <a:t>i</a:t>
            </a:r>
            <a:r>
              <a:rPr dirty="0" sz="3950" spc="155"/>
              <a:t>o</a:t>
            </a:r>
            <a:r>
              <a:rPr dirty="0" sz="3950" spc="125"/>
              <a:t>ns</a:t>
            </a:r>
            <a:endParaRPr sz="3950"/>
          </a:p>
        </p:txBody>
      </p:sp>
      <p:grpSp>
        <p:nvGrpSpPr>
          <p:cNvPr id="4" name="object 4"/>
          <p:cNvGrpSpPr/>
          <p:nvPr/>
        </p:nvGrpSpPr>
        <p:grpSpPr>
          <a:xfrm>
            <a:off x="1310639" y="4660391"/>
            <a:ext cx="533400" cy="533400"/>
            <a:chOff x="1310639" y="4660391"/>
            <a:chExt cx="533400" cy="533400"/>
          </a:xfrm>
        </p:grpSpPr>
        <p:sp>
          <p:nvSpPr>
            <p:cNvPr id="5" name="object 5"/>
            <p:cNvSpPr/>
            <p:nvPr/>
          </p:nvSpPr>
          <p:spPr>
            <a:xfrm>
              <a:off x="1322831" y="4672583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69" h="509270">
                  <a:moveTo>
                    <a:pt x="254508" y="0"/>
                  </a:moveTo>
                  <a:lnTo>
                    <a:pt x="208752" y="4099"/>
                  </a:lnTo>
                  <a:lnTo>
                    <a:pt x="165690" y="15919"/>
                  </a:lnTo>
                  <a:lnTo>
                    <a:pt x="126040" y="34741"/>
                  </a:lnTo>
                  <a:lnTo>
                    <a:pt x="90520" y="59847"/>
                  </a:lnTo>
                  <a:lnTo>
                    <a:pt x="59847" y="90520"/>
                  </a:lnTo>
                  <a:lnTo>
                    <a:pt x="34741" y="126040"/>
                  </a:lnTo>
                  <a:lnTo>
                    <a:pt x="15919" y="165690"/>
                  </a:lnTo>
                  <a:lnTo>
                    <a:pt x="4099" y="208752"/>
                  </a:lnTo>
                  <a:lnTo>
                    <a:pt x="0" y="254507"/>
                  </a:lnTo>
                  <a:lnTo>
                    <a:pt x="4099" y="300263"/>
                  </a:lnTo>
                  <a:lnTo>
                    <a:pt x="15919" y="343325"/>
                  </a:lnTo>
                  <a:lnTo>
                    <a:pt x="34741" y="382975"/>
                  </a:lnTo>
                  <a:lnTo>
                    <a:pt x="59847" y="418495"/>
                  </a:lnTo>
                  <a:lnTo>
                    <a:pt x="90520" y="449168"/>
                  </a:lnTo>
                  <a:lnTo>
                    <a:pt x="126040" y="474274"/>
                  </a:lnTo>
                  <a:lnTo>
                    <a:pt x="165690" y="493096"/>
                  </a:lnTo>
                  <a:lnTo>
                    <a:pt x="208752" y="504916"/>
                  </a:lnTo>
                  <a:lnTo>
                    <a:pt x="254508" y="509015"/>
                  </a:lnTo>
                  <a:lnTo>
                    <a:pt x="300263" y="504916"/>
                  </a:lnTo>
                  <a:lnTo>
                    <a:pt x="343325" y="493096"/>
                  </a:lnTo>
                  <a:lnTo>
                    <a:pt x="382975" y="474274"/>
                  </a:lnTo>
                  <a:lnTo>
                    <a:pt x="418495" y="449168"/>
                  </a:lnTo>
                  <a:lnTo>
                    <a:pt x="449168" y="418495"/>
                  </a:lnTo>
                  <a:lnTo>
                    <a:pt x="474274" y="382975"/>
                  </a:lnTo>
                  <a:lnTo>
                    <a:pt x="493096" y="343325"/>
                  </a:lnTo>
                  <a:lnTo>
                    <a:pt x="504916" y="300263"/>
                  </a:lnTo>
                  <a:lnTo>
                    <a:pt x="509016" y="254507"/>
                  </a:lnTo>
                  <a:lnTo>
                    <a:pt x="504916" y="208752"/>
                  </a:lnTo>
                  <a:lnTo>
                    <a:pt x="493096" y="165690"/>
                  </a:lnTo>
                  <a:lnTo>
                    <a:pt x="474274" y="126040"/>
                  </a:lnTo>
                  <a:lnTo>
                    <a:pt x="449168" y="90520"/>
                  </a:lnTo>
                  <a:lnTo>
                    <a:pt x="418495" y="59847"/>
                  </a:lnTo>
                  <a:lnTo>
                    <a:pt x="382975" y="34741"/>
                  </a:lnTo>
                  <a:lnTo>
                    <a:pt x="343325" y="15919"/>
                  </a:lnTo>
                  <a:lnTo>
                    <a:pt x="300263" y="4099"/>
                  </a:lnTo>
                  <a:lnTo>
                    <a:pt x="254508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2831" y="4672583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69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8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6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8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24384">
              <a:solidFill>
                <a:srgbClr val="16FF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07616" y="4695266"/>
            <a:ext cx="13589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-420">
                <a:solidFill>
                  <a:srgbClr val="DFE3E6"/>
                </a:solidFill>
                <a:latin typeface="Tahoma"/>
                <a:cs typeface="Tahoma"/>
              </a:rPr>
              <a:t>1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445" y="4652898"/>
            <a:ext cx="2940685" cy="264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4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50" spc="3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50" spc="5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50" spc="2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50" spc="2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50" spc="-3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50" spc="4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50" spc="3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50" spc="8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50" spc="4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50" spc="3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50" spc="55">
                <a:solidFill>
                  <a:srgbClr val="DFE3E6"/>
                </a:solidFill>
                <a:latin typeface="Tahoma"/>
                <a:cs typeface="Tahoma"/>
              </a:rPr>
              <a:t>ti</a:t>
            </a:r>
            <a:r>
              <a:rPr dirty="0" sz="1950" spc="10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50" spc="2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endParaRPr sz="1950">
              <a:latin typeface="Tahoma"/>
              <a:cs typeface="Tahoma"/>
            </a:endParaRPr>
          </a:p>
          <a:p>
            <a:pPr marL="12700" marR="5080">
              <a:lnSpc>
                <a:spcPct val="138100"/>
              </a:lnSpc>
              <a:spcBef>
                <a:spcPts val="919"/>
              </a:spcBef>
            </a:pP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x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la</a:t>
            </a:r>
            <a:r>
              <a:rPr dirty="0" sz="175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30">
                <a:solidFill>
                  <a:srgbClr val="DFE3E6"/>
                </a:solidFill>
                <a:latin typeface="Tahoma"/>
                <a:cs typeface="Tahoma"/>
              </a:rPr>
              <a:t>et</a:t>
            </a:r>
            <a:r>
              <a:rPr dirty="0" sz="175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Hab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750" spc="3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50">
                <a:solidFill>
                  <a:srgbClr val="DFE3E6"/>
                </a:solidFill>
                <a:latin typeface="Tahoma"/>
                <a:cs typeface="Tahoma"/>
              </a:rPr>
              <a:t>y  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Pr</a:t>
            </a:r>
            <a:r>
              <a:rPr dirty="0" sz="1750" spc="3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50" spc="2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9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750" spc="7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dirty="0" sz="175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-4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j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ect</a:t>
            </a:r>
            <a:r>
              <a:rPr dirty="0" sz="175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45">
                <a:solidFill>
                  <a:srgbClr val="DFE3E6"/>
                </a:solidFill>
                <a:latin typeface="Tahoma"/>
                <a:cs typeface="Tahoma"/>
              </a:rPr>
              <a:t>s 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de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on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ed</a:t>
            </a:r>
            <a:r>
              <a:rPr dirty="0" sz="1750" spc="-2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er</a:t>
            </a:r>
            <a:r>
              <a:rPr dirty="0" sz="17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30">
                <a:solidFill>
                  <a:srgbClr val="DFE3E6"/>
                </a:solidFill>
                <a:latin typeface="Tahoma"/>
                <a:cs typeface="Tahoma"/>
              </a:rPr>
              <a:t>of  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3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10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25">
                <a:solidFill>
                  <a:srgbClr val="DFE3E6"/>
                </a:solidFill>
                <a:latin typeface="Tahoma"/>
                <a:cs typeface="Tahoma"/>
              </a:rPr>
              <a:t>g 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our</a:t>
            </a:r>
            <a:r>
              <a:rPr dirty="0" sz="17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750" spc="-5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de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6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50" spc="2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750" spc="-2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35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7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50" spc="2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6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t 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la</a:t>
            </a:r>
            <a:r>
              <a:rPr dirty="0" sz="175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4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3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-65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dirty="0" sz="17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30">
                <a:solidFill>
                  <a:srgbClr val="DFE3E6"/>
                </a:solidFill>
                <a:latin typeface="Tahoma"/>
                <a:cs typeface="Tahoma"/>
              </a:rPr>
              <a:t>sys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s.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79720" y="4660391"/>
            <a:ext cx="533400" cy="533400"/>
            <a:chOff x="5379720" y="4660391"/>
            <a:chExt cx="533400" cy="533400"/>
          </a:xfrm>
        </p:grpSpPr>
        <p:sp>
          <p:nvSpPr>
            <p:cNvPr id="10" name="object 10"/>
            <p:cNvSpPr/>
            <p:nvPr/>
          </p:nvSpPr>
          <p:spPr>
            <a:xfrm>
              <a:off x="5391912" y="4672583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254508" y="0"/>
                  </a:moveTo>
                  <a:lnTo>
                    <a:pt x="208752" y="4099"/>
                  </a:lnTo>
                  <a:lnTo>
                    <a:pt x="165690" y="15919"/>
                  </a:lnTo>
                  <a:lnTo>
                    <a:pt x="126040" y="34741"/>
                  </a:lnTo>
                  <a:lnTo>
                    <a:pt x="90520" y="59847"/>
                  </a:lnTo>
                  <a:lnTo>
                    <a:pt x="59847" y="90520"/>
                  </a:lnTo>
                  <a:lnTo>
                    <a:pt x="34741" y="126040"/>
                  </a:lnTo>
                  <a:lnTo>
                    <a:pt x="15919" y="165690"/>
                  </a:lnTo>
                  <a:lnTo>
                    <a:pt x="4099" y="208752"/>
                  </a:lnTo>
                  <a:lnTo>
                    <a:pt x="0" y="254507"/>
                  </a:lnTo>
                  <a:lnTo>
                    <a:pt x="4099" y="300263"/>
                  </a:lnTo>
                  <a:lnTo>
                    <a:pt x="15919" y="343325"/>
                  </a:lnTo>
                  <a:lnTo>
                    <a:pt x="34741" y="382975"/>
                  </a:lnTo>
                  <a:lnTo>
                    <a:pt x="59847" y="418495"/>
                  </a:lnTo>
                  <a:lnTo>
                    <a:pt x="90520" y="449168"/>
                  </a:lnTo>
                  <a:lnTo>
                    <a:pt x="126040" y="474274"/>
                  </a:lnTo>
                  <a:lnTo>
                    <a:pt x="165690" y="493096"/>
                  </a:lnTo>
                  <a:lnTo>
                    <a:pt x="208752" y="504916"/>
                  </a:lnTo>
                  <a:lnTo>
                    <a:pt x="254508" y="509015"/>
                  </a:lnTo>
                  <a:lnTo>
                    <a:pt x="300263" y="504916"/>
                  </a:lnTo>
                  <a:lnTo>
                    <a:pt x="343325" y="493096"/>
                  </a:lnTo>
                  <a:lnTo>
                    <a:pt x="382975" y="474274"/>
                  </a:lnTo>
                  <a:lnTo>
                    <a:pt x="418495" y="449168"/>
                  </a:lnTo>
                  <a:lnTo>
                    <a:pt x="449168" y="418495"/>
                  </a:lnTo>
                  <a:lnTo>
                    <a:pt x="474274" y="382975"/>
                  </a:lnTo>
                  <a:lnTo>
                    <a:pt x="493096" y="343325"/>
                  </a:lnTo>
                  <a:lnTo>
                    <a:pt x="504916" y="300263"/>
                  </a:lnTo>
                  <a:lnTo>
                    <a:pt x="509015" y="254507"/>
                  </a:lnTo>
                  <a:lnTo>
                    <a:pt x="504916" y="208752"/>
                  </a:lnTo>
                  <a:lnTo>
                    <a:pt x="493096" y="165690"/>
                  </a:lnTo>
                  <a:lnTo>
                    <a:pt x="474274" y="126040"/>
                  </a:lnTo>
                  <a:lnTo>
                    <a:pt x="449168" y="90520"/>
                  </a:lnTo>
                  <a:lnTo>
                    <a:pt x="418495" y="59847"/>
                  </a:lnTo>
                  <a:lnTo>
                    <a:pt x="382975" y="34741"/>
                  </a:lnTo>
                  <a:lnTo>
                    <a:pt x="343325" y="15919"/>
                  </a:lnTo>
                  <a:lnTo>
                    <a:pt x="300263" y="4099"/>
                  </a:lnTo>
                  <a:lnTo>
                    <a:pt x="254508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1912" y="4672583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8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8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24384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555360" y="4695266"/>
            <a:ext cx="18415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-35">
                <a:solidFill>
                  <a:srgbClr val="DFE3E6"/>
                </a:solidFill>
                <a:latin typeface="Tahoma"/>
                <a:cs typeface="Tahoma"/>
              </a:rPr>
              <a:t>2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6573" y="4652898"/>
            <a:ext cx="2878455" cy="264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17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950" spc="4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50" spc="6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50" spc="8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50" spc="10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50" spc="1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50" spc="15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50" spc="30">
                <a:solidFill>
                  <a:srgbClr val="DFE3E6"/>
                </a:solidFill>
                <a:latin typeface="Tahoma"/>
                <a:cs typeface="Tahoma"/>
              </a:rPr>
              <a:t>ous</a:t>
            </a:r>
            <a:r>
              <a:rPr dirty="0" sz="1950" spc="-3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50" spc="-22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50" spc="13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950" spc="4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50" spc="-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50" spc="4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50" spc="3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950" spc="3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50" spc="9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950" spc="7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50" spc="3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50" spc="7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endParaRPr sz="1950">
              <a:latin typeface="Tahoma"/>
              <a:cs typeface="Tahoma"/>
            </a:endParaRPr>
          </a:p>
          <a:p>
            <a:pPr marL="12700" marR="20955">
              <a:lnSpc>
                <a:spcPct val="138100"/>
              </a:lnSpc>
              <a:spcBef>
                <a:spcPts val="919"/>
              </a:spcBef>
            </a:pPr>
            <a:r>
              <a:rPr dirty="0" sz="1750" spc="-16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go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7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ef</a:t>
            </a:r>
            <a:r>
              <a:rPr dirty="0" sz="1750" spc="3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eme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750" spc="-70">
                <a:solidFill>
                  <a:srgbClr val="DFE3E6"/>
                </a:solidFill>
                <a:latin typeface="Tahoma"/>
                <a:cs typeface="Tahoma"/>
              </a:rPr>
              <a:t>,</a:t>
            </a:r>
            <a:r>
              <a:rPr dirty="0" sz="17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20">
                <a:solidFill>
                  <a:srgbClr val="DFE3E6"/>
                </a:solidFill>
                <a:latin typeface="Tahoma"/>
                <a:cs typeface="Tahoma"/>
              </a:rPr>
              <a:t>such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as</a:t>
            </a:r>
            <a:r>
              <a:rPr dirty="0" sz="17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45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po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25">
                <a:solidFill>
                  <a:srgbClr val="DFE3E6"/>
                </a:solidFill>
                <a:latin typeface="Tahoma"/>
                <a:cs typeface="Tahoma"/>
              </a:rPr>
              <a:t>g 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deep</a:t>
            </a:r>
            <a:r>
              <a:rPr dirty="0" sz="17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learning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techniques</a:t>
            </a:r>
            <a:r>
              <a:rPr dirty="0" sz="17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and </a:t>
            </a:r>
            <a:r>
              <a:rPr dirty="0" sz="1750" spc="-5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5">
                <a:solidFill>
                  <a:srgbClr val="DFE3E6"/>
                </a:solidFill>
                <a:latin typeface="Tahoma"/>
                <a:cs typeface="Tahoma"/>
              </a:rPr>
              <a:t>x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-2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ase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70">
                <a:solidFill>
                  <a:srgbClr val="DFE3E6"/>
                </a:solidFill>
                <a:latin typeface="Tahoma"/>
                <a:cs typeface="Tahoma"/>
              </a:rPr>
              <a:t>,</a:t>
            </a:r>
            <a:r>
              <a:rPr dirty="0" sz="1750" spc="-2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can  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fu</a:t>
            </a:r>
            <a:r>
              <a:rPr dirty="0" sz="1750" spc="2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er</a:t>
            </a:r>
            <a:r>
              <a:rPr dirty="0" sz="17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229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9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750" spc="7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v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dirty="0" sz="1750" spc="20">
                <a:solidFill>
                  <a:srgbClr val="DFE3E6"/>
                </a:solidFill>
                <a:latin typeface="Tahoma"/>
                <a:cs typeface="Tahoma"/>
              </a:rPr>
              <a:t>capabilities.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451847" y="4660391"/>
            <a:ext cx="533400" cy="533400"/>
            <a:chOff x="9451847" y="4660391"/>
            <a:chExt cx="533400" cy="533400"/>
          </a:xfrm>
        </p:grpSpPr>
        <p:sp>
          <p:nvSpPr>
            <p:cNvPr id="15" name="object 15"/>
            <p:cNvSpPr/>
            <p:nvPr/>
          </p:nvSpPr>
          <p:spPr>
            <a:xfrm>
              <a:off x="9464039" y="4672583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254507" y="0"/>
                  </a:moveTo>
                  <a:lnTo>
                    <a:pt x="208752" y="4099"/>
                  </a:lnTo>
                  <a:lnTo>
                    <a:pt x="165690" y="15919"/>
                  </a:lnTo>
                  <a:lnTo>
                    <a:pt x="126040" y="34741"/>
                  </a:lnTo>
                  <a:lnTo>
                    <a:pt x="90520" y="59847"/>
                  </a:lnTo>
                  <a:lnTo>
                    <a:pt x="59847" y="90520"/>
                  </a:lnTo>
                  <a:lnTo>
                    <a:pt x="34741" y="126040"/>
                  </a:lnTo>
                  <a:lnTo>
                    <a:pt x="15919" y="165690"/>
                  </a:lnTo>
                  <a:lnTo>
                    <a:pt x="4099" y="208752"/>
                  </a:lnTo>
                  <a:lnTo>
                    <a:pt x="0" y="254507"/>
                  </a:lnTo>
                  <a:lnTo>
                    <a:pt x="4099" y="300263"/>
                  </a:lnTo>
                  <a:lnTo>
                    <a:pt x="15919" y="343325"/>
                  </a:lnTo>
                  <a:lnTo>
                    <a:pt x="34741" y="382975"/>
                  </a:lnTo>
                  <a:lnTo>
                    <a:pt x="59847" y="418495"/>
                  </a:lnTo>
                  <a:lnTo>
                    <a:pt x="90520" y="449168"/>
                  </a:lnTo>
                  <a:lnTo>
                    <a:pt x="126040" y="474274"/>
                  </a:lnTo>
                  <a:lnTo>
                    <a:pt x="165690" y="493096"/>
                  </a:lnTo>
                  <a:lnTo>
                    <a:pt x="208752" y="504916"/>
                  </a:lnTo>
                  <a:lnTo>
                    <a:pt x="254507" y="509015"/>
                  </a:lnTo>
                  <a:lnTo>
                    <a:pt x="300263" y="504916"/>
                  </a:lnTo>
                  <a:lnTo>
                    <a:pt x="343325" y="493096"/>
                  </a:lnTo>
                  <a:lnTo>
                    <a:pt x="382975" y="474274"/>
                  </a:lnTo>
                  <a:lnTo>
                    <a:pt x="418495" y="449168"/>
                  </a:lnTo>
                  <a:lnTo>
                    <a:pt x="449168" y="418495"/>
                  </a:lnTo>
                  <a:lnTo>
                    <a:pt x="474274" y="382975"/>
                  </a:lnTo>
                  <a:lnTo>
                    <a:pt x="493096" y="343325"/>
                  </a:lnTo>
                  <a:lnTo>
                    <a:pt x="504916" y="300263"/>
                  </a:lnTo>
                  <a:lnTo>
                    <a:pt x="509015" y="254507"/>
                  </a:lnTo>
                  <a:lnTo>
                    <a:pt x="504916" y="208752"/>
                  </a:lnTo>
                  <a:lnTo>
                    <a:pt x="493096" y="165690"/>
                  </a:lnTo>
                  <a:lnTo>
                    <a:pt x="474274" y="126040"/>
                  </a:lnTo>
                  <a:lnTo>
                    <a:pt x="449168" y="90520"/>
                  </a:lnTo>
                  <a:lnTo>
                    <a:pt x="418495" y="59847"/>
                  </a:lnTo>
                  <a:lnTo>
                    <a:pt x="382975" y="34741"/>
                  </a:lnTo>
                  <a:lnTo>
                    <a:pt x="343325" y="15919"/>
                  </a:lnTo>
                  <a:lnTo>
                    <a:pt x="300263" y="4099"/>
                  </a:lnTo>
                  <a:lnTo>
                    <a:pt x="254507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64039" y="4672583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24384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622917" y="4695266"/>
            <a:ext cx="19177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20">
                <a:solidFill>
                  <a:srgbClr val="DFE3E6"/>
                </a:solidFill>
                <a:latin typeface="Tahoma"/>
                <a:cs typeface="Tahoma"/>
              </a:rPr>
              <a:t>3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88956" y="4652898"/>
            <a:ext cx="307784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5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50" spc="5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50" spc="5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50" spc="30">
                <a:solidFill>
                  <a:srgbClr val="DFE3E6"/>
                </a:solidFill>
                <a:latin typeface="Tahoma"/>
                <a:cs typeface="Tahoma"/>
              </a:rPr>
              <a:t>b</a:t>
            </a:r>
            <a:r>
              <a:rPr dirty="0" sz="1950" spc="2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50" spc="10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950" spc="3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950" spc="5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950" spc="-3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50" spc="55">
                <a:solidFill>
                  <a:srgbClr val="DFE3E6"/>
                </a:solidFill>
                <a:latin typeface="Tahoma"/>
                <a:cs typeface="Tahoma"/>
              </a:rPr>
              <a:t>F</a:t>
            </a:r>
            <a:r>
              <a:rPr dirty="0" sz="1950" spc="1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50" spc="8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950" spc="-1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950" spc="-1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50" spc="3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50" spc="-3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50" spc="5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950" spc="-15">
                <a:solidFill>
                  <a:srgbClr val="DFE3E6"/>
                </a:solidFill>
                <a:latin typeface="Tahoma"/>
                <a:cs typeface="Tahoma"/>
              </a:rPr>
              <a:t>x</a:t>
            </a:r>
            <a:r>
              <a:rPr dirty="0" sz="1950" spc="4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950" spc="3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95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9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950" spc="5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50" spc="50">
                <a:solidFill>
                  <a:srgbClr val="DFE3E6"/>
                </a:solidFill>
                <a:latin typeface="Tahoma"/>
                <a:cs typeface="Tahoma"/>
              </a:rPr>
              <a:t>tion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88956" y="5383258"/>
            <a:ext cx="3072765" cy="22326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75"/>
              </a:spcBef>
            </a:pPr>
            <a:r>
              <a:rPr dirty="0" sz="1750" spc="-2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-4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j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ect</a:t>
            </a:r>
            <a:r>
              <a:rPr dirty="0" sz="175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lay</a:t>
            </a:r>
            <a:r>
              <a:rPr dirty="0" sz="1750" spc="6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e  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750" spc="-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ou</a:t>
            </a:r>
            <a:r>
              <a:rPr dirty="0" sz="1750" spc="-4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k</a:t>
            </a:r>
            <a:r>
              <a:rPr dirty="0" sz="1750" spc="-25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750" spc="-2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ge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ed  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d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eff</a:t>
            </a:r>
            <a:r>
              <a:rPr dirty="0" sz="1750" spc="4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100">
                <a:solidFill>
                  <a:srgbClr val="DFE3E6"/>
                </a:solidFill>
                <a:latin typeface="Tahoma"/>
                <a:cs typeface="Tahoma"/>
              </a:rPr>
              <a:t>c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ce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5">
                <a:solidFill>
                  <a:srgbClr val="DFE3E6"/>
                </a:solidFill>
                <a:latin typeface="Tahoma"/>
                <a:cs typeface="Tahoma"/>
              </a:rPr>
              <a:t>x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l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on,  </a:t>
            </a:r>
            <a:r>
              <a:rPr dirty="0" sz="1750" spc="-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w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1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7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7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o</a:t>
            </a:r>
            <a:r>
              <a:rPr dirty="0" sz="17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de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fy  </a:t>
            </a:r>
            <a:r>
              <a:rPr dirty="0" sz="1750" spc="5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h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m</a:t>
            </a:r>
            <a:r>
              <a:rPr dirty="0" sz="1750" spc="35">
                <a:solidFill>
                  <a:srgbClr val="DFE3E6"/>
                </a:solidFill>
                <a:latin typeface="Tahoma"/>
                <a:cs typeface="Tahoma"/>
              </a:rPr>
              <a:t>ost</a:t>
            </a:r>
            <a:r>
              <a:rPr dirty="0" sz="175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5">
                <a:solidFill>
                  <a:srgbClr val="DFE3E6"/>
                </a:solidFill>
                <a:latin typeface="Tahoma"/>
                <a:cs typeface="Tahoma"/>
              </a:rPr>
              <a:t>p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omi</a:t>
            </a:r>
            <a:r>
              <a:rPr dirty="0" sz="1750" spc="70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40">
                <a:solidFill>
                  <a:srgbClr val="DFE3E6"/>
                </a:solidFill>
                <a:latin typeface="Tahoma"/>
                <a:cs typeface="Tahoma"/>
              </a:rPr>
              <a:t>i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g</a:t>
            </a:r>
            <a:r>
              <a:rPr dirty="0" sz="1750" spc="-21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5">
                <a:solidFill>
                  <a:srgbClr val="DFE3E6"/>
                </a:solidFill>
                <a:latin typeface="Tahoma"/>
                <a:cs typeface="Tahoma"/>
              </a:rPr>
              <a:t>x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opla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n</a:t>
            </a:r>
            <a:r>
              <a:rPr dirty="0" sz="1750" spc="35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3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45">
                <a:solidFill>
                  <a:srgbClr val="DFE3E6"/>
                </a:solidFill>
                <a:latin typeface="Tahoma"/>
                <a:cs typeface="Tahoma"/>
              </a:rPr>
              <a:t>s  </a:t>
            </a:r>
            <a:r>
              <a:rPr dirty="0" sz="1750" spc="35">
                <a:solidFill>
                  <a:srgbClr val="DFE3E6"/>
                </a:solidFill>
                <a:latin typeface="Tahoma"/>
                <a:cs typeface="Tahoma"/>
              </a:rPr>
              <a:t>fo</a:t>
            </a:r>
            <a:r>
              <a:rPr dirty="0" sz="1750" spc="5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-20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fu</a:t>
            </a:r>
            <a:r>
              <a:rPr dirty="0" sz="1750" spc="25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u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r</a:t>
            </a:r>
            <a:r>
              <a:rPr dirty="0" sz="1750" spc="10">
                <a:solidFill>
                  <a:srgbClr val="DFE3E6"/>
                </a:solidFill>
                <a:latin typeface="Tahoma"/>
                <a:cs typeface="Tahoma"/>
              </a:rPr>
              <a:t>e</a:t>
            </a:r>
            <a:r>
              <a:rPr dirty="0" sz="175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DFE3E6"/>
                </a:solidFill>
                <a:latin typeface="Tahoma"/>
                <a:cs typeface="Tahoma"/>
              </a:rPr>
              <a:t>s</a:t>
            </a:r>
            <a:r>
              <a:rPr dirty="0" sz="1750" spc="50">
                <a:solidFill>
                  <a:srgbClr val="DFE3E6"/>
                </a:solidFill>
                <a:latin typeface="Tahoma"/>
                <a:cs typeface="Tahoma"/>
              </a:rPr>
              <a:t>t</a:t>
            </a:r>
            <a:r>
              <a:rPr dirty="0" sz="1750" spc="-40">
                <a:solidFill>
                  <a:srgbClr val="DFE3E6"/>
                </a:solidFill>
                <a:latin typeface="Tahoma"/>
                <a:cs typeface="Tahoma"/>
              </a:rPr>
              <a:t>ud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y</a:t>
            </a:r>
            <a:r>
              <a:rPr dirty="0" sz="1750" spc="-45">
                <a:solidFill>
                  <a:srgbClr val="DFE3E6"/>
                </a:solidFill>
                <a:latin typeface="Tahoma"/>
                <a:cs typeface="Tahoma"/>
              </a:rPr>
              <a:t>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2024-10-05T17:43:57Z</dcterms:created>
  <dcterms:modified xsi:type="dcterms:W3CDTF">2024-10-05T17:43:57Z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2024-10-05T00:00:00Z</vt:filetime>
  </property>
</Properties>
</file>