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03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11aa2ef6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711aa2ef6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1aa2ef6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711aa2ef6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11aa2ef6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711aa2ef6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11aa2ef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711aa2ef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11aa2ef6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711aa2ef6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11aa2ef6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3711aa2ef6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533398" y="1787856"/>
            <a:ext cx="4079545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5090617" y="359392"/>
            <a:ext cx="3657600" cy="5318077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2398713" y="-249237"/>
            <a:ext cx="4343400" cy="8042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Char char="●"/>
              <a:defRPr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 rot="5400000">
            <a:off x="5344142" y="2393951"/>
            <a:ext cx="55753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1106487" y="-188912"/>
            <a:ext cx="5575300" cy="668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Char char="●"/>
              <a:defRPr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Char char="●"/>
              <a:defRPr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Picture">
  <p:cSld name="Title Slide with Pictur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None/>
              <a:defRPr sz="22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>
            <a:spLocks noGrp="1"/>
          </p:cNvSpPr>
          <p:nvPr>
            <p:ph type="pic" idx="2"/>
          </p:nvPr>
        </p:nvSpPr>
        <p:spPr>
          <a:xfrm>
            <a:off x="370980" y="363538"/>
            <a:ext cx="8402040" cy="283686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3520"/>
              <a:buFont typeface="Noto Sans Symbols"/>
              <a:buNone/>
              <a:defRPr sz="3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308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3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B86EB8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B86EB8"/>
              </a:buClr>
              <a:buSzPts val="154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1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433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751071" y="1600201"/>
            <a:ext cx="384048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1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433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B86EB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49274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1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433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036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3"/>
          </p:nvPr>
        </p:nvSpPr>
        <p:spPr>
          <a:xfrm>
            <a:off x="4751070" y="1453224"/>
            <a:ext cx="3840480" cy="75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None/>
              <a:defRPr sz="2400" b="0" i="0" u="none" strike="noStrike" cap="none">
                <a:solidFill>
                  <a:srgbClr val="B86EB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2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4"/>
          </p:nvPr>
        </p:nvSpPr>
        <p:spPr>
          <a:xfrm>
            <a:off x="4751070" y="2347415"/>
            <a:ext cx="3840480" cy="359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8300" algn="l" rtl="0">
              <a:spcBef>
                <a:spcPts val="1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433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036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0360" algn="l" rtl="0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0359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76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0359" algn="l" rtl="0">
              <a:spcBef>
                <a:spcPts val="320"/>
              </a:spcBef>
              <a:spcAft>
                <a:spcPts val="0"/>
              </a:spcAft>
              <a:buClr>
                <a:srgbClr val="B86EB8"/>
              </a:buClr>
              <a:buSzPts val="1760"/>
              <a:buFont typeface="Noto Sans Symbols"/>
              <a:buChar char="●"/>
              <a:defRPr sz="16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4742824" y="368300"/>
            <a:ext cx="3840480" cy="55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227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2420"/>
              <a:buFont typeface="Noto Sans Symbols"/>
              <a:buChar char="●"/>
              <a:defRPr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683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5433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683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68300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683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68300" algn="l" rtl="0">
              <a:spcBef>
                <a:spcPts val="4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533399" y="1787856"/>
            <a:ext cx="3840480" cy="372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32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rgbClr val="B86EB8"/>
              </a:buClr>
              <a:buSzPts val="99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  <a:defRPr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9624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  <a:defRPr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82269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Char char="●"/>
              <a:defRPr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6830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200"/>
              <a:buFont typeface="Noto Sans Symbols"/>
              <a:buChar char="●"/>
              <a:defRPr sz="20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5433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54329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54329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54329" algn="l" rtl="0"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Char char="●"/>
              <a:defRPr sz="18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lvl="2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lvl="3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lvl="4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0" marR="0" lvl="5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0" marR="0" lvl="6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0" marR="0" lvl="7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0" marR="0" lvl="8" indent="0" algn="r" rtl="0">
              <a:spcBef>
                <a:spcPts val="0"/>
              </a:spcBef>
              <a:buNone/>
              <a:defRPr sz="36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5060"/>
              <a:buFont typeface="Noto Sans Symbols"/>
              <a:buNone/>
            </a:pPr>
            <a:r>
              <a:rPr lang="en-US"/>
              <a:t>Strings</a:t>
            </a:r>
            <a:endParaRPr sz="4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1980"/>
              <a:buFont typeface="Noto Sans Symbols"/>
              <a:buNone/>
            </a:pPr>
            <a:r>
              <a:rPr lang="en-US" sz="1800" b="0" i="0" u="none" strike="noStrike" cap="none" dirty="0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ICS 4U0</a:t>
            </a:r>
            <a:endParaRPr sz="1800" b="0" i="0" u="none" strike="noStrike" cap="none" dirty="0">
              <a:solidFill>
                <a:srgbClr val="88888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lang="en-US" sz="4600" b="0" i="1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compareTo</a:t>
            </a:r>
            <a:endParaRPr sz="4600" b="0" i="1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8" name="Google Shape;20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" b="8"/>
          <a:stretch/>
        </p:blipFill>
        <p:spPr>
          <a:xfrm>
            <a:off x="1091045" y="1444532"/>
            <a:ext cx="6948917" cy="5103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lang="en-US" sz="4600" b="0" i="1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compareTo</a:t>
            </a:r>
            <a:endParaRPr sz="4600" b="0" i="1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257800" cy="51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compares each String, reading left to right, character by character.  It returns:</a:t>
            </a:r>
            <a:endParaRPr/>
          </a:p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 if Strings are identical (eg. “be”.compareTo.”be”)</a:t>
            </a:r>
            <a:endParaRPr/>
          </a:p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</a:pPr>
            <a:r>
              <a:rPr lang="en-US"/>
              <a:t>a negative integer is returned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the first String precedes the second String in any way (eg.  “haT”.compareTo.”hat”)</a:t>
            </a:r>
            <a:endParaRPr/>
          </a:p>
          <a:p>
            <a:pPr marL="685800" marR="0" lvl="1" indent="-33655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‘T’ (84) is a lower unicode # than ‘t’ (116)</a:t>
            </a:r>
            <a:endParaRPr sz="22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85800" marR="0" lvl="1" indent="-33655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Char char="●"/>
            </a:pPr>
            <a:r>
              <a:rPr lang="en-US"/>
              <a:t>84-116 = -32</a:t>
            </a:r>
            <a:endParaRPr/>
          </a:p>
          <a:p>
            <a:pPr marL="349250" marR="0" lvl="0" indent="-349250" algn="l" rtl="0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</a:pPr>
            <a:r>
              <a:rPr lang="en-US"/>
              <a:t>a positive integer is returned if the second String precedes the first String in any way (eg.  “hat”.compareTo.”haT”)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Char char="●"/>
            </a:pPr>
            <a:r>
              <a:rPr lang="en-US"/>
              <a:t>the ‘t’ (116) is a higher unicode # than ‘T’ (84)</a:t>
            </a:r>
            <a:endParaRPr/>
          </a:p>
          <a:p>
            <a:pPr marL="685800" lvl="1" indent="-336550" algn="l" rtl="0">
              <a:spcBef>
                <a:spcPts val="600"/>
              </a:spcBef>
              <a:spcAft>
                <a:spcPts val="0"/>
              </a:spcAft>
              <a:buClr>
                <a:srgbClr val="4C264C"/>
              </a:buClr>
              <a:buSzPts val="2420"/>
              <a:buFont typeface="Noto Sans Symbols"/>
              <a:buChar char="●"/>
            </a:pPr>
            <a:r>
              <a:rPr lang="en-US"/>
              <a:t>116-84 = 32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1D89-43DC-7632-9687-BAE565E8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String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A34F-D478-DE25-EB9D-7B8095766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Length—</a:t>
            </a:r>
          </a:p>
          <a:p>
            <a:pPr lvl="1"/>
            <a:r>
              <a:rPr lang="en-CA" i="1" dirty="0"/>
              <a:t>s1</a:t>
            </a:r>
            <a:r>
              <a:rPr lang="en-CA" dirty="0"/>
              <a:t>.length()</a:t>
            </a:r>
          </a:p>
          <a:p>
            <a:r>
              <a:rPr lang="en-CA" dirty="0"/>
              <a:t>Replacing characters—</a:t>
            </a:r>
          </a:p>
          <a:p>
            <a:pPr lvl="1"/>
            <a:r>
              <a:rPr lang="en-CA" i="1" dirty="0"/>
              <a:t>s1</a:t>
            </a:r>
            <a:r>
              <a:rPr lang="en-CA" dirty="0"/>
              <a:t>.replace(“</a:t>
            </a:r>
            <a:r>
              <a:rPr lang="en-CA" dirty="0" err="1"/>
              <a:t>i</a:t>
            </a:r>
            <a:r>
              <a:rPr lang="en-CA" dirty="0"/>
              <a:t>”,”e”);</a:t>
            </a:r>
          </a:p>
          <a:p>
            <a:r>
              <a:rPr lang="en-CA" dirty="0"/>
              <a:t>Searching for patterns—</a:t>
            </a:r>
          </a:p>
          <a:p>
            <a:pPr lvl="1"/>
            <a:r>
              <a:rPr lang="en-CA" i="1" dirty="0" err="1"/>
              <a:t>vowels.</a:t>
            </a:r>
            <a:r>
              <a:rPr lang="en-CA" dirty="0" err="1"/>
              <a:t>indexOf</a:t>
            </a:r>
            <a:r>
              <a:rPr lang="en-CA" dirty="0"/>
              <a:t>(“</a:t>
            </a:r>
            <a:r>
              <a:rPr lang="en-CA" dirty="0" err="1"/>
              <a:t>eio</a:t>
            </a:r>
            <a:r>
              <a:rPr lang="en-CA" dirty="0"/>
              <a:t>”);</a:t>
            </a:r>
          </a:p>
          <a:p>
            <a:r>
              <a:rPr lang="en-CA" dirty="0"/>
              <a:t>Concatenation—</a:t>
            </a:r>
          </a:p>
          <a:p>
            <a:pPr lvl="1"/>
            <a:r>
              <a:rPr lang="en-CA" i="1" dirty="0"/>
              <a:t>s1</a:t>
            </a:r>
            <a:r>
              <a:rPr lang="en-CA" dirty="0"/>
              <a:t>.concate(</a:t>
            </a:r>
            <a:r>
              <a:rPr lang="en-CA" i="1" dirty="0"/>
              <a:t>s2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380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4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Variables</a:t>
            </a:r>
            <a:endParaRPr sz="4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549275" y="1600200"/>
            <a:ext cx="8042400" cy="47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 are two or more combinations of characters, digits or characters. </a:t>
            </a:r>
            <a:endParaRPr/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 have apostrophes around them </a:t>
            </a:r>
            <a:endParaRPr/>
          </a:p>
          <a:p>
            <a:pPr marL="685800" marR="0" lvl="1" indent="-336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5295A"/>
              </a:buClr>
              <a:buSzPts val="242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“Hello, world”</a:t>
            </a:r>
            <a:endParaRPr/>
          </a:p>
          <a:p>
            <a:pPr marL="685800" marR="0" lvl="1" indent="-336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5295A"/>
              </a:buClr>
              <a:buSzPts val="242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“I live @ 1150 Dream Crest Rd.”</a:t>
            </a:r>
            <a:endParaRPr/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 variables are NOT the same as the data type variables you’ve seen (eg</a:t>
            </a:r>
            <a:r>
              <a:rPr lang="en-US"/>
              <a:t>. int, double, float, char)</a:t>
            </a:r>
            <a:endParaRPr/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 are OBJECTS</a:t>
            </a:r>
            <a:endParaRPr/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variables are “Reference-type” variables</a:t>
            </a: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4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Declaring a String</a:t>
            </a:r>
            <a:endParaRPr sz="4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804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Same steps as before:</a:t>
            </a:r>
            <a:endParaRPr/>
          </a:p>
          <a:p>
            <a:pPr marL="806450" marR="0" lvl="1" indent="-457200" algn="l" rtl="0">
              <a:spcBef>
                <a:spcPts val="600"/>
              </a:spcBef>
              <a:spcAft>
                <a:spcPts val="0"/>
              </a:spcAft>
              <a:buClr>
                <a:srgbClr val="05295A"/>
              </a:buClr>
              <a:buSzPts val="2640"/>
              <a:buFont typeface="Source Sans Pro"/>
              <a:buAutoNum type="arabicPeriod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specify the variable </a:t>
            </a:r>
            <a:r>
              <a:rPr lang="en-US" sz="2400" b="0" i="1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(in this case, </a:t>
            </a:r>
            <a:r>
              <a:rPr lang="en-US" sz="2400" b="0" i="1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 sz="2400" b="0" i="1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806450" marR="0" lvl="1" indent="-457200" algn="l" rtl="0">
              <a:spcBef>
                <a:spcPts val="600"/>
              </a:spcBef>
              <a:spcAft>
                <a:spcPts val="0"/>
              </a:spcAft>
              <a:buClr>
                <a:srgbClr val="05295A"/>
              </a:buClr>
              <a:buSzPts val="2640"/>
              <a:buFont typeface="Source Sans Pro"/>
              <a:buAutoNum type="arabicPeriod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 it something (called the </a:t>
            </a:r>
            <a:r>
              <a:rPr lang="en-US" sz="2400" b="0" i="1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identifier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/>
          </a:p>
          <a:p>
            <a:pPr marL="1270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String firstName, lastName;</a:t>
            </a:r>
            <a:endParaRPr/>
          </a:p>
          <a:p>
            <a:pPr marL="1270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String address; </a:t>
            </a: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55600" marR="0" lvl="0" indent="-34290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Initialize a String variable the same:</a:t>
            </a:r>
            <a:endParaRPr/>
          </a:p>
          <a:p>
            <a:pPr marL="1270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firstName = “Jim Nasium”;</a:t>
            </a:r>
            <a:endParaRPr/>
          </a:p>
          <a:p>
            <a:pPr marL="1270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address = “123 Dreamy Crescent”;</a:t>
            </a:r>
            <a:endParaRPr/>
          </a:p>
          <a:p>
            <a:pPr marL="1270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9250" marR="0" lvl="0" indent="-18161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85800" marR="0" lvl="1" indent="-168909" algn="l" rtl="0">
              <a:spcBef>
                <a:spcPts val="600"/>
              </a:spcBef>
              <a:spcAft>
                <a:spcPts val="0"/>
              </a:spcAft>
              <a:buClr>
                <a:srgbClr val="05295A"/>
              </a:buClr>
              <a:buSzPts val="2640"/>
              <a:buFont typeface="Noto Sans Symbols"/>
              <a:buNone/>
            </a:pP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685800" marR="0" lvl="1" indent="-168909" algn="l" rtl="0">
              <a:spcBef>
                <a:spcPts val="600"/>
              </a:spcBef>
              <a:spcAft>
                <a:spcPts val="0"/>
              </a:spcAft>
              <a:buClr>
                <a:srgbClr val="05295A"/>
              </a:buClr>
              <a:buSzPts val="2640"/>
              <a:buFont typeface="Noto Sans Symbols"/>
              <a:buNone/>
            </a:pP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49275" y="571500"/>
            <a:ext cx="8042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Strings: Reference Type Variables</a:t>
            </a:r>
            <a:endParaRPr sz="3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49275" y="1600201"/>
            <a:ext cx="8042400" cy="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contents of the String variable are stored in another location in memory</a:t>
            </a:r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549055" y="4406158"/>
            <a:ext cx="4546495" cy="584700"/>
            <a:chOff x="4423300" y="2400300"/>
            <a:chExt cx="4111498" cy="58470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6434198" y="2514144"/>
              <a:ext cx="210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firstName</a:t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4423300" y="2400300"/>
              <a:ext cx="1837500" cy="584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19" name="Google Shape;119;p17"/>
          <p:cNvSpPr/>
          <p:nvPr/>
        </p:nvSpPr>
        <p:spPr>
          <a:xfrm rot="5400000">
            <a:off x="1682799" y="4464096"/>
            <a:ext cx="762000" cy="2146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003584"/>
              </a:gs>
              <a:gs pos="69000">
                <a:srgbClr val="717CA8"/>
              </a:gs>
              <a:gs pos="100000">
                <a:srgbClr val="B5BACE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33478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181350" y="5369792"/>
            <a:ext cx="3619500" cy="58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“Jim Nasium”</a:t>
            </a:r>
            <a:endParaRPr sz="3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49275" y="2451101"/>
            <a:ext cx="8042400" cy="1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memory location of “Jim Nasium” is stored in  </a:t>
            </a:r>
            <a:r>
              <a:rPr lang="en-US" sz="2400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firstName.</a:t>
            </a:r>
            <a:endParaRPr/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value is a REFERENCE to the memory location where the “Jim Nasium” is stored.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3181350" y="5918199"/>
            <a:ext cx="2031900" cy="369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5,189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49275" y="4406158"/>
            <a:ext cx="2031900" cy="58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5,189</a:t>
            </a:r>
            <a:endParaRPr sz="3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49275" y="571500"/>
            <a:ext cx="8042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Strings: Reference Type Variables</a:t>
            </a:r>
            <a:endParaRPr sz="3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44498" y="1422401"/>
            <a:ext cx="804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name = “Mr. North”;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549275" y="2451101"/>
            <a:ext cx="8042400" cy="17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1" name="Google Shape;131;p18"/>
          <p:cNvGrpSpPr/>
          <p:nvPr/>
        </p:nvGrpSpPr>
        <p:grpSpPr>
          <a:xfrm>
            <a:off x="647650" y="4611097"/>
            <a:ext cx="4189985" cy="521377"/>
            <a:chOff x="4423300" y="2400300"/>
            <a:chExt cx="3941290" cy="584700"/>
          </a:xfrm>
        </p:grpSpPr>
        <p:sp>
          <p:nvSpPr>
            <p:cNvPr id="132" name="Google Shape;132;p18"/>
            <p:cNvSpPr txBox="1"/>
            <p:nvPr/>
          </p:nvSpPr>
          <p:spPr>
            <a:xfrm>
              <a:off x="6263990" y="2400300"/>
              <a:ext cx="210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name</a:t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3" name="Google Shape;133;p18"/>
            <p:cNvSpPr txBox="1"/>
            <p:nvPr/>
          </p:nvSpPr>
          <p:spPr>
            <a:xfrm>
              <a:off x="4423300" y="2400300"/>
              <a:ext cx="1837500" cy="584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30,099</a:t>
              </a:r>
              <a:endPara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4" name="Google Shape;134;p18"/>
          <p:cNvSpPr/>
          <p:nvPr/>
        </p:nvSpPr>
        <p:spPr>
          <a:xfrm rot="5400000">
            <a:off x="1724185" y="4740846"/>
            <a:ext cx="679500" cy="1782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003584"/>
              </a:gs>
              <a:gs pos="69000">
                <a:srgbClr val="717CA8"/>
              </a:gs>
              <a:gs pos="100000">
                <a:srgbClr val="B5BACE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33478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059015" y="5450281"/>
            <a:ext cx="2643300" cy="5214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“Mr. North”</a:t>
            </a:r>
            <a:endParaRPr sz="3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065117" y="5971723"/>
            <a:ext cx="2087700" cy="369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30,099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44498" y="1917701"/>
            <a:ext cx="80424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  = “Ms. South”;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994399" y="5436591"/>
            <a:ext cx="2597100" cy="58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“Ms. South”</a:t>
            </a:r>
            <a:endParaRPr sz="3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994399" y="5971723"/>
            <a:ext cx="2171700" cy="3693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2,532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51091" y="4584947"/>
            <a:ext cx="1953600" cy="584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2,532</a:t>
            </a:r>
            <a:endParaRPr sz="3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18"/>
          <p:cNvSpPr/>
          <p:nvPr/>
        </p:nvSpPr>
        <p:spPr>
          <a:xfrm rot="10800000" flipH="1">
            <a:off x="3530600" y="4684363"/>
            <a:ext cx="4051200" cy="6879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003584"/>
              </a:gs>
              <a:gs pos="69000">
                <a:srgbClr val="717CA8"/>
              </a:gs>
              <a:gs pos="100000">
                <a:srgbClr val="B5BACE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33478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45962" y="2451100"/>
            <a:ext cx="8042400" cy="20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variable </a:t>
            </a:r>
            <a:r>
              <a:rPr lang="en-US" sz="2400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name</a:t>
            </a: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now contains a new value which points to the location in memory which contains “Ms. South”</a:t>
            </a:r>
            <a:endParaRPr/>
          </a:p>
          <a:p>
            <a:pPr marL="349250" marR="0" lvl="0" indent="-3492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“Mr. North” still exists in memory, but there is no way to find where he is…he is lost, forever!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549275" y="571500"/>
            <a:ext cx="8042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Variables</a:t>
            </a:r>
            <a:endParaRPr sz="3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317500" y="1639209"/>
            <a:ext cx="44832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244"/>
              <a:buFont typeface="Noto Sans Symbols"/>
              <a:buNone/>
            </a:pP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</a:t>
            </a:r>
            <a:r>
              <a:rPr lang="en-US" sz="2040"/>
              <a:t>biz</a:t>
            </a:r>
            <a:r>
              <a:rPr lang="en-US" sz="204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Teacher = “Mr. North”;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244"/>
              <a:buFont typeface="Noto Sans Symbols"/>
              <a:buNone/>
            </a:pPr>
            <a:endParaRPr sz="204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244"/>
              <a:buFont typeface="Noto Sans Symbols"/>
              <a:buNone/>
            </a:pPr>
            <a:endParaRPr sz="204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9" name="Google Shape;149;p19"/>
          <p:cNvGrpSpPr/>
          <p:nvPr/>
        </p:nvGrpSpPr>
        <p:grpSpPr>
          <a:xfrm>
            <a:off x="5064197" y="4156470"/>
            <a:ext cx="3858603" cy="1665203"/>
            <a:chOff x="654431" y="4609942"/>
            <a:chExt cx="5047884" cy="1665203"/>
          </a:xfrm>
        </p:grpSpPr>
        <p:grpSp>
          <p:nvGrpSpPr>
            <p:cNvPr id="150" name="Google Shape;150;p19"/>
            <p:cNvGrpSpPr/>
            <p:nvPr/>
          </p:nvGrpSpPr>
          <p:grpSpPr>
            <a:xfrm>
              <a:off x="654431" y="4609942"/>
              <a:ext cx="4186595" cy="621722"/>
              <a:chOff x="4426489" y="2400300"/>
              <a:chExt cx="3938101" cy="697232"/>
            </a:xfrm>
          </p:grpSpPr>
          <p:sp>
            <p:nvSpPr>
              <p:cNvPr id="151" name="Google Shape;151;p19"/>
              <p:cNvSpPr txBox="1"/>
              <p:nvPr/>
            </p:nvSpPr>
            <p:spPr>
              <a:xfrm>
                <a:off x="6263990" y="2400300"/>
                <a:ext cx="2100600" cy="41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techTeacher</a:t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52" name="Google Shape;152;p19"/>
              <p:cNvSpPr txBox="1"/>
              <p:nvPr/>
            </p:nvSpPr>
            <p:spPr>
              <a:xfrm>
                <a:off x="4426489" y="2441732"/>
                <a:ext cx="1837500" cy="655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912</a:t>
                </a:r>
                <a:endParaRPr sz="3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53" name="Google Shape;153;p19"/>
            <p:cNvSpPr/>
            <p:nvPr/>
          </p:nvSpPr>
          <p:spPr>
            <a:xfrm rot="5400000">
              <a:off x="1724185" y="4740846"/>
              <a:ext cx="679500" cy="17826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gradFill>
              <a:gsLst>
                <a:gs pos="0">
                  <a:srgbClr val="003584"/>
                </a:gs>
                <a:gs pos="69000">
                  <a:srgbClr val="717CA8"/>
                </a:gs>
                <a:gs pos="100000">
                  <a:srgbClr val="B5BACE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3347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sx="101000" sy="101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3059015" y="5450281"/>
              <a:ext cx="2643300" cy="4617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“Mr. North”</a:t>
              </a:r>
              <a:endPara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3059015" y="5905845"/>
              <a:ext cx="2087700" cy="3693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912</a:t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5064198" y="1598188"/>
            <a:ext cx="3858603" cy="1757512"/>
            <a:chOff x="654431" y="4609942"/>
            <a:chExt cx="5047884" cy="1584915"/>
          </a:xfrm>
        </p:grpSpPr>
        <p:grpSp>
          <p:nvGrpSpPr>
            <p:cNvPr id="157" name="Google Shape;157;p19"/>
            <p:cNvGrpSpPr/>
            <p:nvPr/>
          </p:nvGrpSpPr>
          <p:grpSpPr>
            <a:xfrm>
              <a:off x="654431" y="4609942"/>
              <a:ext cx="4186595" cy="564207"/>
              <a:chOff x="4426489" y="2400300"/>
              <a:chExt cx="3938101" cy="632732"/>
            </a:xfrm>
          </p:grpSpPr>
          <p:sp>
            <p:nvSpPr>
              <p:cNvPr id="158" name="Google Shape;158;p19"/>
              <p:cNvSpPr txBox="1"/>
              <p:nvPr/>
            </p:nvSpPr>
            <p:spPr>
              <a:xfrm>
                <a:off x="6263990" y="2400300"/>
                <a:ext cx="2100600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bizTeacher</a:t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59" name="Google Shape;159;p19"/>
              <p:cNvSpPr txBox="1"/>
              <p:nvPr/>
            </p:nvSpPr>
            <p:spPr>
              <a:xfrm>
                <a:off x="4426489" y="2441732"/>
                <a:ext cx="1837500" cy="5913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4,120</a:t>
                </a:r>
                <a:endParaRPr sz="3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60" name="Google Shape;160;p19"/>
            <p:cNvSpPr/>
            <p:nvPr/>
          </p:nvSpPr>
          <p:spPr>
            <a:xfrm rot="5400000">
              <a:off x="1724185" y="4740846"/>
              <a:ext cx="679500" cy="17826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gradFill>
              <a:gsLst>
                <a:gs pos="0">
                  <a:srgbClr val="003584"/>
                </a:gs>
                <a:gs pos="69000">
                  <a:srgbClr val="717CA8"/>
                </a:gs>
                <a:gs pos="100000">
                  <a:srgbClr val="B5BACE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3347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sx="101000" sy="101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3059015" y="5450281"/>
              <a:ext cx="2643300" cy="4164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“Mr. North”</a:t>
              </a:r>
              <a:endPara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3059015" y="5861857"/>
              <a:ext cx="2087700" cy="333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4,120</a:t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3" name="Google Shape;163;p19"/>
          <p:cNvSpPr txBox="1"/>
          <p:nvPr/>
        </p:nvSpPr>
        <p:spPr>
          <a:xfrm>
            <a:off x="317500" y="2106555"/>
            <a:ext cx="44832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244"/>
              <a:buFont typeface="Noto Sans Symbols"/>
              <a:buNone/>
            </a:pPr>
            <a:r>
              <a:rPr lang="en-US" sz="204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techTeacher = “Mr. North”;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244"/>
              <a:buFont typeface="Noto Sans Symbols"/>
              <a:buNone/>
            </a:pPr>
            <a:endParaRPr sz="204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244"/>
              <a:buFont typeface="Noto Sans Symbols"/>
              <a:buNone/>
            </a:pPr>
            <a:endParaRPr sz="204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317500" y="2623751"/>
            <a:ext cx="4622700" cy="1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 </a:t>
            </a:r>
            <a:r>
              <a:rPr lang="en-US" sz="2400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bizTeacher</a:t>
            </a: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equal to </a:t>
            </a:r>
            <a:r>
              <a:rPr lang="en-US" sz="2400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techTeacher</a:t>
            </a: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 Why or why not?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None/>
            </a:pPr>
            <a:endParaRPr sz="240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17500" y="3985125"/>
            <a:ext cx="4151700" cy="23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bizTeacher</a:t>
            </a: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is NOT equal to </a:t>
            </a:r>
            <a:r>
              <a:rPr lang="en-US" sz="2400" i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techTeacher</a:t>
            </a: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because the values in each variable are different (4,120 ≠ 912).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549275" y="571500"/>
            <a:ext cx="80424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</a:pPr>
            <a:r>
              <a:rPr lang="en-US" sz="3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 Variables</a:t>
            </a:r>
            <a:endParaRPr sz="3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5391243" y="1830870"/>
            <a:ext cx="3200495" cy="621722"/>
            <a:chOff x="4426489" y="2400300"/>
            <a:chExt cx="3938101" cy="697232"/>
          </a:xfrm>
        </p:grpSpPr>
        <p:sp>
          <p:nvSpPr>
            <p:cNvPr id="172" name="Google Shape;172;p20"/>
            <p:cNvSpPr txBox="1"/>
            <p:nvPr/>
          </p:nvSpPr>
          <p:spPr>
            <a:xfrm>
              <a:off x="6263990" y="2400300"/>
              <a:ext cx="2100600" cy="41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techTeacher</a:t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4426489" y="2441732"/>
              <a:ext cx="1837500" cy="6558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4,120</a:t>
              </a:r>
              <a:endPara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74" name="Google Shape;174;p20"/>
          <p:cNvSpPr/>
          <p:nvPr/>
        </p:nvSpPr>
        <p:spPr>
          <a:xfrm rot="-5400000" flipH="1">
            <a:off x="4777900" y="2266236"/>
            <a:ext cx="893400" cy="14322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003584"/>
              </a:gs>
              <a:gs pos="69000">
                <a:srgbClr val="717CA8"/>
              </a:gs>
              <a:gs pos="100000">
                <a:srgbClr val="B5BACE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033478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5" name="Google Shape;175;p20"/>
          <p:cNvGrpSpPr/>
          <p:nvPr/>
        </p:nvGrpSpPr>
        <p:grpSpPr>
          <a:xfrm>
            <a:off x="549209" y="1826788"/>
            <a:ext cx="3858603" cy="1757512"/>
            <a:chOff x="654431" y="4609942"/>
            <a:chExt cx="5047884" cy="1584915"/>
          </a:xfrm>
        </p:grpSpPr>
        <p:grpSp>
          <p:nvGrpSpPr>
            <p:cNvPr id="176" name="Google Shape;176;p20"/>
            <p:cNvGrpSpPr/>
            <p:nvPr/>
          </p:nvGrpSpPr>
          <p:grpSpPr>
            <a:xfrm>
              <a:off x="654431" y="4609942"/>
              <a:ext cx="4186595" cy="564207"/>
              <a:chOff x="4426489" y="2400300"/>
              <a:chExt cx="3938101" cy="632732"/>
            </a:xfrm>
          </p:grpSpPr>
          <p:sp>
            <p:nvSpPr>
              <p:cNvPr id="177" name="Google Shape;177;p20"/>
              <p:cNvSpPr txBox="1"/>
              <p:nvPr/>
            </p:nvSpPr>
            <p:spPr>
              <a:xfrm>
                <a:off x="6263990" y="2400300"/>
                <a:ext cx="2100600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bizTeacher</a:t>
                </a:r>
                <a:endParaRPr sz="18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78" name="Google Shape;178;p20"/>
              <p:cNvSpPr txBox="1"/>
              <p:nvPr/>
            </p:nvSpPr>
            <p:spPr>
              <a:xfrm>
                <a:off x="4426489" y="2441732"/>
                <a:ext cx="1837500" cy="5913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200">
                    <a:solidFill>
                      <a:schemeClr val="lt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4,120</a:t>
                </a:r>
                <a:endParaRPr sz="32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79" name="Google Shape;179;p20"/>
            <p:cNvSpPr/>
            <p:nvPr/>
          </p:nvSpPr>
          <p:spPr>
            <a:xfrm rot="5400000">
              <a:off x="1724185" y="4740846"/>
              <a:ext cx="679500" cy="1782600"/>
            </a:xfrm>
            <a:prstGeom prst="bentUpArrow">
              <a:avLst>
                <a:gd name="adj1" fmla="val 25000"/>
                <a:gd name="adj2" fmla="val 25000"/>
                <a:gd name="adj3" fmla="val 25000"/>
              </a:avLst>
            </a:prstGeom>
            <a:gradFill>
              <a:gsLst>
                <a:gs pos="0">
                  <a:srgbClr val="003584"/>
                </a:gs>
                <a:gs pos="69000">
                  <a:srgbClr val="717CA8"/>
                </a:gs>
                <a:gs pos="100000">
                  <a:srgbClr val="B5BACE"/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>
              <a:solidFill>
                <a:srgbClr val="033478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dist="25400" dir="5400000" sx="101000" sy="101000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3059015" y="5450281"/>
              <a:ext cx="2643300" cy="4164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“Mr. North”</a:t>
              </a:r>
              <a:endParaRPr sz="24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3059015" y="5861857"/>
              <a:ext cx="2087700" cy="33300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4,120</a:t>
              </a:r>
              <a:endPara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2" name="Google Shape;182;p20"/>
          <p:cNvSpPr txBox="1"/>
          <p:nvPr/>
        </p:nvSpPr>
        <p:spPr>
          <a:xfrm>
            <a:off x="438151" y="4137529"/>
            <a:ext cx="8153400" cy="17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257CF2"/>
              </a:buClr>
              <a:buSzPts val="2640"/>
              <a:buFont typeface="Noto Sans Symbols"/>
              <a:buChar char="●"/>
            </a:pPr>
            <a:r>
              <a:rPr lang="en-US" sz="240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answer can also be true if the compiler attempts to save memory and allocates them to the same location in memory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549275" y="571500"/>
            <a:ext cx="8042276" cy="6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Source Sans Pro"/>
              <a:buNone/>
            </a:pPr>
            <a:r>
              <a:rPr lang="en-US" sz="3600" b="0" i="1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</a:t>
            </a:r>
            <a:r>
              <a:rPr lang="en-US" sz="3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reference-type variables</a:t>
            </a:r>
            <a:endParaRPr sz="3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549275" y="1600202"/>
            <a:ext cx="8042276" cy="260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92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</a:pPr>
            <a:r>
              <a:rPr lang="en-US"/>
              <a:t>Due to the fact that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String variables are objects, and are therefore stored differently than the 8 primitive data types</a:t>
            </a:r>
            <a:endParaRPr/>
          </a:p>
          <a:p>
            <a:pPr marL="349250" marR="0" lvl="0" indent="-34925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</a:pPr>
            <a:r>
              <a:rPr lang="en-US"/>
              <a:t>Lesson learned ----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Strings do NOT work well with relational operators!!!</a:t>
            </a:r>
            <a:endParaRPr/>
          </a:p>
          <a:p>
            <a:pPr marL="349250" marR="0" lvl="0" indent="-34925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methods instead</a:t>
            </a:r>
            <a:endParaRPr/>
          </a:p>
          <a:p>
            <a:pPr marL="0" marR="0" lvl="0" indent="0" algn="l" rtl="0">
              <a:spcBef>
                <a:spcPts val="2000"/>
              </a:spcBef>
              <a:spcAft>
                <a:spcPts val="0"/>
              </a:spcAft>
              <a:buClr>
                <a:srgbClr val="B86EB8"/>
              </a:buClr>
              <a:buSzPts val="2640"/>
              <a:buFont typeface="Noto Sans Symbols"/>
              <a:buNone/>
            </a:pPr>
            <a:endParaRPr sz="2400" b="0" i="0" u="none" strike="noStrike" cap="none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89" name="Google Shape;189;p21"/>
          <p:cNvGrpSpPr/>
          <p:nvPr/>
        </p:nvGrpSpPr>
        <p:grpSpPr>
          <a:xfrm>
            <a:off x="549275" y="4406158"/>
            <a:ext cx="4546602" cy="584776"/>
            <a:chOff x="4423300" y="2400300"/>
            <a:chExt cx="4111410" cy="584776"/>
          </a:xfrm>
        </p:grpSpPr>
        <p:sp>
          <p:nvSpPr>
            <p:cNvPr id="190" name="Google Shape;190;p21"/>
            <p:cNvSpPr txBox="1"/>
            <p:nvPr/>
          </p:nvSpPr>
          <p:spPr>
            <a:xfrm>
              <a:off x="6434198" y="2514144"/>
              <a:ext cx="21005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firstName</a:t>
              </a:r>
              <a:endPara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4423300" y="2400300"/>
              <a:ext cx="1837502" cy="58477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92" name="Google Shape;192;p21"/>
          <p:cNvSpPr/>
          <p:nvPr/>
        </p:nvSpPr>
        <p:spPr>
          <a:xfrm rot="5400000">
            <a:off x="1682748" y="4464048"/>
            <a:ext cx="762003" cy="214629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gradFill>
            <a:gsLst>
              <a:gs pos="0">
                <a:srgbClr val="6B2D6B"/>
              </a:gs>
              <a:gs pos="69000">
                <a:srgbClr val="9A7B9A"/>
              </a:gs>
              <a:gs pos="100000">
                <a:srgbClr val="C7BBC7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642F6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3181350" y="5369792"/>
            <a:ext cx="3619499" cy="584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“Jim Nasium”</a:t>
            </a:r>
            <a:endParaRPr sz="3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181350" y="5918199"/>
            <a:ext cx="2032001" cy="369332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5,189</a:t>
            </a:r>
            <a:endParaRPr sz="1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549275" y="4406158"/>
            <a:ext cx="2032001" cy="584776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5,189</a:t>
            </a:r>
            <a:endParaRPr sz="3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600"/>
              <a:buFont typeface="Source Sans Pro"/>
              <a:buNone/>
            </a:pP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lang="en-US" sz="4600" b="0" i="1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</a:t>
            </a:r>
            <a:r>
              <a:rPr lang="en-US" sz="4600" b="0" i="0" u="none" strike="noStrike" cap="none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Class</a:t>
            </a:r>
            <a:endParaRPr sz="4600" b="0" i="0" u="none" strike="noStrike" cap="none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1" name="Google Shape;201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1" t="1" r="-2120" b="-10603"/>
          <a:stretch/>
        </p:blipFill>
        <p:spPr>
          <a:xfrm>
            <a:off x="549275" y="1600200"/>
            <a:ext cx="8042276" cy="393616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444406" y="5536364"/>
            <a:ext cx="84112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notice how this method in the </a:t>
            </a:r>
            <a:r>
              <a:rPr lang="en-US" sz="2000" i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String</a:t>
            </a:r>
            <a:r>
              <a:rPr lang="en-US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class compares the </a:t>
            </a:r>
            <a:r>
              <a:rPr lang="en-US" sz="2000" i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eez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598</Words>
  <Application>Microsoft Office PowerPoint</Application>
  <PresentationFormat>On-screen Show (4:3)</PresentationFormat>
  <Paragraphs>91</Paragraphs>
  <Slides>12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Source Sans Pro</vt:lpstr>
      <vt:lpstr>Arial</vt:lpstr>
      <vt:lpstr>Calibri</vt:lpstr>
      <vt:lpstr>Noto Sans Symbols</vt:lpstr>
      <vt:lpstr>Breeze</vt:lpstr>
      <vt:lpstr>Strings</vt:lpstr>
      <vt:lpstr>String Variables</vt:lpstr>
      <vt:lpstr>Declaring a String</vt:lpstr>
      <vt:lpstr>Strings: Reference Type Variables</vt:lpstr>
      <vt:lpstr>Strings: Reference Type Variables</vt:lpstr>
      <vt:lpstr>String Variables</vt:lpstr>
      <vt:lpstr>String Variables</vt:lpstr>
      <vt:lpstr>Strings: reference-type variables</vt:lpstr>
      <vt:lpstr>the String Class</vt:lpstr>
      <vt:lpstr>compareTo</vt:lpstr>
      <vt:lpstr>compareTo</vt:lpstr>
      <vt:lpstr>Additional String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Willis, Kelly</cp:lastModifiedBy>
  <cp:revision>3</cp:revision>
  <dcterms:modified xsi:type="dcterms:W3CDTF">2024-12-18T01:05:39Z</dcterms:modified>
</cp:coreProperties>
</file>