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8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F530C5-7980-4863-BDC6-66130F21DE59}" type="datetimeFigureOut">
              <a:rPr lang="en-US" smtClean="0"/>
              <a:t>2/13/2021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EB9C85-8791-4736-BFC0-852C703E33B0}" type="slidenum">
              <a:rPr lang="en-US" smtClean="0"/>
              <a:t>‹#›</a:t>
            </a:fld>
            <a:endParaRPr lang="en-US"/>
          </a:p>
        </p:txBody>
      </p:sp>
    </p:spTree>
    <p:extLst>
      <p:ext uri="{BB962C8B-B14F-4D97-AF65-F5344CB8AC3E}">
        <p14:creationId xmlns:p14="http://schemas.microsoft.com/office/powerpoint/2010/main" val="1470078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did not involve any intermediate layers between input variables and output variable. However, we can increase accuracy of results by using artificial neural networks.</a:t>
            </a:r>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ECEB9C85-8791-4736-BFC0-852C703E33B0}" type="slidenum">
              <a:rPr lang="en-US" smtClean="0"/>
              <a:t>10</a:t>
            </a:fld>
            <a:endParaRPr lang="en-US"/>
          </a:p>
        </p:txBody>
      </p:sp>
    </p:spTree>
    <p:extLst>
      <p:ext uri="{BB962C8B-B14F-4D97-AF65-F5344CB8AC3E}">
        <p14:creationId xmlns:p14="http://schemas.microsoft.com/office/powerpoint/2010/main" val="3726525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690ACF-E0B9-44DD-8BEA-50B6BEC9F78C}" type="datetimeFigureOut">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01DBC-8763-4B9E-8F2A-2773DEE1FD91}" type="slidenum">
              <a:rPr lang="en-US" smtClean="0"/>
              <a:t>‹#›</a:t>
            </a:fld>
            <a:endParaRPr lang="en-US"/>
          </a:p>
        </p:txBody>
      </p:sp>
    </p:spTree>
    <p:extLst>
      <p:ext uri="{BB962C8B-B14F-4D97-AF65-F5344CB8AC3E}">
        <p14:creationId xmlns:p14="http://schemas.microsoft.com/office/powerpoint/2010/main" val="1602645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690ACF-E0B9-44DD-8BEA-50B6BEC9F78C}" type="datetimeFigureOut">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01DBC-8763-4B9E-8F2A-2773DEE1FD91}" type="slidenum">
              <a:rPr lang="en-US" smtClean="0"/>
              <a:t>‹#›</a:t>
            </a:fld>
            <a:endParaRPr lang="en-US"/>
          </a:p>
        </p:txBody>
      </p:sp>
    </p:spTree>
    <p:extLst>
      <p:ext uri="{BB962C8B-B14F-4D97-AF65-F5344CB8AC3E}">
        <p14:creationId xmlns:p14="http://schemas.microsoft.com/office/powerpoint/2010/main" val="1979684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690ACF-E0B9-44DD-8BEA-50B6BEC9F78C}" type="datetimeFigureOut">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01DBC-8763-4B9E-8F2A-2773DEE1FD91}" type="slidenum">
              <a:rPr lang="en-US" smtClean="0"/>
              <a:t>‹#›</a:t>
            </a:fld>
            <a:endParaRPr lang="en-US"/>
          </a:p>
        </p:txBody>
      </p:sp>
    </p:spTree>
    <p:extLst>
      <p:ext uri="{BB962C8B-B14F-4D97-AF65-F5344CB8AC3E}">
        <p14:creationId xmlns:p14="http://schemas.microsoft.com/office/powerpoint/2010/main" val="2909385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690ACF-E0B9-44DD-8BEA-50B6BEC9F78C}" type="datetimeFigureOut">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01DBC-8763-4B9E-8F2A-2773DEE1FD91}" type="slidenum">
              <a:rPr lang="en-US" smtClean="0"/>
              <a:t>‹#›</a:t>
            </a:fld>
            <a:endParaRPr lang="en-US"/>
          </a:p>
        </p:txBody>
      </p:sp>
    </p:spTree>
    <p:extLst>
      <p:ext uri="{BB962C8B-B14F-4D97-AF65-F5344CB8AC3E}">
        <p14:creationId xmlns:p14="http://schemas.microsoft.com/office/powerpoint/2010/main" val="3015515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690ACF-E0B9-44DD-8BEA-50B6BEC9F78C}" type="datetimeFigureOut">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01DBC-8763-4B9E-8F2A-2773DEE1FD91}" type="slidenum">
              <a:rPr lang="en-US" smtClean="0"/>
              <a:t>‹#›</a:t>
            </a:fld>
            <a:endParaRPr lang="en-US"/>
          </a:p>
        </p:txBody>
      </p:sp>
    </p:spTree>
    <p:extLst>
      <p:ext uri="{BB962C8B-B14F-4D97-AF65-F5344CB8AC3E}">
        <p14:creationId xmlns:p14="http://schemas.microsoft.com/office/powerpoint/2010/main" val="2743526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690ACF-E0B9-44DD-8BEA-50B6BEC9F78C}" type="datetimeFigureOut">
              <a:rPr lang="en-US" smtClean="0"/>
              <a:t>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B01DBC-8763-4B9E-8F2A-2773DEE1FD91}" type="slidenum">
              <a:rPr lang="en-US" smtClean="0"/>
              <a:t>‹#›</a:t>
            </a:fld>
            <a:endParaRPr lang="en-US"/>
          </a:p>
        </p:txBody>
      </p:sp>
    </p:spTree>
    <p:extLst>
      <p:ext uri="{BB962C8B-B14F-4D97-AF65-F5344CB8AC3E}">
        <p14:creationId xmlns:p14="http://schemas.microsoft.com/office/powerpoint/2010/main" val="2047176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690ACF-E0B9-44DD-8BEA-50B6BEC9F78C}" type="datetimeFigureOut">
              <a:rPr lang="en-US" smtClean="0"/>
              <a:t>2/13/2021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B01DBC-8763-4B9E-8F2A-2773DEE1FD91}" type="slidenum">
              <a:rPr lang="en-US" smtClean="0"/>
              <a:t>‹#›</a:t>
            </a:fld>
            <a:endParaRPr lang="en-US"/>
          </a:p>
        </p:txBody>
      </p:sp>
    </p:spTree>
    <p:extLst>
      <p:ext uri="{BB962C8B-B14F-4D97-AF65-F5344CB8AC3E}">
        <p14:creationId xmlns:p14="http://schemas.microsoft.com/office/powerpoint/2010/main" val="2121803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690ACF-E0B9-44DD-8BEA-50B6BEC9F78C}" type="datetimeFigureOut">
              <a:rPr lang="en-US" smtClean="0"/>
              <a:t>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B01DBC-8763-4B9E-8F2A-2773DEE1FD91}" type="slidenum">
              <a:rPr lang="en-US" smtClean="0"/>
              <a:t>‹#›</a:t>
            </a:fld>
            <a:endParaRPr lang="en-US"/>
          </a:p>
        </p:txBody>
      </p:sp>
    </p:spTree>
    <p:extLst>
      <p:ext uri="{BB962C8B-B14F-4D97-AF65-F5344CB8AC3E}">
        <p14:creationId xmlns:p14="http://schemas.microsoft.com/office/powerpoint/2010/main" val="2239818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690ACF-E0B9-44DD-8BEA-50B6BEC9F78C}" type="datetimeFigureOut">
              <a:rPr lang="en-US" smtClean="0"/>
              <a:t>2/13/2021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B01DBC-8763-4B9E-8F2A-2773DEE1FD91}" type="slidenum">
              <a:rPr lang="en-US" smtClean="0"/>
              <a:t>‹#›</a:t>
            </a:fld>
            <a:endParaRPr lang="en-US"/>
          </a:p>
        </p:txBody>
      </p:sp>
    </p:spTree>
    <p:extLst>
      <p:ext uri="{BB962C8B-B14F-4D97-AF65-F5344CB8AC3E}">
        <p14:creationId xmlns:p14="http://schemas.microsoft.com/office/powerpoint/2010/main" val="233925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690ACF-E0B9-44DD-8BEA-50B6BEC9F78C}" type="datetimeFigureOut">
              <a:rPr lang="en-US" smtClean="0"/>
              <a:t>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B01DBC-8763-4B9E-8F2A-2773DEE1FD91}" type="slidenum">
              <a:rPr lang="en-US" smtClean="0"/>
              <a:t>‹#›</a:t>
            </a:fld>
            <a:endParaRPr lang="en-US"/>
          </a:p>
        </p:txBody>
      </p:sp>
    </p:spTree>
    <p:extLst>
      <p:ext uri="{BB962C8B-B14F-4D97-AF65-F5344CB8AC3E}">
        <p14:creationId xmlns:p14="http://schemas.microsoft.com/office/powerpoint/2010/main" val="2922243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690ACF-E0B9-44DD-8BEA-50B6BEC9F78C}" type="datetimeFigureOut">
              <a:rPr lang="en-US" smtClean="0"/>
              <a:t>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B01DBC-8763-4B9E-8F2A-2773DEE1FD91}" type="slidenum">
              <a:rPr lang="en-US" smtClean="0"/>
              <a:t>‹#›</a:t>
            </a:fld>
            <a:endParaRPr lang="en-US"/>
          </a:p>
        </p:txBody>
      </p:sp>
    </p:spTree>
    <p:extLst>
      <p:ext uri="{BB962C8B-B14F-4D97-AF65-F5344CB8AC3E}">
        <p14:creationId xmlns:p14="http://schemas.microsoft.com/office/powerpoint/2010/main" val="10671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690ACF-E0B9-44DD-8BEA-50B6BEC9F78C}" type="datetimeFigureOut">
              <a:rPr lang="en-US" smtClean="0"/>
              <a:t>2/13/2021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B01DBC-8763-4B9E-8F2A-2773DEE1FD91}" type="slidenum">
              <a:rPr lang="en-US" smtClean="0"/>
              <a:t>‹#›</a:t>
            </a:fld>
            <a:endParaRPr lang="en-US"/>
          </a:p>
        </p:txBody>
      </p:sp>
    </p:spTree>
    <p:extLst>
      <p:ext uri="{BB962C8B-B14F-4D97-AF65-F5344CB8AC3E}">
        <p14:creationId xmlns:p14="http://schemas.microsoft.com/office/powerpoint/2010/main" val="2770800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keras.io/losses/" TargetMode="External"/><Relationship Id="rId2" Type="http://schemas.openxmlformats.org/officeDocument/2006/relationships/hyperlink" Target="https://keras.io/optimizers/" TargetMode="External"/><Relationship Id="rId1" Type="http://schemas.openxmlformats.org/officeDocument/2006/relationships/slideLayout" Target="../slideLayouts/slideLayout2.xml"/><Relationship Id="rId4" Type="http://schemas.openxmlformats.org/officeDocument/2006/relationships/hyperlink" Target="https://keras.io/metric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thejavageek.com/2018/04/17/how-do-neural-networks-lear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thejavageek.com/2018/02/14/multiple-linear-regress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Introduction to Artificial Neural Network:</a:t>
            </a:r>
            <a:br>
              <a:rPr lang="en-US" b="1" dirty="0" smtClean="0"/>
            </a:br>
            <a:endParaRPr lang="en-US" dirty="0"/>
          </a:p>
        </p:txBody>
      </p:sp>
    </p:spTree>
    <p:extLst>
      <p:ext uri="{BB962C8B-B14F-4D97-AF65-F5344CB8AC3E}">
        <p14:creationId xmlns:p14="http://schemas.microsoft.com/office/powerpoint/2010/main" val="1850843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http://www.thejavageek.com/wp-content/uploads/2018/04/Multiple-linear-regress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76200"/>
            <a:ext cx="86868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701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descr="http://www.thejavageek.com/wp-content/uploads/2018/04/Neural-Network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715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dirty="0" smtClean="0"/>
              <a:t>Note that input layer consists of independent variables worked hours, certifications and experience</a:t>
            </a:r>
          </a:p>
          <a:p>
            <a:r>
              <a:rPr lang="en-US" dirty="0" smtClean="0"/>
              <a:t>Now, instead of directly predicting salary, we are feeding input variables to a layer of neurons. They can perform certain operations on input values and pass them on to another layer of neurons.</a:t>
            </a:r>
          </a:p>
          <a:p>
            <a:r>
              <a:rPr lang="en-US" dirty="0" smtClean="0"/>
              <a:t>Second layer of neurons again performs some operations on output values from first layer.</a:t>
            </a:r>
          </a:p>
          <a:p>
            <a:r>
              <a:rPr lang="en-US" dirty="0" smtClean="0"/>
              <a:t>Output from second layer of neurons is passed on as final prediction.</a:t>
            </a:r>
          </a:p>
          <a:p>
            <a:endParaRPr lang="en-US" dirty="0"/>
          </a:p>
        </p:txBody>
      </p:sp>
    </p:spTree>
    <p:extLst>
      <p:ext uri="{BB962C8B-B14F-4D97-AF65-F5344CB8AC3E}">
        <p14:creationId xmlns:p14="http://schemas.microsoft.com/office/powerpoint/2010/main" val="1021146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do Neural Networks Learn?</a:t>
            </a:r>
            <a:br>
              <a:rPr lang="en-US" b="1" dirty="0" smtClean="0"/>
            </a:br>
            <a:r>
              <a:rPr lang="en-US" sz="2700" b="1" dirty="0" smtClean="0"/>
              <a:t>The Neuron:</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endParaRPr lang="en-US" dirty="0"/>
          </a:p>
        </p:txBody>
      </p:sp>
      <p:pic>
        <p:nvPicPr>
          <p:cNvPr id="4098" name="Picture 2" descr="The Neuron in Deep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219200"/>
            <a:ext cx="8988425"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857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We have already seen</a:t>
            </a:r>
          </a:p>
          <a:p>
            <a:r>
              <a:rPr lang="en-US" dirty="0" smtClean="0"/>
              <a:t>Each neuron can accept inputs and provide output through synapses.</a:t>
            </a:r>
          </a:p>
          <a:p>
            <a:r>
              <a:rPr lang="en-US" dirty="0" smtClean="0"/>
              <a:t>Each synapse has some weight</a:t>
            </a:r>
          </a:p>
          <a:p>
            <a:r>
              <a:rPr lang="en-US" dirty="0" smtClean="0"/>
              <a:t>Neuron calculates the weighted sum of all inputs and associated weights and then activation function decides its output.</a:t>
            </a:r>
          </a:p>
          <a:p>
            <a:endParaRPr lang="en-US" dirty="0"/>
          </a:p>
        </p:txBody>
      </p:sp>
    </p:spTree>
    <p:extLst>
      <p:ext uri="{BB962C8B-B14F-4D97-AF65-F5344CB8AC3E}">
        <p14:creationId xmlns:p14="http://schemas.microsoft.com/office/powerpoint/2010/main" val="1583528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this process, data is only flowing in forward direction i.e. inputs applied to neuron, neuron performs certain calculation, then activation function triggers the output. However, once output is done, there is no way to improve its accuracy. We can improve it once neural network learns the optimal way for predictions. The question still remains “How do neural networks learn?”.</a:t>
            </a:r>
            <a:endParaRPr lang="en-US" dirty="0"/>
          </a:p>
        </p:txBody>
      </p:sp>
    </p:spTree>
    <p:extLst>
      <p:ext uri="{BB962C8B-B14F-4D97-AF65-F5344CB8AC3E}">
        <p14:creationId xmlns:p14="http://schemas.microsoft.com/office/powerpoint/2010/main" val="1641504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indent="0">
              <a:buNone/>
            </a:pPr>
            <a:r>
              <a:rPr lang="en-US" b="1" dirty="0" smtClean="0"/>
              <a:t>The Cost Function:</a:t>
            </a:r>
          </a:p>
          <a:p>
            <a:r>
              <a:rPr lang="en-US" dirty="0" smtClean="0"/>
              <a:t>A commonly used cost function is</a:t>
            </a:r>
          </a:p>
          <a:p>
            <a:endParaRPr lang="en-US" dirty="0"/>
          </a:p>
          <a:p>
            <a:endParaRPr lang="en-US" dirty="0" smtClean="0"/>
          </a:p>
          <a:p>
            <a:endParaRPr lang="en-US" dirty="0"/>
          </a:p>
          <a:p>
            <a:pPr marL="0" indent="0">
              <a:buNone/>
            </a:pPr>
            <a:r>
              <a:rPr lang="en-US" dirty="0" smtClean="0"/>
              <a:t>where</a:t>
            </a:r>
          </a:p>
          <a:p>
            <a:r>
              <a:rPr lang="en-US" b="1" dirty="0" smtClean="0"/>
              <a:t>y’</a:t>
            </a:r>
            <a:r>
              <a:rPr lang="en-US" dirty="0" smtClean="0"/>
              <a:t> is predicted value for input variables</a:t>
            </a:r>
          </a:p>
          <a:p>
            <a:r>
              <a:rPr lang="en-US" b="1" dirty="0" smtClean="0"/>
              <a:t>y</a:t>
            </a:r>
            <a:r>
              <a:rPr lang="en-US" dirty="0" smtClean="0"/>
              <a:t> is actual value from test dataset</a:t>
            </a:r>
          </a:p>
          <a:p>
            <a:r>
              <a:rPr lang="en-US" b="1" dirty="0" smtClean="0"/>
              <a:t>C</a:t>
            </a:r>
            <a:r>
              <a:rPr lang="en-US" dirty="0" smtClean="0"/>
              <a:t> is the cost function value.</a:t>
            </a:r>
          </a:p>
          <a:p>
            <a:endParaRPr lang="en-US" dirty="0" smtClean="0"/>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81200"/>
            <a:ext cx="6858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3164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descr="cost function calcu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6" y="533400"/>
            <a:ext cx="9033164" cy="607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746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Now, again inputs provided to neuron, it calculates the weighted sum. Activation function is applied to neuron and it predicts output value. This prediction is compared with actual value and cost function is calculated.</a:t>
            </a:r>
            <a:endParaRPr lang="en-US" dirty="0"/>
          </a:p>
        </p:txBody>
      </p:sp>
    </p:spTree>
    <p:extLst>
      <p:ext uri="{BB962C8B-B14F-4D97-AF65-F5344CB8AC3E}">
        <p14:creationId xmlns:p14="http://schemas.microsoft.com/office/powerpoint/2010/main" val="4002575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Backpropagation</a:t>
            </a:r>
            <a:r>
              <a:rPr lang="en-US" b="1" dirty="0" smtClean="0"/>
              <a:t>:</a:t>
            </a:r>
            <a:br>
              <a:rPr lang="en-US" b="1" dirty="0" smtClean="0"/>
            </a:br>
            <a:endParaRPr lang="en-US" dirty="0"/>
          </a:p>
        </p:txBody>
      </p:sp>
      <p:sp>
        <p:nvSpPr>
          <p:cNvPr id="3" name="Content Placeholder 2"/>
          <p:cNvSpPr>
            <a:spLocks noGrp="1"/>
          </p:cNvSpPr>
          <p:nvPr>
            <p:ph idx="1"/>
          </p:nvPr>
        </p:nvSpPr>
        <p:spPr/>
        <p:txBody>
          <a:bodyPr/>
          <a:lstStyle/>
          <a:p>
            <a:endParaRPr lang="en-US"/>
          </a:p>
        </p:txBody>
      </p:sp>
      <p:pic>
        <p:nvPicPr>
          <p:cNvPr id="7170" name="Picture 2" descr="backpropag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9144000" cy="5791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289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Introduction to Deep Learning:</a:t>
            </a:r>
            <a:br>
              <a:rPr lang="en-US" b="1" dirty="0" smtClean="0"/>
            </a:br>
            <a:endParaRPr lang="en-US" dirty="0"/>
          </a:p>
        </p:txBody>
      </p:sp>
      <p:sp>
        <p:nvSpPr>
          <p:cNvPr id="3" name="Content Placeholder 2"/>
          <p:cNvSpPr>
            <a:spLocks noGrp="1"/>
          </p:cNvSpPr>
          <p:nvPr>
            <p:ph idx="1"/>
          </p:nvPr>
        </p:nvSpPr>
        <p:spPr/>
        <p:txBody>
          <a:bodyPr/>
          <a:lstStyle/>
          <a:p>
            <a:r>
              <a:rPr lang="en-US" dirty="0" smtClean="0"/>
              <a:t>Deep learning can be achieved using neural networks and they have been around for quite a long time i.e. around 40-50 years.  However, they were not used much in practical applications and did not gain much popularity in early days because training a neural network requires huge datasets and high computing power and they were not available in early days.</a:t>
            </a:r>
            <a:endParaRPr lang="en-US" dirty="0"/>
          </a:p>
        </p:txBody>
      </p:sp>
    </p:spTree>
    <p:extLst>
      <p:ext uri="{BB962C8B-B14F-4D97-AF65-F5344CB8AC3E}">
        <p14:creationId xmlns:p14="http://schemas.microsoft.com/office/powerpoint/2010/main" val="955667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r>
              <a:rPr lang="en-US" dirty="0" smtClean="0"/>
              <a:t>Cost function is fed to neuron and weights are adjusted.</a:t>
            </a:r>
          </a:p>
          <a:p>
            <a:r>
              <a:rPr lang="en-US" dirty="0" smtClean="0"/>
              <a:t>Again, neuron calculates weighted sum with updated weights.</a:t>
            </a:r>
          </a:p>
          <a:p>
            <a:r>
              <a:rPr lang="en-US" dirty="0" smtClean="0"/>
              <a:t>Activation function is applied to neuron and it makes another prediction for same data points.</a:t>
            </a:r>
          </a:p>
          <a:p>
            <a:r>
              <a:rPr lang="en-US" dirty="0" smtClean="0"/>
              <a:t>Then again, cost function is calculated from new prediction and actual value and it is fed back to neuron.</a:t>
            </a:r>
          </a:p>
          <a:p>
            <a:r>
              <a:rPr lang="en-US" dirty="0" smtClean="0"/>
              <a:t>The process goes on until optimum cost function i.e. having value closest to zero is obtained.</a:t>
            </a:r>
          </a:p>
          <a:p>
            <a:r>
              <a:rPr lang="en-US" dirty="0" smtClean="0"/>
              <a:t>A whole neural network can learn just like a neuron learns. It decides optimum cost function based on gradient descent or stochastic gradient descent.</a:t>
            </a:r>
          </a:p>
          <a:p>
            <a:endParaRPr lang="en-US" dirty="0"/>
          </a:p>
        </p:txBody>
      </p:sp>
    </p:spTree>
    <p:extLst>
      <p:ext uri="{BB962C8B-B14F-4D97-AF65-F5344CB8AC3E}">
        <p14:creationId xmlns:p14="http://schemas.microsoft.com/office/powerpoint/2010/main" val="3794081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a:t>
            </a:r>
            <a:endParaRPr lang="en-US" dirty="0"/>
          </a:p>
        </p:txBody>
      </p:sp>
      <p:sp>
        <p:nvSpPr>
          <p:cNvPr id="3" name="Content Placeholder 2"/>
          <p:cNvSpPr>
            <a:spLocks noGrp="1"/>
          </p:cNvSpPr>
          <p:nvPr>
            <p:ph idx="1"/>
          </p:nvPr>
        </p:nvSpPr>
        <p:spPr/>
        <p:txBody>
          <a:bodyPr>
            <a:normAutofit fontScale="92500"/>
          </a:bodyPr>
          <a:lstStyle/>
          <a:p>
            <a:r>
              <a:rPr lang="en-US" b="1" dirty="0" smtClean="0"/>
              <a:t>The Problem Statement:</a:t>
            </a:r>
          </a:p>
          <a:p>
            <a:r>
              <a:rPr lang="en-US" dirty="0" smtClean="0"/>
              <a:t>We have a dataset of customers of a bank. It consists of </a:t>
            </a:r>
            <a:r>
              <a:rPr lang="en-US" dirty="0" err="1" smtClean="0"/>
              <a:t>customerId</a:t>
            </a:r>
            <a:r>
              <a:rPr lang="en-US" dirty="0" smtClean="0"/>
              <a:t>, surname, </a:t>
            </a:r>
            <a:r>
              <a:rPr lang="en-US" dirty="0" err="1" smtClean="0"/>
              <a:t>creditScore</a:t>
            </a:r>
            <a:r>
              <a:rPr lang="en-US" dirty="0" smtClean="0"/>
              <a:t>, geography, </a:t>
            </a:r>
            <a:r>
              <a:rPr lang="en-US" dirty="0" err="1" smtClean="0"/>
              <a:t>gender,age</a:t>
            </a:r>
            <a:r>
              <a:rPr lang="en-US" dirty="0" smtClean="0"/>
              <a:t>, tenure, balance, </a:t>
            </a:r>
            <a:r>
              <a:rPr lang="en-US" dirty="0" err="1" smtClean="0"/>
              <a:t>numberOfProducts</a:t>
            </a:r>
            <a:r>
              <a:rPr lang="en-US" dirty="0" smtClean="0"/>
              <a:t>, </a:t>
            </a:r>
            <a:r>
              <a:rPr lang="en-US" dirty="0" err="1" smtClean="0"/>
              <a:t>hasCreditCard</a:t>
            </a:r>
            <a:r>
              <a:rPr lang="en-US" dirty="0" smtClean="0"/>
              <a:t>, </a:t>
            </a:r>
            <a:r>
              <a:rPr lang="en-US" dirty="0" err="1" smtClean="0"/>
              <a:t>isActiveMember</a:t>
            </a:r>
            <a:r>
              <a:rPr lang="en-US" dirty="0" smtClean="0"/>
              <a:t>, </a:t>
            </a:r>
            <a:r>
              <a:rPr lang="en-US" dirty="0" err="1" smtClean="0"/>
              <a:t>estimatedSalary</a:t>
            </a:r>
            <a:r>
              <a:rPr lang="en-US" dirty="0" smtClean="0"/>
              <a:t> and whether is exited the bank. Based on the data we want to predict whether a customer is going to leave the bank or not. This is a classification problem.</a:t>
            </a:r>
          </a:p>
          <a:p>
            <a:endParaRPr lang="en-US" dirty="0"/>
          </a:p>
        </p:txBody>
      </p:sp>
    </p:spTree>
    <p:extLst>
      <p:ext uri="{BB962C8B-B14F-4D97-AF65-F5344CB8AC3E}">
        <p14:creationId xmlns:p14="http://schemas.microsoft.com/office/powerpoint/2010/main" val="2106293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Read dataset:</a:t>
            </a:r>
            <a:br>
              <a:rPr lang="en-US" b="1" dirty="0" smtClean="0"/>
            </a:br>
            <a:endParaRPr lang="en-US" dirty="0"/>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822960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9314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Note that we are picking only relevant independent variables from dataset and storing in </a:t>
            </a:r>
            <a:r>
              <a:rPr lang="en-US" b="1" dirty="0" smtClean="0"/>
              <a:t>X</a:t>
            </a:r>
            <a:r>
              <a:rPr lang="en-US" dirty="0" smtClean="0"/>
              <a:t> matrix. We omitted columns 0,1 and 2 from dataset as </a:t>
            </a:r>
            <a:r>
              <a:rPr lang="en-US" dirty="0" err="1" smtClean="0"/>
              <a:t>rowNumber</a:t>
            </a:r>
            <a:r>
              <a:rPr lang="en-US" dirty="0" smtClean="0"/>
              <a:t>, </a:t>
            </a:r>
            <a:r>
              <a:rPr lang="en-US" dirty="0" err="1" smtClean="0"/>
              <a:t>customerId</a:t>
            </a:r>
            <a:r>
              <a:rPr lang="en-US" dirty="0" smtClean="0"/>
              <a:t> and surname are not really important for deciding whether the customer will leave the bank or not.</a:t>
            </a:r>
          </a:p>
          <a:p>
            <a:r>
              <a:rPr lang="en-US" b="1" dirty="0" smtClean="0"/>
              <a:t>y</a:t>
            </a:r>
            <a:r>
              <a:rPr lang="en-US" dirty="0" smtClean="0"/>
              <a:t> matrix stores whether customer left the bank or not.</a:t>
            </a:r>
          </a:p>
          <a:p>
            <a:pPr marL="0" indent="0">
              <a:buNone/>
            </a:pPr>
            <a:r>
              <a:rPr lang="en-US" b="1" dirty="0" smtClean="0"/>
              <a:t>Data Preprocessing:</a:t>
            </a:r>
          </a:p>
          <a:p>
            <a:r>
              <a:rPr lang="en-US" dirty="0" smtClean="0"/>
              <a:t>Note that customer information contains categorical variables </a:t>
            </a:r>
            <a:r>
              <a:rPr lang="en-US" b="1" dirty="0" smtClean="0"/>
              <a:t>gender</a:t>
            </a:r>
            <a:r>
              <a:rPr lang="en-US" dirty="0" smtClean="0"/>
              <a:t> and </a:t>
            </a:r>
            <a:r>
              <a:rPr lang="en-US" b="1" dirty="0" smtClean="0"/>
              <a:t>geography. </a:t>
            </a:r>
            <a:r>
              <a:rPr lang="en-US" dirty="0" smtClean="0"/>
              <a:t>We need to encode them and convert into.</a:t>
            </a:r>
          </a:p>
          <a:p>
            <a:endParaRPr lang="en-US" dirty="0"/>
          </a:p>
        </p:txBody>
      </p:sp>
    </p:spTree>
    <p:extLst>
      <p:ext uri="{BB962C8B-B14F-4D97-AF65-F5344CB8AC3E}">
        <p14:creationId xmlns:p14="http://schemas.microsoft.com/office/powerpoint/2010/main" val="2653629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839200" cy="6248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3098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9144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3246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1001"/>
            <a:ext cx="8686800" cy="367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2647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Artificial Neural Network Using </a:t>
            </a:r>
            <a:r>
              <a:rPr lang="en-US" b="1" dirty="0" err="1" smtClean="0"/>
              <a:t>Keras</a:t>
            </a:r>
            <a:r>
              <a:rPr lang="en-US" b="1" dirty="0" smtClean="0"/>
              <a:t>:</a:t>
            </a:r>
            <a:br>
              <a:rPr lang="en-US" b="1" dirty="0" smtClean="0"/>
            </a:br>
            <a:endParaRPr lang="en-US" dirty="0"/>
          </a:p>
        </p:txBody>
      </p:sp>
      <p:sp>
        <p:nvSpPr>
          <p:cNvPr id="3" name="Content Placeholder 2"/>
          <p:cNvSpPr>
            <a:spLocks noGrp="1"/>
          </p:cNvSpPr>
          <p:nvPr>
            <p:ph idx="1"/>
          </p:nvPr>
        </p:nvSpPr>
        <p:spPr/>
        <p:txBody>
          <a:bodyPr/>
          <a:lstStyle/>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 y="1066800"/>
            <a:ext cx="8839199"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1192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09600"/>
            <a:ext cx="8382000" cy="4724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4168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r>
              <a:rPr lang="en-US" dirty="0" smtClean="0"/>
              <a:t>We initialized an artificial neural network using </a:t>
            </a:r>
            <a:r>
              <a:rPr lang="en-US" dirty="0" err="1" smtClean="0"/>
              <a:t>keras</a:t>
            </a:r>
            <a:r>
              <a:rPr lang="en-US" dirty="0" smtClean="0"/>
              <a:t> Sequential class and stored in </a:t>
            </a:r>
            <a:r>
              <a:rPr lang="en-US" b="1" dirty="0" smtClean="0"/>
              <a:t>classifier</a:t>
            </a:r>
            <a:r>
              <a:rPr lang="en-US" dirty="0" smtClean="0"/>
              <a:t>. Then created a </a:t>
            </a:r>
            <a:r>
              <a:rPr lang="en-US" b="1" dirty="0" smtClean="0"/>
              <a:t>Dense  </a:t>
            </a:r>
            <a:r>
              <a:rPr lang="en-US" dirty="0" smtClean="0"/>
              <a:t>input layer with </a:t>
            </a:r>
            <a:r>
              <a:rPr lang="en-US" dirty="0" err="1" smtClean="0"/>
              <a:t>output_dim</a:t>
            </a:r>
            <a:r>
              <a:rPr lang="en-US" dirty="0" smtClean="0"/>
              <a:t> as </a:t>
            </a:r>
            <a:r>
              <a:rPr lang="en-US" dirty="0" smtClean="0"/>
              <a:t>11 </a:t>
            </a:r>
            <a:r>
              <a:rPr lang="en-US" dirty="0" smtClean="0"/>
              <a:t>( The number </a:t>
            </a:r>
            <a:r>
              <a:rPr lang="en-US" dirty="0" smtClean="0"/>
              <a:t>11 </a:t>
            </a:r>
            <a:r>
              <a:rPr lang="en-US" dirty="0" smtClean="0"/>
              <a:t>came from simply adding </a:t>
            </a:r>
            <a:r>
              <a:rPr lang="en-US" dirty="0" smtClean="0"/>
              <a:t>10 </a:t>
            </a:r>
            <a:r>
              <a:rPr lang="en-US" dirty="0" smtClean="0"/>
              <a:t>input variables and 1 output variable. There is not strict rule for </a:t>
            </a:r>
            <a:r>
              <a:rPr lang="en-US" dirty="0" err="1" smtClean="0"/>
              <a:t>output_dim</a:t>
            </a:r>
            <a:r>
              <a:rPr lang="en-US" dirty="0" smtClean="0"/>
              <a:t> parameter ),</a:t>
            </a:r>
          </a:p>
          <a:p>
            <a:r>
              <a:rPr lang="en-US" dirty="0" smtClean="0"/>
              <a:t>activation function as </a:t>
            </a:r>
            <a:r>
              <a:rPr lang="en-US" b="1" dirty="0" smtClean="0"/>
              <a:t>‘</a:t>
            </a:r>
            <a:r>
              <a:rPr lang="en-US" b="1" dirty="0" err="1" smtClean="0"/>
              <a:t>relu</a:t>
            </a:r>
            <a:r>
              <a:rPr lang="en-US" b="1" dirty="0" smtClean="0"/>
              <a:t>’ </a:t>
            </a:r>
            <a:r>
              <a:rPr lang="en-US" dirty="0" smtClean="0"/>
              <a:t>(It is actually a rectifier function and generally applied to input and hidden network layers ) and</a:t>
            </a:r>
          </a:p>
          <a:p>
            <a:r>
              <a:rPr lang="en-US" dirty="0" err="1" smtClean="0"/>
              <a:t>input_dim</a:t>
            </a:r>
            <a:r>
              <a:rPr lang="en-US" dirty="0" smtClean="0"/>
              <a:t> </a:t>
            </a:r>
            <a:r>
              <a:rPr lang="en-US" smtClean="0"/>
              <a:t>= </a:t>
            </a:r>
            <a:r>
              <a:rPr lang="en-US" smtClean="0"/>
              <a:t>10 because </a:t>
            </a:r>
            <a:r>
              <a:rPr lang="en-US" dirty="0" smtClean="0"/>
              <a:t>we </a:t>
            </a:r>
            <a:r>
              <a:rPr lang="en-US" smtClean="0"/>
              <a:t>have </a:t>
            </a:r>
            <a:r>
              <a:rPr lang="en-US" smtClean="0"/>
              <a:t>10 </a:t>
            </a:r>
            <a:r>
              <a:rPr lang="en-US" dirty="0" smtClean="0"/>
              <a:t>independent input variables in X matrix.</a:t>
            </a:r>
          </a:p>
          <a:p>
            <a:r>
              <a:rPr lang="en-US" dirty="0" smtClean="0"/>
              <a:t>added this layer to neural network using </a:t>
            </a:r>
            <a:r>
              <a:rPr lang="en-US" b="1" dirty="0" err="1" smtClean="0"/>
              <a:t>classifier.add</a:t>
            </a:r>
            <a:r>
              <a:rPr lang="en-US" b="1" dirty="0" smtClean="0"/>
              <a:t>()</a:t>
            </a:r>
            <a:endParaRPr lang="en-US" dirty="0" smtClean="0"/>
          </a:p>
          <a:p>
            <a:endParaRPr lang="en-US" dirty="0"/>
          </a:p>
        </p:txBody>
      </p:sp>
    </p:spTree>
    <p:extLst>
      <p:ext uri="{BB962C8B-B14F-4D97-AF65-F5344CB8AC3E}">
        <p14:creationId xmlns:p14="http://schemas.microsoft.com/office/powerpoint/2010/main" val="405536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has changed now?</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Since the inception of internet, and numerous tasks are being performed on computers, we have huge datasets available to train neural networks.</a:t>
            </a:r>
          </a:p>
          <a:p>
            <a:r>
              <a:rPr lang="en-US" dirty="0" smtClean="0"/>
              <a:t>The processing power of computers has increased substantially along with storage capacity and the hardware has become cheaper. We can buy hardware easily to implement deep learning applications.</a:t>
            </a:r>
          </a:p>
          <a:p>
            <a:endParaRPr lang="en-US" dirty="0"/>
          </a:p>
        </p:txBody>
      </p:sp>
    </p:spTree>
    <p:extLst>
      <p:ext uri="{BB962C8B-B14F-4D97-AF65-F5344CB8AC3E}">
        <p14:creationId xmlns:p14="http://schemas.microsoft.com/office/powerpoint/2010/main" val="2212545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r>
              <a:rPr lang="en-US" dirty="0" smtClean="0"/>
              <a:t>Then created another Dense hidden layer with similar parameters without </a:t>
            </a:r>
            <a:r>
              <a:rPr lang="en-US" b="1" dirty="0" err="1" smtClean="0"/>
              <a:t>input_dim</a:t>
            </a:r>
            <a:r>
              <a:rPr lang="en-US" b="1" dirty="0" smtClean="0"/>
              <a:t> </a:t>
            </a:r>
            <a:r>
              <a:rPr lang="en-US" dirty="0" smtClean="0"/>
              <a:t>(because </a:t>
            </a:r>
            <a:r>
              <a:rPr lang="en-US" dirty="0" err="1" smtClean="0"/>
              <a:t>input_dim</a:t>
            </a:r>
            <a:r>
              <a:rPr lang="en-US" dirty="0" smtClean="0"/>
              <a:t> parameter is provided to only input layer) and added this hidden layer using </a:t>
            </a:r>
            <a:r>
              <a:rPr lang="en-US" b="1" dirty="0" err="1" smtClean="0"/>
              <a:t>classifier.add</a:t>
            </a:r>
            <a:r>
              <a:rPr lang="en-US" b="1" dirty="0" smtClean="0"/>
              <a:t>()</a:t>
            </a:r>
            <a:r>
              <a:rPr lang="en-US" dirty="0" smtClean="0"/>
              <a:t> Then created an output layer with </a:t>
            </a:r>
            <a:r>
              <a:rPr lang="en-US" b="1" dirty="0" err="1" smtClean="0"/>
              <a:t>output_dim</a:t>
            </a:r>
            <a:r>
              <a:rPr lang="en-US" b="1" dirty="0" smtClean="0"/>
              <a:t> </a:t>
            </a:r>
            <a:r>
              <a:rPr lang="en-US" dirty="0" smtClean="0"/>
              <a:t>as 1 and sigmoid activation function (because generally it is applied for output layers) and added it to network by </a:t>
            </a:r>
            <a:r>
              <a:rPr lang="en-US" b="1" dirty="0" err="1" smtClean="0"/>
              <a:t>classifier.add</a:t>
            </a:r>
            <a:r>
              <a:rPr lang="en-US" b="1" dirty="0" smtClean="0"/>
              <a:t>().</a:t>
            </a:r>
            <a:r>
              <a:rPr lang="en-US" dirty="0" smtClean="0"/>
              <a:t> Then compiled this neural network using ‘</a:t>
            </a:r>
            <a:r>
              <a:rPr lang="en-US" dirty="0" err="1" smtClean="0"/>
              <a:t>adam</a:t>
            </a:r>
            <a:r>
              <a:rPr lang="en-US" dirty="0" smtClean="0"/>
              <a:t>’ </a:t>
            </a:r>
            <a:r>
              <a:rPr lang="en-US" dirty="0" smtClean="0">
                <a:hlinkClick r:id="rId2"/>
              </a:rPr>
              <a:t>optimizer</a:t>
            </a:r>
            <a:r>
              <a:rPr lang="en-US" dirty="0" smtClean="0"/>
              <a:t>, ‘</a:t>
            </a:r>
            <a:r>
              <a:rPr lang="en-US" dirty="0" err="1" smtClean="0"/>
              <a:t>binary_crossentropy</a:t>
            </a:r>
            <a:r>
              <a:rPr lang="en-US" dirty="0" smtClean="0"/>
              <a:t>’ </a:t>
            </a:r>
            <a:r>
              <a:rPr lang="en-US" dirty="0" smtClean="0">
                <a:hlinkClick r:id="rId3"/>
              </a:rPr>
              <a:t>loss function</a:t>
            </a:r>
            <a:r>
              <a:rPr lang="en-US" dirty="0" smtClean="0"/>
              <a:t> for </a:t>
            </a:r>
            <a:r>
              <a:rPr lang="en-US" b="1" dirty="0" smtClean="0"/>
              <a:t>accuracy </a:t>
            </a:r>
            <a:r>
              <a:rPr lang="en-US" dirty="0" smtClean="0">
                <a:hlinkClick r:id="rId4"/>
              </a:rPr>
              <a:t>metrics</a:t>
            </a:r>
            <a:endParaRPr lang="en-US" dirty="0"/>
          </a:p>
        </p:txBody>
      </p:sp>
    </p:spTree>
    <p:extLst>
      <p:ext uri="{BB962C8B-B14F-4D97-AF65-F5344CB8AC3E}">
        <p14:creationId xmlns:p14="http://schemas.microsoft.com/office/powerpoint/2010/main" val="2868878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That’s it. We have created a neural network, added an input layer, a hidden layer and an output layer to it and compiled it. Now its time for training and making predictions.</a:t>
            </a:r>
            <a:endParaRPr lang="en-US" dirty="0"/>
          </a:p>
        </p:txBody>
      </p:sp>
    </p:spTree>
    <p:extLst>
      <p:ext uri="{BB962C8B-B14F-4D97-AF65-F5344CB8AC3E}">
        <p14:creationId xmlns:p14="http://schemas.microsoft.com/office/powerpoint/2010/main" val="874475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b="1" dirty="0" err="1" smtClean="0"/>
              <a:t>classifier.fit</a:t>
            </a:r>
            <a:r>
              <a:rPr lang="en-US" b="1" dirty="0" smtClean="0"/>
              <a:t>() </a:t>
            </a:r>
            <a:r>
              <a:rPr lang="en-US" dirty="0" smtClean="0"/>
              <a:t>method trains the model with 9000 rows in batch size of 10 rows each. Once the model is trained with all 9000 rows, one epoch is completed. As we have provided </a:t>
            </a:r>
            <a:r>
              <a:rPr lang="en-US" b="1" dirty="0" err="1" smtClean="0"/>
              <a:t>nb_epoch</a:t>
            </a:r>
            <a:r>
              <a:rPr lang="en-US" b="1" dirty="0" smtClean="0"/>
              <a:t> = 100</a:t>
            </a:r>
            <a:r>
              <a:rPr lang="en-US" dirty="0" smtClean="0"/>
              <a:t> . Our model will be trained 100 times in batches of 10 rows on 9000 rows. As explained in </a:t>
            </a:r>
            <a:r>
              <a:rPr lang="en-US" dirty="0" smtClean="0">
                <a:hlinkClick r:id="rId2"/>
              </a:rPr>
              <a:t>previous</a:t>
            </a:r>
            <a:r>
              <a:rPr lang="en-US" dirty="0" smtClean="0"/>
              <a:t> articles, different weights will be assigned to neural networks using </a:t>
            </a:r>
            <a:r>
              <a:rPr lang="en-US" dirty="0" err="1" smtClean="0"/>
              <a:t>backpropagation</a:t>
            </a:r>
            <a:r>
              <a:rPr lang="en-US" dirty="0" smtClean="0"/>
              <a:t> so that optimal cost function value is found.</a:t>
            </a:r>
            <a:endParaRPr 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
            <a:ext cx="88392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586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 </a:t>
            </a:r>
            <a:r>
              <a:rPr lang="en-US" dirty="0" smtClean="0"/>
              <a:t>Note that our model calculates probability of a customer leaving bank. We are deciding a customer will leave bank if probability is more than 0.5 or he stays with bank if probability is less than or equal to 0.5.</a:t>
            </a:r>
            <a:endParaRPr lang="en-US" dirty="0"/>
          </a:p>
        </p:txBody>
      </p:sp>
    </p:spTree>
    <p:extLst>
      <p:ext uri="{BB962C8B-B14F-4D97-AF65-F5344CB8AC3E}">
        <p14:creationId xmlns:p14="http://schemas.microsoft.com/office/powerpoint/2010/main" val="2453701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4800"/>
            <a:ext cx="8534399"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3789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Inspiration:</a:t>
            </a:r>
            <a:br>
              <a:rPr lang="en-US" b="1" dirty="0" smtClean="0"/>
            </a:br>
            <a:endParaRPr lang="en-US" dirty="0"/>
          </a:p>
        </p:txBody>
      </p:sp>
      <p:sp>
        <p:nvSpPr>
          <p:cNvPr id="3" name="Content Placeholder 2"/>
          <p:cNvSpPr>
            <a:spLocks noGrp="1"/>
          </p:cNvSpPr>
          <p:nvPr>
            <p:ph idx="1"/>
          </p:nvPr>
        </p:nvSpPr>
        <p:spPr>
          <a:xfrm>
            <a:off x="457200" y="1600200"/>
            <a:ext cx="8458200" cy="4525963"/>
          </a:xfrm>
        </p:spPr>
        <p:txBody>
          <a:bodyPr>
            <a:normAutofit/>
          </a:bodyPr>
          <a:lstStyle/>
          <a:p>
            <a:r>
              <a:rPr lang="en-US" dirty="0" smtClean="0"/>
              <a:t>A human brain is the best learning mechanism. Engineers and scientists are trying to mimic human brain behavior to teach computers to learn and to give them the ability to think themselves. Introduction to deep learning involves a lot of similar concepts. Human brain learns when millions and billions of neurons work together. Similarly, deep learning involves a lot of neurons working together.</a:t>
            </a:r>
            <a:endParaRPr lang="en-US" dirty="0"/>
          </a:p>
        </p:txBody>
      </p:sp>
    </p:spTree>
    <p:extLst>
      <p:ext uri="{BB962C8B-B14F-4D97-AF65-F5344CB8AC3E}">
        <p14:creationId xmlns:p14="http://schemas.microsoft.com/office/powerpoint/2010/main" val="3610525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Applications:</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Deep Learning is used in</a:t>
            </a:r>
          </a:p>
          <a:p>
            <a:r>
              <a:rPr lang="en-US" dirty="0" smtClean="0"/>
              <a:t>Artificial neural networks for classification and regression</a:t>
            </a:r>
          </a:p>
          <a:p>
            <a:r>
              <a:rPr lang="en-US" dirty="0" smtClean="0"/>
              <a:t>Convolutional neural networks for computer vision</a:t>
            </a:r>
          </a:p>
          <a:p>
            <a:r>
              <a:rPr lang="en-US" dirty="0" smtClean="0"/>
              <a:t>Recurrent neural networks for time series analysis</a:t>
            </a:r>
          </a:p>
          <a:p>
            <a:r>
              <a:rPr lang="en-US" dirty="0" err="1" smtClean="0"/>
              <a:t>Boltzman</a:t>
            </a:r>
            <a:r>
              <a:rPr lang="en-US" dirty="0" smtClean="0"/>
              <a:t> machines for recommendation systems</a:t>
            </a:r>
          </a:p>
          <a:p>
            <a:endParaRPr lang="en-US" dirty="0"/>
          </a:p>
        </p:txBody>
      </p:sp>
    </p:spTree>
    <p:extLst>
      <p:ext uri="{BB962C8B-B14F-4D97-AF65-F5344CB8AC3E}">
        <p14:creationId xmlns:p14="http://schemas.microsoft.com/office/powerpoint/2010/main" val="968245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Neuron in Deep Learning:</a:t>
            </a:r>
            <a:br>
              <a:rPr lang="en-US" b="1" dirty="0" smtClean="0"/>
            </a:br>
            <a:endParaRPr lang="en-US" dirty="0"/>
          </a:p>
        </p:txBody>
      </p:sp>
      <p:sp>
        <p:nvSpPr>
          <p:cNvPr id="3" name="Content Placeholder 2"/>
          <p:cNvSpPr>
            <a:spLocks noGrp="1"/>
          </p:cNvSpPr>
          <p:nvPr>
            <p:ph idx="1"/>
          </p:nvPr>
        </p:nvSpPr>
        <p:spPr/>
        <p:txBody>
          <a:bodyPr/>
          <a:lstStyle/>
          <a:p>
            <a:r>
              <a:rPr lang="en-US" dirty="0" smtClean="0"/>
              <a:t>Just like a human brain neuron, neuron in deep learning takes some inputs and generates output. Although the process can be complicated, we will see basic concepts behind it. Let us see a diagrammatic representation.</a:t>
            </a:r>
            <a:endParaRPr lang="en-US" dirty="0"/>
          </a:p>
        </p:txBody>
      </p:sp>
    </p:spTree>
    <p:extLst>
      <p:ext uri="{BB962C8B-B14F-4D97-AF65-F5344CB8AC3E}">
        <p14:creationId xmlns:p14="http://schemas.microsoft.com/office/powerpoint/2010/main" val="1378699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The Neuron in Deep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5" y="0"/>
            <a:ext cx="91578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388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20000"/>
          </a:bodyPr>
          <a:lstStyle/>
          <a:p>
            <a:r>
              <a:rPr lang="en-US" dirty="0" smtClean="0"/>
              <a:t>x1, x2 and x3 marked in </a:t>
            </a:r>
            <a:r>
              <a:rPr lang="en-US" b="1" dirty="0" smtClean="0"/>
              <a:t>yellow</a:t>
            </a:r>
            <a:r>
              <a:rPr lang="en-US" dirty="0" smtClean="0"/>
              <a:t> circles are input variables.</a:t>
            </a:r>
          </a:p>
          <a:p>
            <a:r>
              <a:rPr lang="en-US" dirty="0" smtClean="0"/>
              <a:t>w1, w2 and w3 are associated </a:t>
            </a:r>
            <a:r>
              <a:rPr lang="en-US" b="1" dirty="0" smtClean="0"/>
              <a:t>weights</a:t>
            </a:r>
            <a:r>
              <a:rPr lang="en-US" dirty="0" smtClean="0"/>
              <a:t> for x1, x2 and x3.</a:t>
            </a:r>
          </a:p>
          <a:p>
            <a:r>
              <a:rPr lang="en-US" dirty="0" smtClean="0"/>
              <a:t>The big </a:t>
            </a:r>
            <a:r>
              <a:rPr lang="en-US" b="1" dirty="0" smtClean="0"/>
              <a:t>green</a:t>
            </a:r>
            <a:r>
              <a:rPr lang="en-US" dirty="0" smtClean="0"/>
              <a:t> circle is the neuron which performs weighted sum on input values. So, in our scenario the green neuron will perform x1w1 + x2w2 + x3w3. i.e. summation of multiplication of input x and its weight.</a:t>
            </a:r>
          </a:p>
          <a:p>
            <a:r>
              <a:rPr lang="en-US" dirty="0" smtClean="0"/>
              <a:t>After the </a:t>
            </a:r>
            <a:r>
              <a:rPr lang="en-US" b="1" dirty="0" smtClean="0"/>
              <a:t>green</a:t>
            </a:r>
            <a:r>
              <a:rPr lang="en-US" dirty="0" smtClean="0"/>
              <a:t> neuron performs its calculations, an activation function is applied on the neuron and the output is dependent on it.</a:t>
            </a:r>
          </a:p>
          <a:p>
            <a:r>
              <a:rPr lang="en-US" dirty="0" smtClean="0"/>
              <a:t>y value marked in </a:t>
            </a:r>
            <a:r>
              <a:rPr lang="en-US" b="1" dirty="0" smtClean="0"/>
              <a:t>red</a:t>
            </a:r>
            <a:r>
              <a:rPr lang="en-US" dirty="0" smtClean="0"/>
              <a:t> circle is output after performing calculations on input variables along with its weights and application of activation function.</a:t>
            </a:r>
          </a:p>
          <a:p>
            <a:r>
              <a:rPr lang="en-US" dirty="0" smtClean="0"/>
              <a:t>All the input or output connects are termed as </a:t>
            </a:r>
            <a:r>
              <a:rPr lang="en-US" b="1" dirty="0" smtClean="0"/>
              <a:t>synapses</a:t>
            </a:r>
            <a:r>
              <a:rPr lang="en-US" dirty="0" smtClean="0"/>
              <a:t> of neuron in deep learning.</a:t>
            </a:r>
          </a:p>
          <a:p>
            <a:endParaRPr lang="en-US" dirty="0"/>
          </a:p>
        </p:txBody>
      </p:sp>
    </p:spTree>
    <p:extLst>
      <p:ext uri="{BB962C8B-B14F-4D97-AF65-F5344CB8AC3E}">
        <p14:creationId xmlns:p14="http://schemas.microsoft.com/office/powerpoint/2010/main" val="2897385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Artificial Neural Networks:</a:t>
            </a:r>
            <a:br>
              <a:rPr lang="en-US" b="1" dirty="0" smtClean="0"/>
            </a:br>
            <a:endParaRPr lang="en-US" dirty="0"/>
          </a:p>
        </p:txBody>
      </p:sp>
      <p:sp>
        <p:nvSpPr>
          <p:cNvPr id="3" name="Content Placeholder 2"/>
          <p:cNvSpPr>
            <a:spLocks noGrp="1"/>
          </p:cNvSpPr>
          <p:nvPr>
            <p:ph idx="1"/>
          </p:nvPr>
        </p:nvSpPr>
        <p:spPr/>
        <p:txBody>
          <a:bodyPr/>
          <a:lstStyle/>
          <a:p>
            <a:r>
              <a:rPr lang="en-US" dirty="0" smtClean="0"/>
              <a:t>First of all, let us first review  our </a:t>
            </a:r>
            <a:r>
              <a:rPr lang="en-US" dirty="0" smtClean="0">
                <a:hlinkClick r:id="rId2"/>
              </a:rPr>
              <a:t>multiple linear regression model</a:t>
            </a:r>
            <a:r>
              <a:rPr lang="en-US" dirty="0" smtClean="0"/>
              <a:t>. We used it to predict salary of an employee based on hours worked, certifications and years of experience by simply applying a </a:t>
            </a:r>
            <a:r>
              <a:rPr lang="en-US" dirty="0" err="1" smtClean="0"/>
              <a:t>regressor</a:t>
            </a:r>
            <a:r>
              <a:rPr lang="en-US" dirty="0" smtClean="0"/>
              <a:t> on input variables.</a:t>
            </a:r>
            <a:endParaRPr lang="en-US" dirty="0"/>
          </a:p>
        </p:txBody>
      </p:sp>
    </p:spTree>
    <p:extLst>
      <p:ext uri="{BB962C8B-B14F-4D97-AF65-F5344CB8AC3E}">
        <p14:creationId xmlns:p14="http://schemas.microsoft.com/office/powerpoint/2010/main" val="2197816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1008</Words>
  <Application>Microsoft Office PowerPoint</Application>
  <PresentationFormat>On-screen Show (4:3)</PresentationFormat>
  <Paragraphs>72</Paragraphs>
  <Slides>34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Office Theme</vt:lpstr>
      <vt:lpstr>Introduction to Artificial Neural Network: </vt:lpstr>
      <vt:lpstr>Introduction to Deep Learning: </vt:lpstr>
      <vt:lpstr>What has changed now? </vt:lpstr>
      <vt:lpstr>Inspiration: </vt:lpstr>
      <vt:lpstr>Applications: </vt:lpstr>
      <vt:lpstr>Neuron in Deep Learning: </vt:lpstr>
      <vt:lpstr>PowerPoint Presentation</vt:lpstr>
      <vt:lpstr>PowerPoint Presentation</vt:lpstr>
      <vt:lpstr>Artificial Neural Networks: </vt:lpstr>
      <vt:lpstr>PowerPoint Presentation</vt:lpstr>
      <vt:lpstr>PowerPoint Presentation</vt:lpstr>
      <vt:lpstr>PowerPoint Presentation</vt:lpstr>
      <vt:lpstr>How do Neural Networks Learn? The Neuron: </vt:lpstr>
      <vt:lpstr>PowerPoint Presentation</vt:lpstr>
      <vt:lpstr>PowerPoint Presentation</vt:lpstr>
      <vt:lpstr>PowerPoint Presentation</vt:lpstr>
      <vt:lpstr>PowerPoint Presentation</vt:lpstr>
      <vt:lpstr>PowerPoint Presentation</vt:lpstr>
      <vt:lpstr>Backpropagation: </vt:lpstr>
      <vt:lpstr>PowerPoint Presentation</vt:lpstr>
      <vt:lpstr>ANN</vt:lpstr>
      <vt:lpstr>Read dataset: </vt:lpstr>
      <vt:lpstr>PowerPoint Presentation</vt:lpstr>
      <vt:lpstr>PowerPoint Presentation</vt:lpstr>
      <vt:lpstr>PowerPoint Presentation</vt:lpstr>
      <vt:lpstr>PowerPoint Presentation</vt:lpstr>
      <vt:lpstr>Artificial Neural Network Using Keras: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Deep Learning:</dc:title>
  <dc:creator>Windows User</dc:creator>
  <cp:lastModifiedBy>Mahendra Datta</cp:lastModifiedBy>
  <cp:revision>11</cp:revision>
  <dcterms:created xsi:type="dcterms:W3CDTF">2018-05-29T13:17:44Z</dcterms:created>
  <dcterms:modified xsi:type="dcterms:W3CDTF">2021-02-13T08:27:07Z</dcterms:modified>
</cp:coreProperties>
</file>