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25" d="100"/>
          <a:sy n="125" d="100"/>
        </p:scale>
        <p:origin x="29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67A63-2591-4840-B022-3E57D9ACC9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CA5BC1C-1291-4B50-A198-2C53D85105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7C7ED5C-347B-4E49-9A19-758C5D410B82}"/>
              </a:ext>
            </a:extLst>
          </p:cNvPr>
          <p:cNvSpPr>
            <a:spLocks noGrp="1"/>
          </p:cNvSpPr>
          <p:nvPr>
            <p:ph type="dt" sz="half" idx="10"/>
          </p:nvPr>
        </p:nvSpPr>
        <p:spPr/>
        <p:txBody>
          <a:bodyPr/>
          <a:lstStyle/>
          <a:p>
            <a:fld id="{A39D5E31-920D-4758-9755-724FEF26D222}" type="datetimeFigureOut">
              <a:rPr lang="en-CA" smtClean="0"/>
              <a:t>2021-01-20</a:t>
            </a:fld>
            <a:endParaRPr lang="en-CA"/>
          </a:p>
        </p:txBody>
      </p:sp>
      <p:sp>
        <p:nvSpPr>
          <p:cNvPr id="5" name="Footer Placeholder 4">
            <a:extLst>
              <a:ext uri="{FF2B5EF4-FFF2-40B4-BE49-F238E27FC236}">
                <a16:creationId xmlns:a16="http://schemas.microsoft.com/office/drawing/2014/main" id="{A4E999EE-FD8A-4C45-BA54-81F5148E0DF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D8C55AB-B192-44AB-A357-09CF33AE8EBF}"/>
              </a:ext>
            </a:extLst>
          </p:cNvPr>
          <p:cNvSpPr>
            <a:spLocks noGrp="1"/>
          </p:cNvSpPr>
          <p:nvPr>
            <p:ph type="sldNum" sz="quarter" idx="12"/>
          </p:nvPr>
        </p:nvSpPr>
        <p:spPr/>
        <p:txBody>
          <a:bodyPr/>
          <a:lstStyle/>
          <a:p>
            <a:fld id="{D05013DF-2CD3-43FA-AA4D-B38B7157289D}" type="slidenum">
              <a:rPr lang="en-CA" smtClean="0"/>
              <a:t>‹#›</a:t>
            </a:fld>
            <a:endParaRPr lang="en-CA"/>
          </a:p>
        </p:txBody>
      </p:sp>
    </p:spTree>
    <p:extLst>
      <p:ext uri="{BB962C8B-B14F-4D97-AF65-F5344CB8AC3E}">
        <p14:creationId xmlns:p14="http://schemas.microsoft.com/office/powerpoint/2010/main" val="1237248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BA0-DCDD-4740-B65C-62F6F0B32B9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9FE046D-A736-4546-9D67-3878C90AD6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EFAE821-0A4B-4DE5-9A4C-B1CEDA62C7DB}"/>
              </a:ext>
            </a:extLst>
          </p:cNvPr>
          <p:cNvSpPr>
            <a:spLocks noGrp="1"/>
          </p:cNvSpPr>
          <p:nvPr>
            <p:ph type="dt" sz="half" idx="10"/>
          </p:nvPr>
        </p:nvSpPr>
        <p:spPr/>
        <p:txBody>
          <a:bodyPr/>
          <a:lstStyle/>
          <a:p>
            <a:fld id="{A39D5E31-920D-4758-9755-724FEF26D222}" type="datetimeFigureOut">
              <a:rPr lang="en-CA" smtClean="0"/>
              <a:t>2021-01-20</a:t>
            </a:fld>
            <a:endParaRPr lang="en-CA"/>
          </a:p>
        </p:txBody>
      </p:sp>
      <p:sp>
        <p:nvSpPr>
          <p:cNvPr id="5" name="Footer Placeholder 4">
            <a:extLst>
              <a:ext uri="{FF2B5EF4-FFF2-40B4-BE49-F238E27FC236}">
                <a16:creationId xmlns:a16="http://schemas.microsoft.com/office/drawing/2014/main" id="{547134A6-D9FF-4735-A926-94FAA737363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5564F06-682C-4343-AEC7-C0F9CDE6841E}"/>
              </a:ext>
            </a:extLst>
          </p:cNvPr>
          <p:cNvSpPr>
            <a:spLocks noGrp="1"/>
          </p:cNvSpPr>
          <p:nvPr>
            <p:ph type="sldNum" sz="quarter" idx="12"/>
          </p:nvPr>
        </p:nvSpPr>
        <p:spPr/>
        <p:txBody>
          <a:bodyPr/>
          <a:lstStyle/>
          <a:p>
            <a:fld id="{D05013DF-2CD3-43FA-AA4D-B38B7157289D}" type="slidenum">
              <a:rPr lang="en-CA" smtClean="0"/>
              <a:t>‹#›</a:t>
            </a:fld>
            <a:endParaRPr lang="en-CA"/>
          </a:p>
        </p:txBody>
      </p:sp>
    </p:spTree>
    <p:extLst>
      <p:ext uri="{BB962C8B-B14F-4D97-AF65-F5344CB8AC3E}">
        <p14:creationId xmlns:p14="http://schemas.microsoft.com/office/powerpoint/2010/main" val="2896146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157420-918A-4BA6-A08B-4D5B57B4EF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255C7B-B54D-4301-93C4-88EC66C651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6C98D82-86B4-4D5D-86EA-4AB235F303D1}"/>
              </a:ext>
            </a:extLst>
          </p:cNvPr>
          <p:cNvSpPr>
            <a:spLocks noGrp="1"/>
          </p:cNvSpPr>
          <p:nvPr>
            <p:ph type="dt" sz="half" idx="10"/>
          </p:nvPr>
        </p:nvSpPr>
        <p:spPr/>
        <p:txBody>
          <a:bodyPr/>
          <a:lstStyle/>
          <a:p>
            <a:fld id="{A39D5E31-920D-4758-9755-724FEF26D222}" type="datetimeFigureOut">
              <a:rPr lang="en-CA" smtClean="0"/>
              <a:t>2021-01-20</a:t>
            </a:fld>
            <a:endParaRPr lang="en-CA"/>
          </a:p>
        </p:txBody>
      </p:sp>
      <p:sp>
        <p:nvSpPr>
          <p:cNvPr id="5" name="Footer Placeholder 4">
            <a:extLst>
              <a:ext uri="{FF2B5EF4-FFF2-40B4-BE49-F238E27FC236}">
                <a16:creationId xmlns:a16="http://schemas.microsoft.com/office/drawing/2014/main" id="{FD11CDF0-5ADF-4BC4-BF58-A0626F8A8EA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E59B5BD-BA30-44DF-B23C-9D9DA3F39531}"/>
              </a:ext>
            </a:extLst>
          </p:cNvPr>
          <p:cNvSpPr>
            <a:spLocks noGrp="1"/>
          </p:cNvSpPr>
          <p:nvPr>
            <p:ph type="sldNum" sz="quarter" idx="12"/>
          </p:nvPr>
        </p:nvSpPr>
        <p:spPr/>
        <p:txBody>
          <a:bodyPr/>
          <a:lstStyle/>
          <a:p>
            <a:fld id="{D05013DF-2CD3-43FA-AA4D-B38B7157289D}" type="slidenum">
              <a:rPr lang="en-CA" smtClean="0"/>
              <a:t>‹#›</a:t>
            </a:fld>
            <a:endParaRPr lang="en-CA"/>
          </a:p>
        </p:txBody>
      </p:sp>
    </p:spTree>
    <p:extLst>
      <p:ext uri="{BB962C8B-B14F-4D97-AF65-F5344CB8AC3E}">
        <p14:creationId xmlns:p14="http://schemas.microsoft.com/office/powerpoint/2010/main" val="232778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94F5-E051-4F76-832C-AFFE4F969F6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0EFFEB1-7516-4B30-8A23-BEC476EF45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93B3DD7-77CA-4AD8-83E2-746A5FC4BC75}"/>
              </a:ext>
            </a:extLst>
          </p:cNvPr>
          <p:cNvSpPr>
            <a:spLocks noGrp="1"/>
          </p:cNvSpPr>
          <p:nvPr>
            <p:ph type="dt" sz="half" idx="10"/>
          </p:nvPr>
        </p:nvSpPr>
        <p:spPr/>
        <p:txBody>
          <a:bodyPr/>
          <a:lstStyle/>
          <a:p>
            <a:fld id="{A39D5E31-920D-4758-9755-724FEF26D222}" type="datetimeFigureOut">
              <a:rPr lang="en-CA" smtClean="0"/>
              <a:t>2021-01-20</a:t>
            </a:fld>
            <a:endParaRPr lang="en-CA"/>
          </a:p>
        </p:txBody>
      </p:sp>
      <p:sp>
        <p:nvSpPr>
          <p:cNvPr id="5" name="Footer Placeholder 4">
            <a:extLst>
              <a:ext uri="{FF2B5EF4-FFF2-40B4-BE49-F238E27FC236}">
                <a16:creationId xmlns:a16="http://schemas.microsoft.com/office/drawing/2014/main" id="{F4C31064-A978-45C2-BD98-CB55F5BD1E4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A7BC8DC-D2B8-42B5-B87F-41A4CD864907}"/>
              </a:ext>
            </a:extLst>
          </p:cNvPr>
          <p:cNvSpPr>
            <a:spLocks noGrp="1"/>
          </p:cNvSpPr>
          <p:nvPr>
            <p:ph type="sldNum" sz="quarter" idx="12"/>
          </p:nvPr>
        </p:nvSpPr>
        <p:spPr/>
        <p:txBody>
          <a:bodyPr/>
          <a:lstStyle/>
          <a:p>
            <a:fld id="{D05013DF-2CD3-43FA-AA4D-B38B7157289D}" type="slidenum">
              <a:rPr lang="en-CA" smtClean="0"/>
              <a:t>‹#›</a:t>
            </a:fld>
            <a:endParaRPr lang="en-CA"/>
          </a:p>
        </p:txBody>
      </p:sp>
    </p:spTree>
    <p:extLst>
      <p:ext uri="{BB962C8B-B14F-4D97-AF65-F5344CB8AC3E}">
        <p14:creationId xmlns:p14="http://schemas.microsoft.com/office/powerpoint/2010/main" val="252339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EFE7A-8766-4AA8-B04D-E83EB8B787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9B36EF6-0C53-4676-81E7-D73D298F1A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BB8F7-D2C6-445B-A70D-294B2593236D}"/>
              </a:ext>
            </a:extLst>
          </p:cNvPr>
          <p:cNvSpPr>
            <a:spLocks noGrp="1"/>
          </p:cNvSpPr>
          <p:nvPr>
            <p:ph type="dt" sz="half" idx="10"/>
          </p:nvPr>
        </p:nvSpPr>
        <p:spPr/>
        <p:txBody>
          <a:bodyPr/>
          <a:lstStyle/>
          <a:p>
            <a:fld id="{A39D5E31-920D-4758-9755-724FEF26D222}" type="datetimeFigureOut">
              <a:rPr lang="en-CA" smtClean="0"/>
              <a:t>2021-01-20</a:t>
            </a:fld>
            <a:endParaRPr lang="en-CA"/>
          </a:p>
        </p:txBody>
      </p:sp>
      <p:sp>
        <p:nvSpPr>
          <p:cNvPr id="5" name="Footer Placeholder 4">
            <a:extLst>
              <a:ext uri="{FF2B5EF4-FFF2-40B4-BE49-F238E27FC236}">
                <a16:creationId xmlns:a16="http://schemas.microsoft.com/office/drawing/2014/main" id="{DA283DC1-7EDF-4434-9CF7-9067460FD8E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4321F0E-2FCD-4601-8847-382745873090}"/>
              </a:ext>
            </a:extLst>
          </p:cNvPr>
          <p:cNvSpPr>
            <a:spLocks noGrp="1"/>
          </p:cNvSpPr>
          <p:nvPr>
            <p:ph type="sldNum" sz="quarter" idx="12"/>
          </p:nvPr>
        </p:nvSpPr>
        <p:spPr/>
        <p:txBody>
          <a:bodyPr/>
          <a:lstStyle/>
          <a:p>
            <a:fld id="{D05013DF-2CD3-43FA-AA4D-B38B7157289D}" type="slidenum">
              <a:rPr lang="en-CA" smtClean="0"/>
              <a:t>‹#›</a:t>
            </a:fld>
            <a:endParaRPr lang="en-CA"/>
          </a:p>
        </p:txBody>
      </p:sp>
    </p:spTree>
    <p:extLst>
      <p:ext uri="{BB962C8B-B14F-4D97-AF65-F5344CB8AC3E}">
        <p14:creationId xmlns:p14="http://schemas.microsoft.com/office/powerpoint/2010/main" val="357503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A255-4CD2-420B-B990-DA8592C8F2E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936E61C-67EE-4587-9205-5E8DF7BB99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A55CD8B-0205-4D66-AF5F-9CD0401DE9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FB94D04-1EAB-4938-94CA-8D5CE784081E}"/>
              </a:ext>
            </a:extLst>
          </p:cNvPr>
          <p:cNvSpPr>
            <a:spLocks noGrp="1"/>
          </p:cNvSpPr>
          <p:nvPr>
            <p:ph type="dt" sz="half" idx="10"/>
          </p:nvPr>
        </p:nvSpPr>
        <p:spPr/>
        <p:txBody>
          <a:bodyPr/>
          <a:lstStyle/>
          <a:p>
            <a:fld id="{A39D5E31-920D-4758-9755-724FEF26D222}" type="datetimeFigureOut">
              <a:rPr lang="en-CA" smtClean="0"/>
              <a:t>2021-01-20</a:t>
            </a:fld>
            <a:endParaRPr lang="en-CA"/>
          </a:p>
        </p:txBody>
      </p:sp>
      <p:sp>
        <p:nvSpPr>
          <p:cNvPr id="6" name="Footer Placeholder 5">
            <a:extLst>
              <a:ext uri="{FF2B5EF4-FFF2-40B4-BE49-F238E27FC236}">
                <a16:creationId xmlns:a16="http://schemas.microsoft.com/office/drawing/2014/main" id="{01396668-C435-4A88-A8AC-5A2D14706BE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C9D6A1A-90E4-49D2-9A47-53E99CE9C92C}"/>
              </a:ext>
            </a:extLst>
          </p:cNvPr>
          <p:cNvSpPr>
            <a:spLocks noGrp="1"/>
          </p:cNvSpPr>
          <p:nvPr>
            <p:ph type="sldNum" sz="quarter" idx="12"/>
          </p:nvPr>
        </p:nvSpPr>
        <p:spPr/>
        <p:txBody>
          <a:bodyPr/>
          <a:lstStyle/>
          <a:p>
            <a:fld id="{D05013DF-2CD3-43FA-AA4D-B38B7157289D}" type="slidenum">
              <a:rPr lang="en-CA" smtClean="0"/>
              <a:t>‹#›</a:t>
            </a:fld>
            <a:endParaRPr lang="en-CA"/>
          </a:p>
        </p:txBody>
      </p:sp>
    </p:spTree>
    <p:extLst>
      <p:ext uri="{BB962C8B-B14F-4D97-AF65-F5344CB8AC3E}">
        <p14:creationId xmlns:p14="http://schemas.microsoft.com/office/powerpoint/2010/main" val="1206864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365E-8296-4157-B5EB-79293027D75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0730B35-9543-4D32-B29D-9E03A7804F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3067DB-FF47-4A67-B17F-CCDFD7366C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4FD61CE-85A1-4869-9338-A595A176F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1F9F06-AE3F-4B4A-BC22-2ADC3D2B84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7F37BB8-BD73-49DC-852F-51924E295EF8}"/>
              </a:ext>
            </a:extLst>
          </p:cNvPr>
          <p:cNvSpPr>
            <a:spLocks noGrp="1"/>
          </p:cNvSpPr>
          <p:nvPr>
            <p:ph type="dt" sz="half" idx="10"/>
          </p:nvPr>
        </p:nvSpPr>
        <p:spPr/>
        <p:txBody>
          <a:bodyPr/>
          <a:lstStyle/>
          <a:p>
            <a:fld id="{A39D5E31-920D-4758-9755-724FEF26D222}" type="datetimeFigureOut">
              <a:rPr lang="en-CA" smtClean="0"/>
              <a:t>2021-01-20</a:t>
            </a:fld>
            <a:endParaRPr lang="en-CA"/>
          </a:p>
        </p:txBody>
      </p:sp>
      <p:sp>
        <p:nvSpPr>
          <p:cNvPr id="8" name="Footer Placeholder 7">
            <a:extLst>
              <a:ext uri="{FF2B5EF4-FFF2-40B4-BE49-F238E27FC236}">
                <a16:creationId xmlns:a16="http://schemas.microsoft.com/office/drawing/2014/main" id="{89A01BF0-A356-43B5-9E2C-D31FC87046B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F0E4477-E2B9-4A55-8BD2-7D0A0E25CA90}"/>
              </a:ext>
            </a:extLst>
          </p:cNvPr>
          <p:cNvSpPr>
            <a:spLocks noGrp="1"/>
          </p:cNvSpPr>
          <p:nvPr>
            <p:ph type="sldNum" sz="quarter" idx="12"/>
          </p:nvPr>
        </p:nvSpPr>
        <p:spPr/>
        <p:txBody>
          <a:bodyPr/>
          <a:lstStyle/>
          <a:p>
            <a:fld id="{D05013DF-2CD3-43FA-AA4D-B38B7157289D}" type="slidenum">
              <a:rPr lang="en-CA" smtClean="0"/>
              <a:t>‹#›</a:t>
            </a:fld>
            <a:endParaRPr lang="en-CA"/>
          </a:p>
        </p:txBody>
      </p:sp>
    </p:spTree>
    <p:extLst>
      <p:ext uri="{BB962C8B-B14F-4D97-AF65-F5344CB8AC3E}">
        <p14:creationId xmlns:p14="http://schemas.microsoft.com/office/powerpoint/2010/main" val="1283284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89C6-981C-4755-BBDE-474F83241D6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87D00F1-50B6-4D1A-B4DD-FCA6527D72A7}"/>
              </a:ext>
            </a:extLst>
          </p:cNvPr>
          <p:cNvSpPr>
            <a:spLocks noGrp="1"/>
          </p:cNvSpPr>
          <p:nvPr>
            <p:ph type="dt" sz="half" idx="10"/>
          </p:nvPr>
        </p:nvSpPr>
        <p:spPr/>
        <p:txBody>
          <a:bodyPr/>
          <a:lstStyle/>
          <a:p>
            <a:fld id="{A39D5E31-920D-4758-9755-724FEF26D222}" type="datetimeFigureOut">
              <a:rPr lang="en-CA" smtClean="0"/>
              <a:t>2021-01-20</a:t>
            </a:fld>
            <a:endParaRPr lang="en-CA"/>
          </a:p>
        </p:txBody>
      </p:sp>
      <p:sp>
        <p:nvSpPr>
          <p:cNvPr id="4" name="Footer Placeholder 3">
            <a:extLst>
              <a:ext uri="{FF2B5EF4-FFF2-40B4-BE49-F238E27FC236}">
                <a16:creationId xmlns:a16="http://schemas.microsoft.com/office/drawing/2014/main" id="{5F7DFD8B-7467-48FF-92AA-CE78BD4C98A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EE8D04C-D79E-4877-87D4-A97E76F12830}"/>
              </a:ext>
            </a:extLst>
          </p:cNvPr>
          <p:cNvSpPr>
            <a:spLocks noGrp="1"/>
          </p:cNvSpPr>
          <p:nvPr>
            <p:ph type="sldNum" sz="quarter" idx="12"/>
          </p:nvPr>
        </p:nvSpPr>
        <p:spPr/>
        <p:txBody>
          <a:bodyPr/>
          <a:lstStyle/>
          <a:p>
            <a:fld id="{D05013DF-2CD3-43FA-AA4D-B38B7157289D}" type="slidenum">
              <a:rPr lang="en-CA" smtClean="0"/>
              <a:t>‹#›</a:t>
            </a:fld>
            <a:endParaRPr lang="en-CA"/>
          </a:p>
        </p:txBody>
      </p:sp>
    </p:spTree>
    <p:extLst>
      <p:ext uri="{BB962C8B-B14F-4D97-AF65-F5344CB8AC3E}">
        <p14:creationId xmlns:p14="http://schemas.microsoft.com/office/powerpoint/2010/main" val="649229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0B5F0A-5F54-42EA-9629-F09EE9E90A28}"/>
              </a:ext>
            </a:extLst>
          </p:cNvPr>
          <p:cNvSpPr>
            <a:spLocks noGrp="1"/>
          </p:cNvSpPr>
          <p:nvPr>
            <p:ph type="dt" sz="half" idx="10"/>
          </p:nvPr>
        </p:nvSpPr>
        <p:spPr/>
        <p:txBody>
          <a:bodyPr/>
          <a:lstStyle/>
          <a:p>
            <a:fld id="{A39D5E31-920D-4758-9755-724FEF26D222}" type="datetimeFigureOut">
              <a:rPr lang="en-CA" smtClean="0"/>
              <a:t>2021-01-20</a:t>
            </a:fld>
            <a:endParaRPr lang="en-CA"/>
          </a:p>
        </p:txBody>
      </p:sp>
      <p:sp>
        <p:nvSpPr>
          <p:cNvPr id="3" name="Footer Placeholder 2">
            <a:extLst>
              <a:ext uri="{FF2B5EF4-FFF2-40B4-BE49-F238E27FC236}">
                <a16:creationId xmlns:a16="http://schemas.microsoft.com/office/drawing/2014/main" id="{42D8C515-BCC3-43E4-BB7A-05CA26CC61F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E13114B-C281-4444-AC74-0FF1D1CE1E1B}"/>
              </a:ext>
            </a:extLst>
          </p:cNvPr>
          <p:cNvSpPr>
            <a:spLocks noGrp="1"/>
          </p:cNvSpPr>
          <p:nvPr>
            <p:ph type="sldNum" sz="quarter" idx="12"/>
          </p:nvPr>
        </p:nvSpPr>
        <p:spPr/>
        <p:txBody>
          <a:bodyPr/>
          <a:lstStyle/>
          <a:p>
            <a:fld id="{D05013DF-2CD3-43FA-AA4D-B38B7157289D}" type="slidenum">
              <a:rPr lang="en-CA" smtClean="0"/>
              <a:t>‹#›</a:t>
            </a:fld>
            <a:endParaRPr lang="en-CA"/>
          </a:p>
        </p:txBody>
      </p:sp>
    </p:spTree>
    <p:extLst>
      <p:ext uri="{BB962C8B-B14F-4D97-AF65-F5344CB8AC3E}">
        <p14:creationId xmlns:p14="http://schemas.microsoft.com/office/powerpoint/2010/main" val="334684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8CDC-C708-4CB8-9522-2989C21BF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C3F95C3-CA20-4CAC-965D-22B4EBF1DC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5AEA0BF-CF68-4C6D-BF92-A4F4547065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90B789-F7A4-49AA-BD89-83651590F574}"/>
              </a:ext>
            </a:extLst>
          </p:cNvPr>
          <p:cNvSpPr>
            <a:spLocks noGrp="1"/>
          </p:cNvSpPr>
          <p:nvPr>
            <p:ph type="dt" sz="half" idx="10"/>
          </p:nvPr>
        </p:nvSpPr>
        <p:spPr/>
        <p:txBody>
          <a:bodyPr/>
          <a:lstStyle/>
          <a:p>
            <a:fld id="{A39D5E31-920D-4758-9755-724FEF26D222}" type="datetimeFigureOut">
              <a:rPr lang="en-CA" smtClean="0"/>
              <a:t>2021-01-20</a:t>
            </a:fld>
            <a:endParaRPr lang="en-CA"/>
          </a:p>
        </p:txBody>
      </p:sp>
      <p:sp>
        <p:nvSpPr>
          <p:cNvPr id="6" name="Footer Placeholder 5">
            <a:extLst>
              <a:ext uri="{FF2B5EF4-FFF2-40B4-BE49-F238E27FC236}">
                <a16:creationId xmlns:a16="http://schemas.microsoft.com/office/drawing/2014/main" id="{B40ECCD0-BD1F-4B94-8620-C3AE823F6B4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02E72F2-68C7-46FB-99C2-E3C8D15BE0BC}"/>
              </a:ext>
            </a:extLst>
          </p:cNvPr>
          <p:cNvSpPr>
            <a:spLocks noGrp="1"/>
          </p:cNvSpPr>
          <p:nvPr>
            <p:ph type="sldNum" sz="quarter" idx="12"/>
          </p:nvPr>
        </p:nvSpPr>
        <p:spPr/>
        <p:txBody>
          <a:bodyPr/>
          <a:lstStyle/>
          <a:p>
            <a:fld id="{D05013DF-2CD3-43FA-AA4D-B38B7157289D}" type="slidenum">
              <a:rPr lang="en-CA" smtClean="0"/>
              <a:t>‹#›</a:t>
            </a:fld>
            <a:endParaRPr lang="en-CA"/>
          </a:p>
        </p:txBody>
      </p:sp>
    </p:spTree>
    <p:extLst>
      <p:ext uri="{BB962C8B-B14F-4D97-AF65-F5344CB8AC3E}">
        <p14:creationId xmlns:p14="http://schemas.microsoft.com/office/powerpoint/2010/main" val="4005975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E8F85-BF6A-4EE5-A8B9-B3AF81C4CE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A2B058A-8111-4A84-9398-EA8B6EC1A9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16BC2FB-F228-4363-908D-0F018E320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63999-4020-46F4-A4A2-F8A8B95D9599}"/>
              </a:ext>
            </a:extLst>
          </p:cNvPr>
          <p:cNvSpPr>
            <a:spLocks noGrp="1"/>
          </p:cNvSpPr>
          <p:nvPr>
            <p:ph type="dt" sz="half" idx="10"/>
          </p:nvPr>
        </p:nvSpPr>
        <p:spPr/>
        <p:txBody>
          <a:bodyPr/>
          <a:lstStyle/>
          <a:p>
            <a:fld id="{A39D5E31-920D-4758-9755-724FEF26D222}" type="datetimeFigureOut">
              <a:rPr lang="en-CA" smtClean="0"/>
              <a:t>2021-01-20</a:t>
            </a:fld>
            <a:endParaRPr lang="en-CA"/>
          </a:p>
        </p:txBody>
      </p:sp>
      <p:sp>
        <p:nvSpPr>
          <p:cNvPr id="6" name="Footer Placeholder 5">
            <a:extLst>
              <a:ext uri="{FF2B5EF4-FFF2-40B4-BE49-F238E27FC236}">
                <a16:creationId xmlns:a16="http://schemas.microsoft.com/office/drawing/2014/main" id="{3D2D9044-8B40-4DC7-BA1A-B52B24D79D2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01D6C61-9345-4962-88F6-EF9998317279}"/>
              </a:ext>
            </a:extLst>
          </p:cNvPr>
          <p:cNvSpPr>
            <a:spLocks noGrp="1"/>
          </p:cNvSpPr>
          <p:nvPr>
            <p:ph type="sldNum" sz="quarter" idx="12"/>
          </p:nvPr>
        </p:nvSpPr>
        <p:spPr/>
        <p:txBody>
          <a:bodyPr/>
          <a:lstStyle/>
          <a:p>
            <a:fld id="{D05013DF-2CD3-43FA-AA4D-B38B7157289D}" type="slidenum">
              <a:rPr lang="en-CA" smtClean="0"/>
              <a:t>‹#›</a:t>
            </a:fld>
            <a:endParaRPr lang="en-CA"/>
          </a:p>
        </p:txBody>
      </p:sp>
    </p:spTree>
    <p:extLst>
      <p:ext uri="{BB962C8B-B14F-4D97-AF65-F5344CB8AC3E}">
        <p14:creationId xmlns:p14="http://schemas.microsoft.com/office/powerpoint/2010/main" val="220299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C85032-F61E-48DA-9E53-38A440A33E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EC2E77D-5FD3-46B9-BF74-D0FC55D1C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ADE2183-49E9-40C1-8E68-FD2D08B11B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D5E31-920D-4758-9755-724FEF26D222}" type="datetimeFigureOut">
              <a:rPr lang="en-CA" smtClean="0"/>
              <a:t>2021-01-20</a:t>
            </a:fld>
            <a:endParaRPr lang="en-CA"/>
          </a:p>
        </p:txBody>
      </p:sp>
      <p:sp>
        <p:nvSpPr>
          <p:cNvPr id="5" name="Footer Placeholder 4">
            <a:extLst>
              <a:ext uri="{FF2B5EF4-FFF2-40B4-BE49-F238E27FC236}">
                <a16:creationId xmlns:a16="http://schemas.microsoft.com/office/drawing/2014/main" id="{D71FD4AA-44DE-4FCB-AE70-068069CFFE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B850186-3EDF-45F0-89C1-D7B3546DAE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013DF-2CD3-43FA-AA4D-B38B7157289D}" type="slidenum">
              <a:rPr lang="en-CA" smtClean="0"/>
              <a:t>‹#›</a:t>
            </a:fld>
            <a:endParaRPr lang="en-CA"/>
          </a:p>
        </p:txBody>
      </p:sp>
    </p:spTree>
    <p:extLst>
      <p:ext uri="{BB962C8B-B14F-4D97-AF65-F5344CB8AC3E}">
        <p14:creationId xmlns:p14="http://schemas.microsoft.com/office/powerpoint/2010/main" val="1058364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3DCA-EA00-4C23-A7E2-5247BBDF0999}"/>
              </a:ext>
            </a:extLst>
          </p:cNvPr>
          <p:cNvSpPr>
            <a:spLocks noGrp="1"/>
          </p:cNvSpPr>
          <p:nvPr>
            <p:ph type="ctrTitle"/>
          </p:nvPr>
        </p:nvSpPr>
        <p:spPr>
          <a:xfrm>
            <a:off x="1450848" y="756602"/>
            <a:ext cx="9144000" cy="4729797"/>
          </a:xfrm>
        </p:spPr>
        <p:txBody>
          <a:bodyPr>
            <a:normAutofit/>
          </a:bodyPr>
          <a:lstStyle/>
          <a:p>
            <a:r>
              <a:rPr lang="en-CA" b="1" i="0" dirty="0">
                <a:solidFill>
                  <a:srgbClr val="000000"/>
                </a:solidFill>
                <a:effectLst/>
                <a:latin typeface="Helvetica Neue"/>
              </a:rPr>
              <a:t>Final Report </a:t>
            </a:r>
            <a:br>
              <a:rPr lang="en-CA" b="1" i="0" dirty="0">
                <a:solidFill>
                  <a:srgbClr val="000000"/>
                </a:solidFill>
                <a:effectLst/>
                <a:latin typeface="Helvetica Neue"/>
              </a:rPr>
            </a:br>
            <a:br>
              <a:rPr lang="en-CA" b="1" i="0" dirty="0">
                <a:solidFill>
                  <a:srgbClr val="000000"/>
                </a:solidFill>
                <a:effectLst/>
                <a:latin typeface="Helvetica Neue"/>
              </a:rPr>
            </a:br>
            <a:r>
              <a:rPr lang="en-CA" b="1" i="0" dirty="0">
                <a:solidFill>
                  <a:srgbClr val="000000"/>
                </a:solidFill>
                <a:effectLst/>
                <a:latin typeface="Helvetica Neue"/>
              </a:rPr>
              <a:t> </a:t>
            </a:r>
            <a:r>
              <a:rPr lang="en-CA" sz="3200" b="1" i="0" dirty="0">
                <a:solidFill>
                  <a:srgbClr val="000000"/>
                </a:solidFill>
                <a:effectLst/>
                <a:latin typeface="Helvetica Neue"/>
              </a:rPr>
              <a:t>Finding a Best Place in Toronto for a new grocery store</a:t>
            </a:r>
            <a:br>
              <a:rPr lang="en-CA" b="1" i="0" dirty="0">
                <a:solidFill>
                  <a:srgbClr val="000000"/>
                </a:solidFill>
                <a:effectLst/>
                <a:latin typeface="Helvetica Neue"/>
              </a:rPr>
            </a:br>
            <a:endParaRPr lang="en-CA" dirty="0"/>
          </a:p>
        </p:txBody>
      </p:sp>
    </p:spTree>
    <p:extLst>
      <p:ext uri="{BB962C8B-B14F-4D97-AF65-F5344CB8AC3E}">
        <p14:creationId xmlns:p14="http://schemas.microsoft.com/office/powerpoint/2010/main" val="387314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F9D3BC-0C06-406D-A612-845605B085C0}"/>
              </a:ext>
            </a:extLst>
          </p:cNvPr>
          <p:cNvSpPr>
            <a:spLocks noGrp="1"/>
          </p:cNvSpPr>
          <p:nvPr>
            <p:ph idx="1"/>
          </p:nvPr>
        </p:nvSpPr>
        <p:spPr>
          <a:xfrm>
            <a:off x="838200" y="323088"/>
            <a:ext cx="10515600" cy="5853875"/>
          </a:xfrm>
        </p:spPr>
        <p:txBody>
          <a:bodyPr/>
          <a:lstStyle/>
          <a:p>
            <a:pPr marL="0" indent="0">
              <a:buNone/>
            </a:pPr>
            <a:r>
              <a:rPr lang="en-CA" b="1" dirty="0">
                <a:solidFill>
                  <a:schemeClr val="accent5">
                    <a:lumMod val="75000"/>
                  </a:schemeClr>
                </a:solidFill>
              </a:rPr>
              <a:t>Introduction</a:t>
            </a:r>
          </a:p>
          <a:p>
            <a:endParaRPr lang="en-CA" dirty="0"/>
          </a:p>
          <a:p>
            <a:r>
              <a:rPr lang="en-CA" dirty="0"/>
              <a:t>In this project I want to explore the possible neighborhoods for a grocery store in the city of Toronto. Entrepreneurs of small businesses like grocery stores will have to pay attention to competition. </a:t>
            </a:r>
          </a:p>
          <a:p>
            <a:endParaRPr lang="en-CA" dirty="0"/>
          </a:p>
          <a:p>
            <a:r>
              <a:rPr lang="en-CA" dirty="0"/>
              <a:t>The location should be sufficient to meet the needs of a grocery store designed by an entrepreneur.</a:t>
            </a:r>
          </a:p>
        </p:txBody>
      </p:sp>
    </p:spTree>
    <p:extLst>
      <p:ext uri="{BB962C8B-B14F-4D97-AF65-F5344CB8AC3E}">
        <p14:creationId xmlns:p14="http://schemas.microsoft.com/office/powerpoint/2010/main" val="326534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62CA7B-3659-44C3-92B7-2537E76C40D9}"/>
              </a:ext>
            </a:extLst>
          </p:cNvPr>
          <p:cNvSpPr>
            <a:spLocks noGrp="1"/>
          </p:cNvSpPr>
          <p:nvPr>
            <p:ph idx="1"/>
          </p:nvPr>
        </p:nvSpPr>
        <p:spPr>
          <a:xfrm>
            <a:off x="838200" y="832513"/>
            <a:ext cx="10515600" cy="5344450"/>
          </a:xfrm>
        </p:spPr>
        <p:txBody>
          <a:bodyPr>
            <a:normAutofit/>
          </a:bodyPr>
          <a:lstStyle/>
          <a:p>
            <a:r>
              <a:rPr lang="en-CA" sz="2000" dirty="0"/>
              <a:t>Will use the list of postal codes of Toronto that we used in week 3</a:t>
            </a:r>
          </a:p>
          <a:p>
            <a:pPr marL="0" indent="0">
              <a:buNone/>
            </a:pPr>
            <a:r>
              <a:rPr lang="en-CA" sz="2000" dirty="0"/>
              <a:t> </a:t>
            </a:r>
          </a:p>
          <a:p>
            <a:r>
              <a:rPr lang="en-CA" sz="2000" dirty="0"/>
              <a:t>Link of the data: https://en.wikipedia.org/wiki/List_of_postal_codes_of_Canada:_M</a:t>
            </a:r>
          </a:p>
          <a:p>
            <a:pPr marL="0" indent="0">
              <a:buNone/>
            </a:pPr>
            <a:endParaRPr lang="en-CA" sz="2000" dirty="0"/>
          </a:p>
        </p:txBody>
      </p:sp>
      <p:pic>
        <p:nvPicPr>
          <p:cNvPr id="6" name="Picture 5">
            <a:extLst>
              <a:ext uri="{FF2B5EF4-FFF2-40B4-BE49-F238E27FC236}">
                <a16:creationId xmlns:a16="http://schemas.microsoft.com/office/drawing/2014/main" id="{F7563A0B-4D22-4F2E-86F6-2D29EABC89C7}"/>
              </a:ext>
            </a:extLst>
          </p:cNvPr>
          <p:cNvPicPr>
            <a:picLocks noChangeAspect="1"/>
          </p:cNvPicPr>
          <p:nvPr/>
        </p:nvPicPr>
        <p:blipFill>
          <a:blip r:embed="rId2"/>
          <a:stretch>
            <a:fillRect/>
          </a:stretch>
        </p:blipFill>
        <p:spPr>
          <a:xfrm>
            <a:off x="2847975" y="3194215"/>
            <a:ext cx="6496050" cy="2257425"/>
          </a:xfrm>
          <a:prstGeom prst="rect">
            <a:avLst/>
          </a:prstGeom>
        </p:spPr>
      </p:pic>
    </p:spTree>
    <p:extLst>
      <p:ext uri="{BB962C8B-B14F-4D97-AF65-F5344CB8AC3E}">
        <p14:creationId xmlns:p14="http://schemas.microsoft.com/office/powerpoint/2010/main" val="3225362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750E2230-DE90-4369-ADC3-CBC748E05D9F}"/>
              </a:ext>
            </a:extLst>
          </p:cNvPr>
          <p:cNvPicPr>
            <a:picLocks noChangeAspect="1"/>
          </p:cNvPicPr>
          <p:nvPr/>
        </p:nvPicPr>
        <p:blipFill rotWithShape="1">
          <a:blip r:embed="rId3">
            <a:alphaModFix/>
          </a:blip>
          <a:srcRect l="18165" r="23554"/>
          <a:stretch/>
        </p:blipFill>
        <p:spPr>
          <a:xfrm>
            <a:off x="81208" y="8971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80BE9224-A452-4FCD-9DBF-105B9D3CBB01}"/>
              </a:ext>
            </a:extLst>
          </p:cNvPr>
          <p:cNvSpPr>
            <a:spLocks noGrp="1"/>
          </p:cNvSpPr>
          <p:nvPr>
            <p:ph idx="1"/>
          </p:nvPr>
        </p:nvSpPr>
        <p:spPr>
          <a:xfrm>
            <a:off x="6329916" y="1240466"/>
            <a:ext cx="4977578" cy="3969350"/>
          </a:xfrm>
        </p:spPr>
        <p:txBody>
          <a:bodyPr anchor="ctr">
            <a:normAutofit lnSpcReduction="10000"/>
          </a:bodyPr>
          <a:lstStyle/>
          <a:p>
            <a:r>
              <a:rPr lang="en-CA" sz="2000" dirty="0">
                <a:solidFill>
                  <a:srgbClr val="000000"/>
                </a:solidFill>
              </a:rPr>
              <a:t>In order to get the required information, we will use "Foursquare" locational information.</a:t>
            </a:r>
          </a:p>
          <a:p>
            <a:endParaRPr lang="en-CA" sz="2000" dirty="0">
              <a:solidFill>
                <a:srgbClr val="000000"/>
              </a:solidFill>
            </a:endParaRPr>
          </a:p>
          <a:p>
            <a:pPr marL="0" indent="0" algn="l">
              <a:buNone/>
            </a:pPr>
            <a:r>
              <a:rPr lang="en-CA" sz="1400" b="0" i="0" dirty="0">
                <a:solidFill>
                  <a:srgbClr val="000000"/>
                </a:solidFill>
                <a:effectLst/>
                <a:latin typeface="Helvetica Neue"/>
              </a:rPr>
              <a:t>The final data frame which will be used in this study contains columns with following information:</a:t>
            </a:r>
          </a:p>
          <a:p>
            <a:pPr algn="l">
              <a:buFont typeface="+mj-lt"/>
              <a:buAutoNum type="arabicPeriod"/>
            </a:pPr>
            <a:r>
              <a:rPr lang="en-CA" sz="1400" b="0" i="0" dirty="0">
                <a:solidFill>
                  <a:srgbClr val="000000"/>
                </a:solidFill>
                <a:effectLst/>
                <a:latin typeface="Helvetica Neue"/>
              </a:rPr>
              <a:t>Neighborhood</a:t>
            </a:r>
          </a:p>
          <a:p>
            <a:pPr algn="l">
              <a:buFont typeface="+mj-lt"/>
              <a:buAutoNum type="arabicPeriod"/>
            </a:pPr>
            <a:r>
              <a:rPr lang="en-CA" sz="1400" b="0" i="0" dirty="0">
                <a:solidFill>
                  <a:srgbClr val="000000"/>
                </a:solidFill>
                <a:effectLst/>
                <a:latin typeface="Helvetica Neue"/>
              </a:rPr>
              <a:t>Neighborhood Latitude</a:t>
            </a:r>
          </a:p>
          <a:p>
            <a:pPr algn="l">
              <a:buFont typeface="+mj-lt"/>
              <a:buAutoNum type="arabicPeriod"/>
            </a:pPr>
            <a:r>
              <a:rPr lang="en-CA" sz="1400" b="0" i="0" dirty="0">
                <a:solidFill>
                  <a:srgbClr val="000000"/>
                </a:solidFill>
                <a:effectLst/>
                <a:latin typeface="Helvetica Neue"/>
              </a:rPr>
              <a:t>Neighborhood Longitude</a:t>
            </a:r>
          </a:p>
          <a:p>
            <a:pPr algn="l">
              <a:buFont typeface="+mj-lt"/>
              <a:buAutoNum type="arabicPeriod"/>
            </a:pPr>
            <a:r>
              <a:rPr lang="en-CA" sz="1400" b="0" i="0" dirty="0">
                <a:solidFill>
                  <a:srgbClr val="000000"/>
                </a:solidFill>
                <a:effectLst/>
                <a:latin typeface="Helvetica Neue"/>
              </a:rPr>
              <a:t>Venue</a:t>
            </a:r>
          </a:p>
          <a:p>
            <a:pPr algn="l">
              <a:buFont typeface="+mj-lt"/>
              <a:buAutoNum type="arabicPeriod"/>
            </a:pPr>
            <a:r>
              <a:rPr lang="en-CA" sz="1400" b="0" i="0" dirty="0">
                <a:solidFill>
                  <a:srgbClr val="000000"/>
                </a:solidFill>
                <a:effectLst/>
                <a:latin typeface="Helvetica Neue"/>
              </a:rPr>
              <a:t>Venue Latitude</a:t>
            </a:r>
          </a:p>
          <a:p>
            <a:pPr algn="l">
              <a:buFont typeface="+mj-lt"/>
              <a:buAutoNum type="arabicPeriod"/>
            </a:pPr>
            <a:r>
              <a:rPr lang="en-CA" sz="1400" b="0" i="0" dirty="0">
                <a:solidFill>
                  <a:srgbClr val="000000"/>
                </a:solidFill>
                <a:effectLst/>
                <a:latin typeface="Helvetica Neue"/>
              </a:rPr>
              <a:t>Venue Longitude</a:t>
            </a:r>
          </a:p>
          <a:p>
            <a:pPr algn="l">
              <a:buFont typeface="+mj-lt"/>
              <a:buAutoNum type="arabicPeriod"/>
            </a:pPr>
            <a:r>
              <a:rPr lang="en-CA" sz="1400" b="0" i="0" dirty="0">
                <a:solidFill>
                  <a:srgbClr val="000000"/>
                </a:solidFill>
                <a:effectLst/>
                <a:latin typeface="Helvetica Neue"/>
              </a:rPr>
              <a:t>Venue Category</a:t>
            </a:r>
          </a:p>
          <a:p>
            <a:endParaRPr lang="en-CA" sz="2000" dirty="0">
              <a:solidFill>
                <a:srgbClr val="000000"/>
              </a:solidFill>
            </a:endParaRPr>
          </a:p>
        </p:txBody>
      </p:sp>
    </p:spTree>
    <p:extLst>
      <p:ext uri="{BB962C8B-B14F-4D97-AF65-F5344CB8AC3E}">
        <p14:creationId xmlns:p14="http://schemas.microsoft.com/office/powerpoint/2010/main" val="4274737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Diagram&#10;&#10;Description automatically generated">
            <a:extLst>
              <a:ext uri="{FF2B5EF4-FFF2-40B4-BE49-F238E27FC236}">
                <a16:creationId xmlns:a16="http://schemas.microsoft.com/office/drawing/2014/main" id="{B80B013D-92D7-4E2E-928F-A39A40772BA7}"/>
              </a:ext>
            </a:extLst>
          </p:cNvPr>
          <p:cNvPicPr>
            <a:picLocks noChangeAspect="1"/>
          </p:cNvPicPr>
          <p:nvPr/>
        </p:nvPicPr>
        <p:blipFill rotWithShape="1">
          <a:blip r:embed="rId3"/>
          <a:srcRect l="19577" r="19120"/>
          <a:stretch/>
        </p:blipFill>
        <p:spPr>
          <a:xfrm>
            <a:off x="572674" y="1629089"/>
            <a:ext cx="3375181" cy="3620021"/>
          </a:xfrm>
          <a:prstGeom prst="rect">
            <a:avLst/>
          </a:prstGeom>
        </p:spPr>
      </p:pic>
      <p:sp>
        <p:nvSpPr>
          <p:cNvPr id="3" name="Content Placeholder 2">
            <a:extLst>
              <a:ext uri="{FF2B5EF4-FFF2-40B4-BE49-F238E27FC236}">
                <a16:creationId xmlns:a16="http://schemas.microsoft.com/office/drawing/2014/main" id="{FD58BE4A-9602-4762-8687-4A0364EEB3A6}"/>
              </a:ext>
            </a:extLst>
          </p:cNvPr>
          <p:cNvSpPr>
            <a:spLocks noGrp="1"/>
          </p:cNvSpPr>
          <p:nvPr>
            <p:ph idx="1"/>
          </p:nvPr>
        </p:nvSpPr>
        <p:spPr>
          <a:xfrm>
            <a:off x="6096000" y="1414149"/>
            <a:ext cx="4977578" cy="3639289"/>
          </a:xfrm>
        </p:spPr>
        <p:txBody>
          <a:bodyPr anchor="ctr">
            <a:normAutofit/>
          </a:bodyPr>
          <a:lstStyle/>
          <a:p>
            <a:r>
              <a:rPr lang="en-CA" sz="1900" dirty="0">
                <a:solidFill>
                  <a:srgbClr val="000000"/>
                </a:solidFill>
              </a:rPr>
              <a:t>In this project I want to </a:t>
            </a:r>
            <a:r>
              <a:rPr lang="en-CA" sz="1900" dirty="0" err="1">
                <a:solidFill>
                  <a:srgbClr val="000000"/>
                </a:solidFill>
              </a:rPr>
              <a:t>anlayze</a:t>
            </a:r>
            <a:r>
              <a:rPr lang="en-CA" sz="1900" dirty="0">
                <a:solidFill>
                  <a:srgbClr val="000000"/>
                </a:solidFill>
              </a:rPr>
              <a:t> the possible locations for a grocery store using clustering algorithms such as k-means. The features that </a:t>
            </a:r>
            <a:r>
              <a:rPr lang="en-CA" sz="1900" dirty="0" err="1">
                <a:solidFill>
                  <a:srgbClr val="000000"/>
                </a:solidFill>
              </a:rPr>
              <a:t>i</a:t>
            </a:r>
            <a:r>
              <a:rPr lang="en-CA" sz="1900" dirty="0">
                <a:solidFill>
                  <a:srgbClr val="000000"/>
                </a:solidFill>
              </a:rPr>
              <a:t> am going to use are longitude and latitude of previous stores in different locations.</a:t>
            </a:r>
          </a:p>
          <a:p>
            <a:r>
              <a:rPr lang="en-CA" sz="1900" dirty="0">
                <a:solidFill>
                  <a:srgbClr val="000000"/>
                </a:solidFill>
              </a:rPr>
              <a:t>In order to find the appropriate number of clusters I will use Silhouette score. Silhouette can be used to validate the consistency between resulting clusters of data. Silhouette score works using the average distance between points within cluster and the other cluster.</a:t>
            </a:r>
          </a:p>
        </p:txBody>
      </p:sp>
    </p:spTree>
    <p:extLst>
      <p:ext uri="{BB962C8B-B14F-4D97-AF65-F5344CB8AC3E}">
        <p14:creationId xmlns:p14="http://schemas.microsoft.com/office/powerpoint/2010/main" val="89394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69CEA92-0B70-45FC-8E1C-A5C52F5FA6B1}"/>
              </a:ext>
            </a:extLst>
          </p:cNvPr>
          <p:cNvSpPr>
            <a:spLocks noGrp="1"/>
          </p:cNvSpPr>
          <p:nvPr>
            <p:ph idx="1"/>
          </p:nvPr>
        </p:nvSpPr>
        <p:spPr>
          <a:xfrm>
            <a:off x="1139635" y="2546161"/>
            <a:ext cx="3200451" cy="2985929"/>
          </a:xfrm>
        </p:spPr>
        <p:txBody>
          <a:bodyPr anchor="t">
            <a:normAutofit/>
          </a:bodyPr>
          <a:lstStyle/>
          <a:p>
            <a:r>
              <a:rPr lang="en-CA" sz="2400" b="0" i="0" dirty="0">
                <a:solidFill>
                  <a:srgbClr val="FEFFFF"/>
                </a:solidFill>
                <a:effectLst/>
                <a:latin typeface="Helvetica Neue"/>
              </a:rPr>
              <a:t>Silhouette score for different values of K is shown in this figure:</a:t>
            </a:r>
          </a:p>
          <a:p>
            <a:endParaRPr lang="en-CA" sz="2400" dirty="0">
              <a:solidFill>
                <a:srgbClr val="FEFFFF"/>
              </a:solidFill>
              <a:latin typeface="Helvetica Neue"/>
            </a:endParaRPr>
          </a:p>
          <a:p>
            <a:endParaRPr lang="en-CA" sz="2400" dirty="0">
              <a:solidFill>
                <a:srgbClr val="FEFFFF"/>
              </a:solidFill>
            </a:endParaRPr>
          </a:p>
        </p:txBody>
      </p:sp>
      <p:pic>
        <p:nvPicPr>
          <p:cNvPr id="4" name="Picture 3">
            <a:extLst>
              <a:ext uri="{FF2B5EF4-FFF2-40B4-BE49-F238E27FC236}">
                <a16:creationId xmlns:a16="http://schemas.microsoft.com/office/drawing/2014/main" id="{7B2066F0-CB54-465F-8C0C-B7CE9A6DD061}"/>
              </a:ext>
            </a:extLst>
          </p:cNvPr>
          <p:cNvPicPr>
            <a:picLocks noChangeAspect="1"/>
          </p:cNvPicPr>
          <p:nvPr/>
        </p:nvPicPr>
        <p:blipFill>
          <a:blip r:embed="rId2"/>
          <a:stretch>
            <a:fillRect/>
          </a:stretch>
        </p:blipFill>
        <p:spPr>
          <a:xfrm>
            <a:off x="4998268" y="1103222"/>
            <a:ext cx="6539075" cy="4332136"/>
          </a:xfrm>
          <a:prstGeom prst="rect">
            <a:avLst/>
          </a:prstGeom>
        </p:spPr>
      </p:pic>
    </p:spTree>
    <p:extLst>
      <p:ext uri="{BB962C8B-B14F-4D97-AF65-F5344CB8AC3E}">
        <p14:creationId xmlns:p14="http://schemas.microsoft.com/office/powerpoint/2010/main" val="3695392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FD50D0-1315-48C4-BB87-7646B049A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A83E95F-11F0-4EF3-B911-EC4A265F08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4A5621C8-F0D7-4928-9BC5-B15B318AF6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3F55EE6D-8E4E-47F0-B7BC-D45AECE433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C2EC5D6B-2D05-4DDF-9E09-8814EA4921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F7890FC4-3706-4665-B92A-D37982414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5B29EAEC-4EE8-4823-BBB4-9012708C82B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5023162-1A04-450A-9AFA-EE831DDB716C}"/>
              </a:ext>
            </a:extLst>
          </p:cNvPr>
          <p:cNvSpPr>
            <a:spLocks noGrp="1"/>
          </p:cNvSpPr>
          <p:nvPr>
            <p:ph type="title"/>
          </p:nvPr>
        </p:nvSpPr>
        <p:spPr>
          <a:xfrm>
            <a:off x="1047280" y="759805"/>
            <a:ext cx="10306520" cy="1325563"/>
          </a:xfrm>
        </p:spPr>
        <p:txBody>
          <a:bodyPr>
            <a:normAutofit/>
          </a:bodyPr>
          <a:lstStyle/>
          <a:p>
            <a:r>
              <a:rPr lang="en-CA" sz="4000" b="1">
                <a:solidFill>
                  <a:srgbClr val="FFFFFF"/>
                </a:solidFill>
              </a:rPr>
              <a:t>Clusters of the grocery stores based on their location</a:t>
            </a:r>
          </a:p>
        </p:txBody>
      </p:sp>
      <p:pic>
        <p:nvPicPr>
          <p:cNvPr id="5" name="Picture 4">
            <a:extLst>
              <a:ext uri="{FF2B5EF4-FFF2-40B4-BE49-F238E27FC236}">
                <a16:creationId xmlns:a16="http://schemas.microsoft.com/office/drawing/2014/main" id="{3764D88B-9A5C-49F7-9296-5A29BF5D2200}"/>
              </a:ext>
            </a:extLst>
          </p:cNvPr>
          <p:cNvPicPr>
            <a:picLocks noChangeAspect="1"/>
          </p:cNvPicPr>
          <p:nvPr/>
        </p:nvPicPr>
        <p:blipFill>
          <a:blip r:embed="rId2"/>
          <a:stretch>
            <a:fillRect/>
          </a:stretch>
        </p:blipFill>
        <p:spPr>
          <a:xfrm>
            <a:off x="2746740" y="2553411"/>
            <a:ext cx="1296776" cy="3412571"/>
          </a:xfrm>
          <a:prstGeom prst="rect">
            <a:avLst/>
          </a:prstGeom>
        </p:spPr>
      </p:pic>
      <p:pic>
        <p:nvPicPr>
          <p:cNvPr id="4" name="Content Placeholder 3">
            <a:extLst>
              <a:ext uri="{FF2B5EF4-FFF2-40B4-BE49-F238E27FC236}">
                <a16:creationId xmlns:a16="http://schemas.microsoft.com/office/drawing/2014/main" id="{1845A842-AEF5-4CD6-80EA-F054886E8552}"/>
              </a:ext>
            </a:extLst>
          </p:cNvPr>
          <p:cNvPicPr>
            <a:picLocks noChangeAspect="1"/>
          </p:cNvPicPr>
          <p:nvPr/>
        </p:nvPicPr>
        <p:blipFill>
          <a:blip r:embed="rId3"/>
          <a:stretch>
            <a:fillRect/>
          </a:stretch>
        </p:blipFill>
        <p:spPr>
          <a:xfrm>
            <a:off x="5192974" y="2586563"/>
            <a:ext cx="5531017" cy="3346265"/>
          </a:xfrm>
          <a:prstGeom prst="rect">
            <a:avLst/>
          </a:prstGeom>
        </p:spPr>
      </p:pic>
    </p:spTree>
    <p:extLst>
      <p:ext uri="{BB962C8B-B14F-4D97-AF65-F5344CB8AC3E}">
        <p14:creationId xmlns:p14="http://schemas.microsoft.com/office/powerpoint/2010/main" val="3892693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5DFC59-45C9-4083-B7CC-D35D4ADB1B9D}"/>
              </a:ext>
            </a:extLst>
          </p:cNvPr>
          <p:cNvSpPr>
            <a:spLocks noGrp="1"/>
          </p:cNvSpPr>
          <p:nvPr>
            <p:ph idx="1"/>
          </p:nvPr>
        </p:nvSpPr>
        <p:spPr>
          <a:xfrm>
            <a:off x="838200" y="481584"/>
            <a:ext cx="10515600" cy="5695379"/>
          </a:xfrm>
        </p:spPr>
        <p:txBody>
          <a:bodyPr>
            <a:normAutofit/>
          </a:bodyPr>
          <a:lstStyle/>
          <a:p>
            <a:r>
              <a:rPr lang="en-CA" sz="2000" b="1" dirty="0"/>
              <a:t>Discussion</a:t>
            </a:r>
          </a:p>
          <a:p>
            <a:pPr marL="0" indent="0">
              <a:buNone/>
            </a:pPr>
            <a:r>
              <a:rPr lang="en-CA" sz="2000" dirty="0"/>
              <a:t>The purpose of this project, is to suggest a better neighborhood in the city of Toronto to start a new grocery store. We examined the different boroughs based on the location of the grocery stores which already exist. We found that there are two clusters of grocery stores in the city of Toronto. One cluster is around the North York and the other one is around Downtown Toronto.</a:t>
            </a:r>
          </a:p>
          <a:p>
            <a:endParaRPr lang="en-CA" sz="2000" dirty="0"/>
          </a:p>
          <a:p>
            <a:r>
              <a:rPr lang="en-CA" sz="2000" b="1" dirty="0"/>
              <a:t>Conclusion</a:t>
            </a:r>
          </a:p>
          <a:p>
            <a:pPr marL="0" indent="0">
              <a:buNone/>
            </a:pPr>
            <a:r>
              <a:rPr lang="en-CA" sz="2000" dirty="0"/>
              <a:t>In this project I used Silhouette score to find the optimum number of clusters which was two based on the data that I analyzed. As I mentioned before I found two important boroughs in the city of Toronto according. Based on the number of grocery stores in each borough, I conclude that North York is a better option to open up a new grocery store, since there are large number of stores in </a:t>
            </a:r>
            <a:r>
              <a:rPr lang="en-CA" sz="2000" dirty="0" err="1"/>
              <a:t>downton</a:t>
            </a:r>
            <a:r>
              <a:rPr lang="en-CA" sz="2000" dirty="0"/>
              <a:t> Toronto.</a:t>
            </a:r>
          </a:p>
        </p:txBody>
      </p:sp>
    </p:spTree>
    <p:extLst>
      <p:ext uri="{BB962C8B-B14F-4D97-AF65-F5344CB8AC3E}">
        <p14:creationId xmlns:p14="http://schemas.microsoft.com/office/powerpoint/2010/main" val="3526377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423</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Helvetica Neue</vt:lpstr>
      <vt:lpstr>Office Theme</vt:lpstr>
      <vt:lpstr>Final Report    Finding a Best Place in Toronto for a new grocery store </vt:lpstr>
      <vt:lpstr>PowerPoint Presentation</vt:lpstr>
      <vt:lpstr>PowerPoint Presentation</vt:lpstr>
      <vt:lpstr>PowerPoint Presentation</vt:lpstr>
      <vt:lpstr>PowerPoint Presentation</vt:lpstr>
      <vt:lpstr>PowerPoint Presentation</vt:lpstr>
      <vt:lpstr>Clusters of the grocery stores based on their location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Finding a Best Place in Toronto for a new grocery store </dc:title>
  <dc:creator>Yazdani Sangdeh, Shayan</dc:creator>
  <cp:lastModifiedBy>Yazdani Sangdeh, Shayan</cp:lastModifiedBy>
  <cp:revision>1</cp:revision>
  <dcterms:created xsi:type="dcterms:W3CDTF">2021-01-21T02:58:27Z</dcterms:created>
  <dcterms:modified xsi:type="dcterms:W3CDTF">2021-01-21T03:02:00Z</dcterms:modified>
</cp:coreProperties>
</file>