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9" r:id="rId13"/>
    <p:sldId id="270" r:id="rId14"/>
  </p:sldIdLst>
  <p:sldSz cx="12192000" cy="6858000"/>
  <p:notesSz cx="6858000" cy="9144000"/>
  <p:embeddedFontLst>
    <p:embeddedFont>
      <p:font typeface="Garamond" panose="02020404030301010803" pitchFamily="18" charset="0"/>
      <p:regular r:id="rId16"/>
      <p:bold r:id="rId17"/>
      <p:italic r:id="rId18"/>
    </p:embeddedFont>
    <p:embeddedFont>
      <p:font typeface="Titillium Web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13459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3515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190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71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3181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496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9976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687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0430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9846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4621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4222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2713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929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8" name="Google Shape;18;p2" descr="HD-PanelTitle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" name="Google Shape;20;p2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2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>
            <a:spLocks noGrp="1"/>
          </p:cNvSpPr>
          <p:nvPr>
            <p:ph type="pic" idx="2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1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13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2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1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2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16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1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18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4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3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4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" name="Google Shape;7;p1" descr="HD-PanelContent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" name="Google Shape;9;p1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0;p1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/>
          <p:nvPr/>
        </p:nvSpPr>
        <p:spPr>
          <a:xfrm>
            <a:off x="2637693" y="1749506"/>
            <a:ext cx="6655777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 err="1" smtClean="0">
                <a:solidFill>
                  <a:srgbClr val="A7DDC6"/>
                </a:solidFill>
                <a:latin typeface="Garamond"/>
                <a:ea typeface="Garamond"/>
                <a:cs typeface="Garamond"/>
                <a:sym typeface="Garamond"/>
              </a:rPr>
              <a:t>Car_Dekho</a:t>
            </a:r>
            <a:r>
              <a:rPr lang="en-US" sz="5400" b="1" dirty="0" err="1" smtClean="0">
                <a:solidFill>
                  <a:srgbClr val="A7DDC6"/>
                </a:solidFill>
                <a:latin typeface="Garamond"/>
                <a:ea typeface="Garamond"/>
                <a:cs typeface="Garamond"/>
                <a:sym typeface="Garamond"/>
              </a:rPr>
              <a:t>_Data</a:t>
            </a:r>
            <a:r>
              <a:rPr lang="en-US" sz="5400" b="1" i="0" u="none" strike="noStrike" cap="none" dirty="0" smtClean="0">
                <a:solidFill>
                  <a:srgbClr val="A7DDC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5400" b="1" i="0" u="none" strike="noStrike" cap="none" dirty="0">
                <a:solidFill>
                  <a:srgbClr val="A7DDC6"/>
                </a:solidFill>
                <a:latin typeface="Garamond"/>
                <a:ea typeface="Garamond"/>
                <a:cs typeface="Garamond"/>
                <a:sym typeface="Garamond"/>
              </a:rPr>
              <a:t>Prediction Using Machine Learning Model.</a:t>
            </a:r>
            <a:endParaRPr sz="5400" b="1" u="sng" dirty="0">
              <a:solidFill>
                <a:srgbClr val="A7DDC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546850" y="814388"/>
            <a:ext cx="5153863" cy="187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endParaRPr sz="5400" b="1" u="sng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129783" y="5627078"/>
            <a:ext cx="381796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2800" u="sng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Presented By</a:t>
            </a:r>
            <a:r>
              <a:rPr lang="en-US" sz="28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:  </a:t>
            </a:r>
            <a:endParaRPr sz="28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2800" b="1" dirty="0" err="1" smtClean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Md</a:t>
            </a:r>
            <a:r>
              <a:rPr lang="en-US" sz="2800" b="1" dirty="0" smtClean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Shayan Shafique</a:t>
            </a:r>
            <a:endParaRPr sz="28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>
            <a:spLocks noGrp="1"/>
          </p:cNvSpPr>
          <p:nvPr>
            <p:ph type="title"/>
          </p:nvPr>
        </p:nvSpPr>
        <p:spPr>
          <a:xfrm>
            <a:off x="1145933" y="621647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 dirty="0" smtClean="0"/>
              <a:t>Train – Test Split</a:t>
            </a:r>
            <a:endParaRPr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535" y="2177184"/>
            <a:ext cx="9738664" cy="34434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title"/>
          </p:nvPr>
        </p:nvSpPr>
        <p:spPr>
          <a:xfrm>
            <a:off x="1145933" y="621647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 dirty="0" smtClean="0"/>
              <a:t>MODELLING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459684" y="1820412"/>
            <a:ext cx="9362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 smtClean="0"/>
              <a:t>Linear Regression</a:t>
            </a:r>
            <a:endParaRPr lang="en-IN" sz="28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695" y="2566586"/>
            <a:ext cx="9456428" cy="33057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>
            <a:spLocks noGrp="1"/>
          </p:cNvSpPr>
          <p:nvPr>
            <p:ph type="title"/>
          </p:nvPr>
        </p:nvSpPr>
        <p:spPr>
          <a:xfrm>
            <a:off x="1145933" y="621647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 dirty="0"/>
              <a:t>MODEL </a:t>
            </a:r>
            <a:r>
              <a:rPr lang="en-US" b="1" u="sng" dirty="0" smtClean="0"/>
              <a:t>RESULT</a:t>
            </a:r>
            <a:endParaRPr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21" y="1996626"/>
            <a:ext cx="10364110" cy="37582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>
            <a:spLocks noGrp="1"/>
          </p:cNvSpPr>
          <p:nvPr>
            <p:ph type="title"/>
          </p:nvPr>
        </p:nvSpPr>
        <p:spPr>
          <a:xfrm>
            <a:off x="1295402" y="841455"/>
            <a:ext cx="9601195" cy="88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CONCLUSION</a:t>
            </a:r>
            <a:endParaRPr b="1" u="sng"/>
          </a:p>
        </p:txBody>
      </p:sp>
      <p:grpSp>
        <p:nvGrpSpPr>
          <p:cNvPr id="279" name="Google Shape;279;p33"/>
          <p:cNvGrpSpPr/>
          <p:nvPr/>
        </p:nvGrpSpPr>
        <p:grpSpPr>
          <a:xfrm>
            <a:off x="1204545" y="2513061"/>
            <a:ext cx="8182735" cy="3510233"/>
            <a:chOff x="0" y="51216"/>
            <a:chExt cx="6901962" cy="2007720"/>
          </a:xfrm>
        </p:grpSpPr>
        <p:sp>
          <p:nvSpPr>
            <p:cNvPr id="280" name="Google Shape;280;p33"/>
            <p:cNvSpPr/>
            <p:nvPr/>
          </p:nvSpPr>
          <p:spPr>
            <a:xfrm>
              <a:off x="0" y="51216"/>
              <a:ext cx="6901962" cy="2007720"/>
            </a:xfrm>
            <a:prstGeom prst="roundRect">
              <a:avLst>
                <a:gd name="adj" fmla="val 16667"/>
              </a:avLst>
            </a:prstGeom>
            <a:solidFill>
              <a:srgbClr val="D7772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3"/>
            <p:cNvSpPr txBox="1"/>
            <p:nvPr/>
          </p:nvSpPr>
          <p:spPr>
            <a:xfrm>
              <a:off x="98009" y="51216"/>
              <a:ext cx="6705944" cy="2007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200" dirty="0" smtClean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The intercept value is 1799309.99 , indicating the estimated base price for used cars.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2200" dirty="0" smtClean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200" dirty="0" smtClean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The RMSE of 422860.78, suggests that the model ‘s predictions have an average deviation of approximately 422860.78 of the selling prices.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2200" dirty="0" smtClean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200" dirty="0" smtClean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The R2 of 0.45 indicates that the model explains 45% of the variance in the selling price.</a:t>
              </a:r>
              <a:endParaRPr sz="2200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3325139" y="2570669"/>
            <a:ext cx="5124511" cy="3552092"/>
            <a:chOff x="1776046" y="0"/>
            <a:chExt cx="5124511" cy="3552092"/>
          </a:xfrm>
        </p:grpSpPr>
        <p:sp>
          <p:nvSpPr>
            <p:cNvPr id="160" name="Google Shape;160;p20"/>
            <p:cNvSpPr/>
            <p:nvPr/>
          </p:nvSpPr>
          <p:spPr>
            <a:xfrm>
              <a:off x="1776046" y="0"/>
              <a:ext cx="5124511" cy="3552092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D777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0"/>
            <p:cNvSpPr txBox="1"/>
            <p:nvPr/>
          </p:nvSpPr>
          <p:spPr>
            <a:xfrm>
              <a:off x="1776046" y="0"/>
              <a:ext cx="5124511" cy="14294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 smtClean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Develop a predictive model to accurately estimate the selling price of used cars based on relevant features.</a:t>
              </a:r>
              <a:endParaRPr sz="26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776046" y="1598660"/>
              <a:ext cx="5124511" cy="33871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DCB1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1242647" y="1204545"/>
            <a:ext cx="9601196" cy="81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OBJECTIVE</a:t>
            </a:r>
            <a:endParaRPr b="1" u="sng"/>
          </a:p>
        </p:txBody>
      </p:sp>
      <p:sp>
        <p:nvSpPr>
          <p:cNvPr id="3" name="Rectangle 2"/>
          <p:cNvSpPr/>
          <p:nvPr/>
        </p:nvSpPr>
        <p:spPr>
          <a:xfrm>
            <a:off x="3325139" y="4780919"/>
            <a:ext cx="5124511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600" dirty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Analyze the impact of different variables on the resale value of used cars.</a:t>
            </a:r>
            <a:endParaRPr lang="en-US" sz="26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1242647" y="1204545"/>
            <a:ext cx="9601196" cy="81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DATA DESCRIPTION</a:t>
            </a:r>
            <a:endParaRPr b="1" u="sng"/>
          </a:p>
        </p:txBody>
      </p:sp>
      <p:sp>
        <p:nvSpPr>
          <p:cNvPr id="174" name="Google Shape;174;p21"/>
          <p:cNvSpPr txBox="1"/>
          <p:nvPr/>
        </p:nvSpPr>
        <p:spPr>
          <a:xfrm>
            <a:off x="1242647" y="2416924"/>
            <a:ext cx="9747738" cy="374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rPr lang="en-US" sz="2400" b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Target Variable: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000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Selling Price</a:t>
            </a:r>
            <a:r>
              <a:rPr lang="en-US" sz="2000" cap="none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lang="en-US" sz="2000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rPr lang="en-US" sz="2400" b="1" cap="none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Predictor </a:t>
            </a:r>
            <a:r>
              <a:rPr lang="en-US" sz="2400" b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Variables:  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IN" sz="2000" cap="none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Car Name</a:t>
            </a:r>
            <a:endParaRPr sz="20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000" dirty="0" smtClean="0">
                <a:solidFill>
                  <a:srgbClr val="262626"/>
                </a:solidFill>
                <a:latin typeface="Garamond"/>
                <a:sym typeface="Garamond"/>
              </a:rPr>
              <a:t>Year</a:t>
            </a:r>
            <a:endParaRPr sz="20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000" dirty="0" err="1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Kms</a:t>
            </a:r>
            <a:r>
              <a:rPr lang="en-US" sz="2000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Driven</a:t>
            </a:r>
            <a:r>
              <a:rPr lang="en-US" sz="20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endParaRPr sz="20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000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Fuel Type</a:t>
            </a:r>
            <a:endParaRPr sz="20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000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Seller Type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000" cap="none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Transmission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000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Owner</a:t>
            </a:r>
            <a:endParaRPr sz="20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Day </a:t>
            </a:r>
            <a:r>
              <a:rPr lang="en-US" sz="2400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Mins</a:t>
            </a: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Day Calls</a:t>
            </a: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Monthly Charge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Overage Fee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Roam </a:t>
            </a:r>
            <a:r>
              <a:rPr lang="en-US" sz="2400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Mins</a:t>
            </a: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1172309" y="604064"/>
            <a:ext cx="9601196" cy="899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EXPLORATORY DATA ANALYSIS</a:t>
            </a:r>
            <a:endParaRPr b="1" u="sng"/>
          </a:p>
        </p:txBody>
      </p:sp>
      <p:sp>
        <p:nvSpPr>
          <p:cNvPr id="185" name="Google Shape;185;p22"/>
          <p:cNvSpPr txBox="1"/>
          <p:nvPr/>
        </p:nvSpPr>
        <p:spPr>
          <a:xfrm>
            <a:off x="1367406" y="1783514"/>
            <a:ext cx="5872293" cy="59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5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US" sz="4400" b="1" u="sng" cap="none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Distribution and Box Plot for </a:t>
            </a:r>
            <a:r>
              <a:rPr lang="en-US" sz="4400" b="1" u="sng" cap="none" dirty="0" err="1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Kms</a:t>
            </a:r>
            <a:r>
              <a:rPr lang="en-US" sz="4400" b="1" u="sng" cap="none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Driven</a:t>
            </a:r>
            <a:endParaRPr sz="4400" b="1" u="sng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87" y="2663328"/>
            <a:ext cx="4909630" cy="3284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23" y="2663327"/>
            <a:ext cx="4705912" cy="32844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949570" y="596166"/>
            <a:ext cx="10483362" cy="106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EXPLORATORY DATA ANALYSIS</a:t>
            </a:r>
            <a:endParaRPr b="1" u="sng"/>
          </a:p>
        </p:txBody>
      </p:sp>
      <p:sp>
        <p:nvSpPr>
          <p:cNvPr id="192" name="Google Shape;192;p23"/>
          <p:cNvSpPr txBox="1"/>
          <p:nvPr/>
        </p:nvSpPr>
        <p:spPr>
          <a:xfrm>
            <a:off x="1359014" y="1795244"/>
            <a:ext cx="6971253" cy="645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6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US" sz="4400" b="1" u="sng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Bivariate Analysis for Selling Price and Year</a:t>
            </a:r>
            <a:endParaRPr sz="4400" b="1" u="sng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513" y="2637456"/>
            <a:ext cx="4703948" cy="33440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688" y="2637455"/>
            <a:ext cx="4630723" cy="33440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747349" y="940777"/>
            <a:ext cx="10550766" cy="106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EXPLORATORY DATA ANALYSIS</a:t>
            </a:r>
            <a:endParaRPr b="1" u="sng"/>
          </a:p>
        </p:txBody>
      </p:sp>
      <p:grpSp>
        <p:nvGrpSpPr>
          <p:cNvPr id="199" name="Google Shape;199;p24"/>
          <p:cNvGrpSpPr/>
          <p:nvPr/>
        </p:nvGrpSpPr>
        <p:grpSpPr>
          <a:xfrm>
            <a:off x="883138" y="3002242"/>
            <a:ext cx="5053585" cy="2315138"/>
            <a:chOff x="-957" y="327221"/>
            <a:chExt cx="5053585" cy="2315138"/>
          </a:xfrm>
        </p:grpSpPr>
        <p:sp>
          <p:nvSpPr>
            <p:cNvPr id="200" name="Google Shape;200;p24"/>
            <p:cNvSpPr/>
            <p:nvPr/>
          </p:nvSpPr>
          <p:spPr>
            <a:xfrm>
              <a:off x="2957798" y="327221"/>
              <a:ext cx="2094830" cy="944498"/>
            </a:xfrm>
            <a:prstGeom prst="rightArrow">
              <a:avLst>
                <a:gd name="adj1" fmla="val 75000"/>
                <a:gd name="adj2" fmla="val 50000"/>
              </a:avLst>
            </a:prstGeom>
            <a:solidFill>
              <a:srgbClr val="F1D5CB">
                <a:alpha val="89803"/>
              </a:srgbClr>
            </a:solidFill>
            <a:ln w="15875" cap="flat" cmpd="sng">
              <a:solidFill>
                <a:srgbClr val="F1D5CB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06" y="327221"/>
              <a:ext cx="2963346" cy="944498"/>
            </a:xfrm>
            <a:prstGeom prst="roundRect">
              <a:avLst>
                <a:gd name="adj" fmla="val 16667"/>
              </a:avLst>
            </a:prstGeom>
            <a:solidFill>
              <a:srgbClr val="D7772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 txBox="1"/>
            <p:nvPr/>
          </p:nvSpPr>
          <p:spPr>
            <a:xfrm>
              <a:off x="49013" y="373328"/>
              <a:ext cx="2871132" cy="8522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41900" rIns="838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 smtClean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Diesel Cars has highest selling price</a:t>
              </a:r>
              <a:endParaRPr sz="2200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2884239" y="1697861"/>
              <a:ext cx="2136370" cy="944498"/>
            </a:xfrm>
            <a:prstGeom prst="rightArrow">
              <a:avLst>
                <a:gd name="adj1" fmla="val 75000"/>
                <a:gd name="adj2" fmla="val 50000"/>
              </a:avLst>
            </a:prstGeom>
            <a:solidFill>
              <a:srgbClr val="F2E3CB">
                <a:alpha val="89803"/>
              </a:srgbClr>
            </a:solidFill>
            <a:ln w="15875" cap="flat" cmpd="sng">
              <a:solidFill>
                <a:srgbClr val="F2E3CB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-957" y="1697861"/>
              <a:ext cx="2921102" cy="944498"/>
            </a:xfrm>
            <a:prstGeom prst="roundRect">
              <a:avLst>
                <a:gd name="adj" fmla="val 16667"/>
              </a:avLst>
            </a:prstGeom>
            <a:solidFill>
              <a:srgbClr val="DCB13F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4"/>
            <p:cNvSpPr txBox="1"/>
            <p:nvPr/>
          </p:nvSpPr>
          <p:spPr>
            <a:xfrm>
              <a:off x="45150" y="1743968"/>
              <a:ext cx="2828888" cy="8522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41900" rIns="838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 smtClean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LPG Cars has lowest selling price</a:t>
              </a:r>
              <a:endParaRPr sz="2200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185" y="2538829"/>
            <a:ext cx="4571484" cy="35619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lang="en-US" sz="4000" b="1" u="sng"/>
              <a:t>FEATURE ENGINEERING</a:t>
            </a:r>
            <a:endParaRPr sz="4000" b="1" u="sng"/>
          </a:p>
        </p:txBody>
      </p:sp>
      <p:grpSp>
        <p:nvGrpSpPr>
          <p:cNvPr id="214" name="Google Shape;214;p25"/>
          <p:cNvGrpSpPr/>
          <p:nvPr/>
        </p:nvGrpSpPr>
        <p:grpSpPr>
          <a:xfrm>
            <a:off x="1295401" y="2572370"/>
            <a:ext cx="9601196" cy="3288059"/>
            <a:chOff x="0" y="15438"/>
            <a:chExt cx="9601196" cy="3288059"/>
          </a:xfrm>
        </p:grpSpPr>
        <p:sp>
          <p:nvSpPr>
            <p:cNvPr id="215" name="Google Shape;215;p25"/>
            <p:cNvSpPr/>
            <p:nvPr/>
          </p:nvSpPr>
          <p:spPr>
            <a:xfrm>
              <a:off x="0" y="15438"/>
              <a:ext cx="9601196" cy="752894"/>
            </a:xfrm>
            <a:prstGeom prst="roundRect">
              <a:avLst>
                <a:gd name="adj" fmla="val 16667"/>
              </a:avLst>
            </a:prstGeom>
            <a:solidFill>
              <a:srgbClr val="D7772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5"/>
            <p:cNvSpPr txBox="1"/>
            <p:nvPr/>
          </p:nvSpPr>
          <p:spPr>
            <a:xfrm>
              <a:off x="36753" y="52191"/>
              <a:ext cx="9527690" cy="679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 smtClean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Feature Selection</a:t>
              </a:r>
              <a:endParaRPr sz="3200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0" y="860493"/>
              <a:ext cx="9601196" cy="752894"/>
            </a:xfrm>
            <a:prstGeom prst="roundRect">
              <a:avLst>
                <a:gd name="adj" fmla="val 16667"/>
              </a:avLst>
            </a:prstGeom>
            <a:solidFill>
              <a:srgbClr val="D98C2F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5"/>
            <p:cNvSpPr txBox="1"/>
            <p:nvPr/>
          </p:nvSpPr>
          <p:spPr>
            <a:xfrm>
              <a:off x="36753" y="897246"/>
              <a:ext cx="9527690" cy="679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Encoding Categorical Variables.</a:t>
              </a:r>
              <a:endParaRPr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0" y="1705548"/>
              <a:ext cx="9601196" cy="752894"/>
            </a:xfrm>
            <a:prstGeom prst="roundRect">
              <a:avLst>
                <a:gd name="adj" fmla="val 16667"/>
              </a:avLst>
            </a:prstGeom>
            <a:solidFill>
              <a:srgbClr val="DA9F3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5"/>
            <p:cNvSpPr txBox="1"/>
            <p:nvPr/>
          </p:nvSpPr>
          <p:spPr>
            <a:xfrm>
              <a:off x="36753" y="1742301"/>
              <a:ext cx="9527690" cy="679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Vectorising</a:t>
              </a:r>
              <a:endParaRPr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0" y="2550603"/>
              <a:ext cx="9601196" cy="752894"/>
            </a:xfrm>
            <a:prstGeom prst="roundRect">
              <a:avLst>
                <a:gd name="adj" fmla="val 16667"/>
              </a:avLst>
            </a:prstGeom>
            <a:solidFill>
              <a:srgbClr val="DCB13F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 txBox="1"/>
            <p:nvPr/>
          </p:nvSpPr>
          <p:spPr>
            <a:xfrm>
              <a:off x="36753" y="2587356"/>
              <a:ext cx="9527690" cy="679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Scaling</a:t>
              </a:r>
              <a:endParaRPr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1145933" y="621647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FEATURE ENGINEERING</a:t>
            </a:r>
            <a:endParaRPr/>
          </a:p>
        </p:txBody>
      </p:sp>
      <p:grpSp>
        <p:nvGrpSpPr>
          <p:cNvPr id="229" name="Google Shape;229;p26"/>
          <p:cNvGrpSpPr/>
          <p:nvPr/>
        </p:nvGrpSpPr>
        <p:grpSpPr>
          <a:xfrm>
            <a:off x="967987" y="5664445"/>
            <a:ext cx="10232196" cy="369332"/>
            <a:chOff x="10007" y="0"/>
            <a:chExt cx="10232196" cy="369332"/>
          </a:xfrm>
        </p:grpSpPr>
        <p:sp>
          <p:nvSpPr>
            <p:cNvPr id="230" name="Google Shape;230;p26"/>
            <p:cNvSpPr/>
            <p:nvPr/>
          </p:nvSpPr>
          <p:spPr>
            <a:xfrm>
              <a:off x="10007" y="0"/>
              <a:ext cx="10232196" cy="369332"/>
            </a:xfrm>
            <a:prstGeom prst="roundRect">
              <a:avLst>
                <a:gd name="adj" fmla="val 10000"/>
              </a:avLst>
            </a:prstGeom>
            <a:solidFill>
              <a:srgbClr val="D7772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 txBox="1"/>
            <p:nvPr/>
          </p:nvSpPr>
          <p:spPr>
            <a:xfrm>
              <a:off x="20824" y="10817"/>
              <a:ext cx="10210562" cy="347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Scaling of features has been done here after encoding and assembling.</a:t>
              </a:r>
              <a:endParaRPr sz="2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967" y="1591756"/>
            <a:ext cx="8263155" cy="39532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1145933" y="621647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 dirty="0" smtClean="0"/>
              <a:t>Estimators in a</a:t>
            </a:r>
            <a:r>
              <a:rPr lang="en-US" b="1" u="sng" dirty="0" smtClean="0"/>
              <a:t> Pipeline</a:t>
            </a:r>
            <a:endParaRPr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352" y="1685624"/>
            <a:ext cx="10151508" cy="42957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194</Words>
  <Application>Microsoft Office PowerPoint</Application>
  <PresentationFormat>Widescreen</PresentationFormat>
  <Paragraphs>53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Garamond</vt:lpstr>
      <vt:lpstr>Titillium Web</vt:lpstr>
      <vt:lpstr>Arial</vt:lpstr>
      <vt:lpstr>Organic</vt:lpstr>
      <vt:lpstr>PowerPoint Presentation</vt:lpstr>
      <vt:lpstr>OBJECTIVE</vt:lpstr>
      <vt:lpstr>DATA DESCRIPTION</vt:lpstr>
      <vt:lpstr>EXPLORATORY DATA ANALYSIS</vt:lpstr>
      <vt:lpstr>EXPLORATORY DATA ANALYSIS</vt:lpstr>
      <vt:lpstr>EXPLORATORY DATA ANALYSIS</vt:lpstr>
      <vt:lpstr>FEATURE ENGINEERING</vt:lpstr>
      <vt:lpstr>FEATURE ENGINEERING</vt:lpstr>
      <vt:lpstr>Estimators in a Pipeline</vt:lpstr>
      <vt:lpstr>Train – Test Split</vt:lpstr>
      <vt:lpstr>MODELLING</vt:lpstr>
      <vt:lpstr>MODEL RESULT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10</cp:revision>
  <dcterms:modified xsi:type="dcterms:W3CDTF">2023-07-06T13:03:40Z</dcterms:modified>
</cp:coreProperties>
</file>