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278" r:id="rId5"/>
    <p:sldId id="279" r:id="rId6"/>
    <p:sldId id="280" r:id="rId7"/>
    <p:sldId id="281" r:id="rId8"/>
    <p:sldId id="282" r:id="rId9"/>
    <p:sldId id="295" r:id="rId10"/>
    <p:sldId id="292"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39B497-50D5-4A4F-9400-8807790F4F14}" v="394" dt="2023-10-15T13:10:49.481"/>
    <p1510:client id="{8DFBFE85-B9D8-4E1E-ABFC-79D0B69A4669}" v="359" dt="2023-10-15T11:20:04.317"/>
    <p1510:client id="{A4CB9E03-C864-408B-A637-5AE07A996B52}" v="559" dt="2023-10-16T00:06:37.949"/>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94643" autoAdjust="0"/>
  </p:normalViewPr>
  <p:slideViewPr>
    <p:cSldViewPr snapToGrid="0" snapToObjects="1">
      <p:cViewPr varScale="1">
        <p:scale>
          <a:sx n="78" d="100"/>
          <a:sy n="78" d="100"/>
        </p:scale>
        <p:origin x="1068" y="8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189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4/15/2024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92194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dirty="0"/>
              <a:t>Presentation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dirty="0"/>
              <a:t>Presentation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dirty="0"/>
              <a:t>Presentation title</a:t>
            </a: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dirty="0"/>
              <a:t>Presentation title</a:t>
            </a:r>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Legal Link</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186761" y="-341821"/>
            <a:ext cx="3493008" cy="1644724"/>
          </a:xfrm>
        </p:spPr>
        <p:txBody>
          <a:bodyPr/>
          <a:lstStyle/>
          <a:p>
            <a:r>
              <a:rPr lang="en-US" dirty="0">
                <a:cs typeface="Sabon Next LT"/>
              </a:rPr>
              <a:t>EProject</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165216"/>
            <a:ext cx="5693664" cy="765244"/>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154308"/>
            <a:ext cx="5693664" cy="4130697"/>
          </a:xfrm>
        </p:spPr>
        <p:txBody>
          <a:bodyPr vert="horz" lIns="91440" tIns="45720" rIns="91440" bIns="45720" rtlCol="0" anchor="t">
            <a:normAutofit/>
          </a:bodyPr>
          <a:lstStyle/>
          <a:p>
            <a:r>
              <a:rPr lang="en-US" dirty="0"/>
              <a:t>​About Legal Link</a:t>
            </a:r>
            <a:endParaRPr lang="en-US" dirty="0">
              <a:cs typeface="Sabon Next LT"/>
            </a:endParaRPr>
          </a:p>
          <a:p>
            <a:r>
              <a:rPr lang="en-US" dirty="0"/>
              <a:t>Services </a:t>
            </a:r>
            <a:endParaRPr lang="en-US" dirty="0">
              <a:cs typeface="Sabon Next LT"/>
            </a:endParaRPr>
          </a:p>
          <a:p>
            <a:r>
              <a:rPr lang="en-US" dirty="0"/>
              <a:t>Features</a:t>
            </a:r>
          </a:p>
          <a:p>
            <a:r>
              <a:rPr lang="en-US" dirty="0">
                <a:cs typeface="Sabon Next LT"/>
              </a:rPr>
              <a:t>Site Map</a:t>
            </a:r>
          </a:p>
          <a:p>
            <a:r>
              <a:rPr lang="en-US" dirty="0">
                <a:cs typeface="Sabon Next LT"/>
              </a:rPr>
              <a:t>Summary</a:t>
            </a:r>
          </a:p>
          <a:p>
            <a:endParaRPr lang="en-US" dirty="0">
              <a:cs typeface="Sabon Next LT"/>
            </a:endParaRPr>
          </a:p>
          <a:p>
            <a:endParaRPr lang="en-US" dirty="0">
              <a:cs typeface="Sabon Next LT"/>
            </a:endParaRPr>
          </a:p>
        </p:txBody>
      </p:sp>
    </p:spTree>
    <p:extLst>
      <p:ext uri="{BB962C8B-B14F-4D97-AF65-F5344CB8AC3E}">
        <p14:creationId xmlns:p14="http://schemas.microsoft.com/office/powerpoint/2010/main" val="3855531800"/>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p:cTn id="2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3">
                                            <p:txEl>
                                              <p:pRg st="0" end="0"/>
                                            </p:txEl>
                                          </p:spTgt>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p:cTn id="3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2" dur="500"/>
                                        <p:tgtEl>
                                          <p:spTgt spid="3">
                                            <p:txEl>
                                              <p:pRg st="1" end="1"/>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p:cTn id="3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3">
                                            <p:txEl>
                                              <p:pRg st="2" end="2"/>
                                            </p:txEl>
                                          </p:spTgt>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p:cTn id="4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4" dur="500"/>
                                        <p:tgtEl>
                                          <p:spTgt spid="3">
                                            <p:txEl>
                                              <p:pRg st="3" end="3"/>
                                            </p:txEl>
                                          </p:spTgt>
                                        </p:tgtEl>
                                      </p:cBhvr>
                                    </p:animEffect>
                                  </p:childTnLst>
                                </p:cTn>
                              </p:par>
                            </p:childTnLst>
                          </p:cTn>
                        </p:par>
                        <p:par>
                          <p:cTn id="45" fill="hold">
                            <p:stCondLst>
                              <p:cond delay="4000"/>
                            </p:stCondLst>
                            <p:childTnLst>
                              <p:par>
                                <p:cTn id="46" presetID="53" presetClass="entr" presetSubtype="16" fill="hold" grpId="0" nodeType="after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p:cTn id="4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1710859"/>
            <a:ext cx="6767512" cy="906462"/>
          </a:xfrm>
        </p:spPr>
        <p:txBody>
          <a:bodyPr/>
          <a:lstStyle/>
          <a:p>
            <a:r>
              <a:rPr lang="en-US" dirty="0"/>
              <a:t>About legal link</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sz="1600" b="1" dirty="0">
                <a:cs typeface="Arial"/>
              </a:rPr>
              <a:t>LEGAL LINK</a:t>
            </a:r>
            <a:endParaRPr lang="en-US" sz="1600" b="1"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5290" y="2804866"/>
            <a:ext cx="6766560" cy="1351498"/>
          </a:xfrm>
        </p:spPr>
        <p:txBody>
          <a:bodyPr vert="horz" lIns="91440" tIns="45720" rIns="91440" bIns="45720" rtlCol="0" anchor="t">
            <a:normAutofit/>
          </a:bodyPr>
          <a:lstStyle/>
          <a:p>
            <a:r>
              <a:rPr lang="en-US" sz="1800" dirty="0"/>
              <a:t>At Legal Link, we bridge the gap between legal professionals and those seeking legal assistance. Our platform is designed to simplify the process of finding the right lawyer to meet each client's unique needs.</a:t>
            </a:r>
            <a:endParaRPr lang="en-US" sz="1800" dirty="0">
              <a:ea typeface="+mn-lt"/>
              <a:cs typeface="+mn-lt"/>
            </a:endParaRPr>
          </a:p>
        </p:txBody>
      </p:sp>
    </p:spTree>
    <p:extLst>
      <p:ext uri="{BB962C8B-B14F-4D97-AF65-F5344CB8AC3E}">
        <p14:creationId xmlns:p14="http://schemas.microsoft.com/office/powerpoint/2010/main" val="9796220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08760" y="546265"/>
            <a:ext cx="6527800" cy="887244"/>
          </a:xfrm>
        </p:spPr>
        <p:txBody>
          <a:bodyPr/>
          <a:lstStyle/>
          <a:p>
            <a:r>
              <a:rPr lang="en-US" dirty="0">
                <a:ea typeface="+mj-lt"/>
                <a:cs typeface="+mj-lt"/>
              </a:rPr>
              <a:t>Services</a:t>
            </a:r>
            <a:endParaRPr lang="en-US" dirty="0"/>
          </a:p>
        </p:txBody>
      </p:sp>
      <p:sp>
        <p:nvSpPr>
          <p:cNvPr id="4" name="Title 1">
            <a:extLst>
              <a:ext uri="{FF2B5EF4-FFF2-40B4-BE49-F238E27FC236}">
                <a16:creationId xmlns:a16="http://schemas.microsoft.com/office/drawing/2014/main" id="{7EC3FCF5-7FE2-B078-5FC0-50982FA73963}"/>
              </a:ext>
            </a:extLst>
          </p:cNvPr>
          <p:cNvSpPr txBox="1">
            <a:spLocks/>
          </p:cNvSpPr>
          <p:nvPr/>
        </p:nvSpPr>
        <p:spPr>
          <a:xfrm>
            <a:off x="1508759" y="1683325"/>
            <a:ext cx="1994461" cy="371221"/>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800" cap="none" dirty="0">
                <a:ea typeface="+mj-lt"/>
                <a:cs typeface="+mj-lt"/>
              </a:rPr>
              <a:t>For Lawyers:</a:t>
            </a:r>
            <a:endParaRPr lang="en-US" sz="1800" cap="none" dirty="0"/>
          </a:p>
        </p:txBody>
      </p:sp>
      <p:sp>
        <p:nvSpPr>
          <p:cNvPr id="6" name="Content Placeholder 5">
            <a:extLst>
              <a:ext uri="{FF2B5EF4-FFF2-40B4-BE49-F238E27FC236}">
                <a16:creationId xmlns:a16="http://schemas.microsoft.com/office/drawing/2014/main" id="{0D7FA4F2-D511-823D-ECFD-AC833FDFAA1F}"/>
              </a:ext>
            </a:extLst>
          </p:cNvPr>
          <p:cNvSpPr>
            <a:spLocks noGrp="1"/>
          </p:cNvSpPr>
          <p:nvPr>
            <p:ph idx="1"/>
          </p:nvPr>
        </p:nvSpPr>
        <p:spPr>
          <a:xfrm>
            <a:off x="1508759" y="2230040"/>
            <a:ext cx="6527800" cy="1198960"/>
          </a:xfrm>
        </p:spPr>
        <p:txBody>
          <a:bodyPr/>
          <a:lstStyle/>
          <a:p>
            <a:pPr marL="342900" indent="-342900">
              <a:buFont typeface="+mj-lt"/>
              <a:buAutoNum type="arabicPeriod"/>
            </a:pPr>
            <a:r>
              <a:rPr lang="en-US" b="1" dirty="0"/>
              <a:t>Professional Profiles:</a:t>
            </a:r>
            <a:r>
              <a:rPr lang="en-US" dirty="0"/>
              <a:t> Create a detailed profile showcasing your expertise, experience, and areas of practice.</a:t>
            </a:r>
          </a:p>
          <a:p>
            <a:pPr marL="342900" indent="-342900">
              <a:buFont typeface="+mj-lt"/>
              <a:buAutoNum type="arabicPeriod"/>
            </a:pPr>
            <a:r>
              <a:rPr lang="en-US" b="1" dirty="0"/>
              <a:t>Visibility Boost: </a:t>
            </a:r>
            <a:r>
              <a:rPr lang="en-US" dirty="0"/>
              <a:t>Gain exposure to a broad audience seeking legal services in your specialty.</a:t>
            </a:r>
          </a:p>
        </p:txBody>
      </p:sp>
      <p:sp>
        <p:nvSpPr>
          <p:cNvPr id="8" name="Title 1">
            <a:extLst>
              <a:ext uri="{FF2B5EF4-FFF2-40B4-BE49-F238E27FC236}">
                <a16:creationId xmlns:a16="http://schemas.microsoft.com/office/drawing/2014/main" id="{99CEFE79-FAC1-796B-A395-BC1FED803DCC}"/>
              </a:ext>
            </a:extLst>
          </p:cNvPr>
          <p:cNvSpPr txBox="1">
            <a:spLocks/>
          </p:cNvSpPr>
          <p:nvPr/>
        </p:nvSpPr>
        <p:spPr>
          <a:xfrm>
            <a:off x="1508760" y="3418883"/>
            <a:ext cx="1994461" cy="371221"/>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800" cap="none" dirty="0">
                <a:ea typeface="+mj-lt"/>
                <a:cs typeface="+mj-lt"/>
              </a:rPr>
              <a:t>For Users:</a:t>
            </a:r>
            <a:endParaRPr lang="en-US" sz="1800" cap="none" dirty="0"/>
          </a:p>
        </p:txBody>
      </p:sp>
      <p:sp>
        <p:nvSpPr>
          <p:cNvPr id="9" name="Content Placeholder 5">
            <a:extLst>
              <a:ext uri="{FF2B5EF4-FFF2-40B4-BE49-F238E27FC236}">
                <a16:creationId xmlns:a16="http://schemas.microsoft.com/office/drawing/2014/main" id="{863D94B7-F7D8-1364-FBC1-9016FA4B90E1}"/>
              </a:ext>
            </a:extLst>
          </p:cNvPr>
          <p:cNvSpPr txBox="1">
            <a:spLocks/>
          </p:cNvSpPr>
          <p:nvPr/>
        </p:nvSpPr>
        <p:spPr>
          <a:xfrm>
            <a:off x="1508759" y="3975715"/>
            <a:ext cx="6527800" cy="11989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b="1" dirty="0"/>
              <a:t>Extensive Lawyer Database:</a:t>
            </a:r>
            <a:r>
              <a:rPr lang="en-US" dirty="0"/>
              <a:t> Browse an extensive list of lawyer profiles to find the one that fits your legal needs.</a:t>
            </a:r>
          </a:p>
          <a:p>
            <a:pPr marL="342900" indent="-342900">
              <a:buFont typeface="+mj-lt"/>
              <a:buAutoNum type="arabicPeriod"/>
            </a:pPr>
            <a:r>
              <a:rPr lang="en-US" b="1" dirty="0"/>
              <a:t>Detailed Profiles: </a:t>
            </a:r>
            <a:r>
              <a:rPr lang="en-US" dirty="0"/>
              <a:t>View qualifications, read reviews, and understand each lawyer's strengths.</a:t>
            </a:r>
          </a:p>
        </p:txBody>
      </p:sp>
    </p:spTree>
    <p:extLst>
      <p:ext uri="{BB962C8B-B14F-4D97-AF65-F5344CB8AC3E}">
        <p14:creationId xmlns:p14="http://schemas.microsoft.com/office/powerpoint/2010/main" val="29529238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1000"/>
                                        <p:tgtEl>
                                          <p:spTgt spid="6">
                                            <p:txEl>
                                              <p:pRg st="0" end="0"/>
                                            </p:txEl>
                                          </p:spTgt>
                                        </p:tgtEl>
                                      </p:cBhvr>
                                    </p:animEffect>
                                    <p:anim calcmode="lin" valueType="num">
                                      <p:cBhvr>
                                        <p:cTn id="2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1000"/>
                                        <p:tgtEl>
                                          <p:spTgt spid="6">
                                            <p:txEl>
                                              <p:pRg st="1" end="1"/>
                                            </p:txEl>
                                          </p:spTgt>
                                        </p:tgtEl>
                                      </p:cBhvr>
                                    </p:animEffect>
                                    <p:anim calcmode="lin" valueType="num">
                                      <p:cBhvr>
                                        <p:cTn id="3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26"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par>
                          <p:cTn id="50" fill="hold">
                            <p:stCondLst>
                              <p:cond delay="6000"/>
                            </p:stCondLst>
                            <p:childTnLst>
                              <p:par>
                                <p:cTn id="51" presetID="42" presetClass="entr" presetSubtype="0"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70754" y="703157"/>
            <a:ext cx="6973701" cy="745089"/>
          </a:xfrm>
        </p:spPr>
        <p:txBody>
          <a:bodyPr/>
          <a:lstStyle/>
          <a:p>
            <a:r>
              <a:rPr lang="en-US" sz="4400" dirty="0">
                <a:cs typeface="Arial"/>
              </a:rPr>
              <a:t>Features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5</a:t>
            </a:fld>
            <a:endParaRPr lang="en-US" dirty="0"/>
          </a:p>
        </p:txBody>
      </p:sp>
      <p:sp>
        <p:nvSpPr>
          <p:cNvPr id="10" name="TextBox 9">
            <a:extLst>
              <a:ext uri="{FF2B5EF4-FFF2-40B4-BE49-F238E27FC236}">
                <a16:creationId xmlns:a16="http://schemas.microsoft.com/office/drawing/2014/main" id="{8F8DA97D-63FC-B79E-CE9A-EB4EBAA9C189}"/>
              </a:ext>
            </a:extLst>
          </p:cNvPr>
          <p:cNvSpPr txBox="1"/>
          <p:nvPr/>
        </p:nvSpPr>
        <p:spPr>
          <a:xfrm>
            <a:off x="4373886" y="1604471"/>
            <a:ext cx="662043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mj-lt"/>
              <a:buAutoNum type="arabicPeriod"/>
            </a:pPr>
            <a:r>
              <a:rPr lang="en-US" dirty="0">
                <a:solidFill>
                  <a:schemeClr val="accent6"/>
                </a:solidFill>
              </a:rPr>
              <a:t>Friendly Navigation Bar</a:t>
            </a:r>
          </a:p>
          <a:p>
            <a:pPr marL="342900" indent="-342900">
              <a:buFont typeface="+mj-lt"/>
              <a:buAutoNum type="arabicPeriod"/>
            </a:pPr>
            <a:r>
              <a:rPr lang="en-US" dirty="0">
                <a:solidFill>
                  <a:schemeClr val="accent6"/>
                </a:solidFill>
              </a:rPr>
              <a:t>Great UI&amp;UX</a:t>
            </a:r>
          </a:p>
          <a:p>
            <a:pPr marL="342900" indent="-342900">
              <a:buFont typeface="+mj-lt"/>
              <a:buAutoNum type="arabicPeriod"/>
            </a:pPr>
            <a:r>
              <a:rPr lang="en-US" dirty="0">
                <a:solidFill>
                  <a:schemeClr val="accent6"/>
                </a:solidFill>
              </a:rPr>
              <a:t>Clean Layout</a:t>
            </a:r>
          </a:p>
          <a:p>
            <a:pPr marL="342900" indent="-342900">
              <a:buFont typeface="+mj-lt"/>
              <a:buAutoNum type="arabicPeriod"/>
            </a:pPr>
            <a:r>
              <a:rPr lang="en-US" dirty="0">
                <a:solidFill>
                  <a:schemeClr val="accent6"/>
                </a:solidFill>
              </a:rPr>
              <a:t>Live Chat</a:t>
            </a:r>
          </a:p>
          <a:p>
            <a:pPr marL="342900" indent="-342900">
              <a:buFont typeface="+mj-lt"/>
              <a:buAutoNum type="arabicPeriod"/>
            </a:pPr>
            <a:r>
              <a:rPr lang="en-US" dirty="0">
                <a:solidFill>
                  <a:schemeClr val="accent6"/>
                </a:solidFill>
              </a:rPr>
              <a:t>Login And Sign Up Feature For attorney and Users</a:t>
            </a:r>
          </a:p>
          <a:p>
            <a:pPr marL="342900" indent="-342900">
              <a:buFont typeface="+mj-lt"/>
              <a:buAutoNum type="arabicPeriod"/>
            </a:pPr>
            <a:r>
              <a:rPr lang="en-US" dirty="0">
                <a:solidFill>
                  <a:schemeClr val="accent6"/>
                </a:solidFill>
              </a:rPr>
              <a:t>Responsive Design</a:t>
            </a:r>
          </a:p>
          <a:p>
            <a:pPr marL="342900" indent="-342900">
              <a:buFont typeface="+mj-lt"/>
              <a:buAutoNum type="arabicPeriod"/>
            </a:pPr>
            <a:r>
              <a:rPr lang="en-US" dirty="0">
                <a:solidFill>
                  <a:schemeClr val="accent6"/>
                </a:solidFill>
              </a:rPr>
              <a:t>Smooth Animations</a:t>
            </a:r>
          </a:p>
          <a:p>
            <a:pPr marL="342900" indent="-342900">
              <a:buFont typeface="+mj-lt"/>
              <a:buAutoNum type="arabicPeriod"/>
            </a:pPr>
            <a:r>
              <a:rPr lang="en-US" dirty="0">
                <a:solidFill>
                  <a:schemeClr val="accent6"/>
                </a:solidFill>
              </a:rPr>
              <a:t>Working Contact Forms</a:t>
            </a:r>
          </a:p>
          <a:p>
            <a:pPr marL="342900" indent="-342900">
              <a:buFont typeface="+mj-lt"/>
              <a:buAutoNum type="arabicPeriod"/>
            </a:pPr>
            <a:r>
              <a:rPr lang="en-US" dirty="0">
                <a:solidFill>
                  <a:schemeClr val="accent6"/>
                </a:solidFill>
              </a:rPr>
              <a:t>Administration Panel Where you can manage your website</a:t>
            </a:r>
          </a:p>
          <a:p>
            <a:pPr marL="342900" indent="-342900">
              <a:buFont typeface="+mj-lt"/>
              <a:buAutoNum type="arabicPeriod"/>
            </a:pPr>
            <a:r>
              <a:rPr lang="en-US" dirty="0">
                <a:solidFill>
                  <a:schemeClr val="accent6"/>
                </a:solidFill>
              </a:rPr>
              <a:t>Blogs For Finding right attorney For you</a:t>
            </a:r>
          </a:p>
          <a:p>
            <a:pPr marL="342900" indent="-342900">
              <a:buFont typeface="+mj-lt"/>
              <a:buAutoNum type="arabicPeriod"/>
            </a:pPr>
            <a:r>
              <a:rPr lang="en-US" dirty="0">
                <a:solidFill>
                  <a:schemeClr val="accent6"/>
                </a:solidFill>
              </a:rPr>
              <a:t>Authentication And Limitations</a:t>
            </a:r>
          </a:p>
          <a:p>
            <a:pPr marL="342900" indent="-342900">
              <a:buFont typeface="+mj-lt"/>
              <a:buAutoNum type="arabicPeriod"/>
            </a:pPr>
            <a:r>
              <a:rPr lang="en-US" dirty="0">
                <a:solidFill>
                  <a:schemeClr val="accent6"/>
                </a:solidFill>
              </a:rPr>
              <a:t>Advanced Search Filters</a:t>
            </a:r>
          </a:p>
          <a:p>
            <a:pPr marL="342900" indent="-342900">
              <a:buFont typeface="+mj-lt"/>
              <a:buAutoNum type="arabicPeriod"/>
            </a:pPr>
            <a:r>
              <a:rPr lang="en-US" dirty="0">
                <a:solidFill>
                  <a:schemeClr val="accent6"/>
                </a:solidFill>
              </a:rPr>
              <a:t>Secure Data Encryption</a:t>
            </a:r>
          </a:p>
          <a:p>
            <a:pPr marL="342900" indent="-342900">
              <a:buFont typeface="+mj-lt"/>
              <a:buAutoNum type="arabicPeriod"/>
            </a:pPr>
            <a:r>
              <a:rPr lang="en-US" dirty="0">
                <a:solidFill>
                  <a:schemeClr val="accent6"/>
                </a:solidFill>
              </a:rPr>
              <a:t>24/7 Customer Support Service</a:t>
            </a:r>
          </a:p>
          <a:p>
            <a:pPr marL="342900" indent="-342900">
              <a:buFont typeface="+mj-lt"/>
              <a:buAutoNum type="arabicPeriod"/>
            </a:pPr>
            <a:r>
              <a:rPr lang="en-US" dirty="0">
                <a:solidFill>
                  <a:schemeClr val="accent6"/>
                </a:solidFill>
              </a:rPr>
              <a:t>Newsletter Sign-Up for Legal Updates</a:t>
            </a:r>
          </a:p>
          <a:p>
            <a:pPr marL="342900" indent="-342900">
              <a:buFont typeface="+mj-lt"/>
              <a:buAutoNum type="arabicPeriod"/>
            </a:pPr>
            <a:r>
              <a:rPr lang="en-US" dirty="0">
                <a:solidFill>
                  <a:schemeClr val="accent6"/>
                </a:solidFill>
              </a:rPr>
              <a:t>Social Media Integration for Enhanced Reach</a:t>
            </a:r>
          </a:p>
        </p:txBody>
      </p:sp>
    </p:spTree>
    <p:extLst>
      <p:ext uri="{BB962C8B-B14F-4D97-AF65-F5344CB8AC3E}">
        <p14:creationId xmlns:p14="http://schemas.microsoft.com/office/powerpoint/2010/main" val="685681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afterEffect">
                                  <p:stCondLst>
                                    <p:cond delay="0"/>
                                  </p:stCondLst>
                                  <p:iterate type="lt">
                                    <p:tmAbs val="25"/>
                                  </p:iterate>
                                  <p:childTnLst>
                                    <p:set>
                                      <p:cBhvr override="childStyle">
                                        <p:cTn id="6" dur="indefinite"/>
                                        <p:tgtEl>
                                          <p:spTgt spid="10">
                                            <p:txEl>
                                              <p:pRg st="0" end="0"/>
                                            </p:txEl>
                                          </p:spTgt>
                                        </p:tgtEl>
                                        <p:attrNameLst>
                                          <p:attrName>style.fontWeight</p:attrName>
                                        </p:attrNameLst>
                                      </p:cBhvr>
                                      <p:to>
                                        <p:strVal val="bold"/>
                                      </p:to>
                                    </p:set>
                                  </p:childTnLst>
                                </p:cTn>
                              </p:par>
                            </p:childTnLst>
                          </p:cTn>
                        </p:par>
                        <p:par>
                          <p:cTn id="7" fill="hold">
                            <p:stCondLst>
                              <p:cond delay="525"/>
                            </p:stCondLst>
                            <p:childTnLst>
                              <p:par>
                                <p:cTn id="8" presetID="15" presetClass="emph" presetSubtype="0" grpId="0" nodeType="afterEffect">
                                  <p:stCondLst>
                                    <p:cond delay="0"/>
                                  </p:stCondLst>
                                  <p:iterate type="lt">
                                    <p:tmAbs val="25"/>
                                  </p:iterate>
                                  <p:childTnLst>
                                    <p:set>
                                      <p:cBhvr override="childStyle">
                                        <p:cTn id="9" dur="indefinite"/>
                                        <p:tgtEl>
                                          <p:spTgt spid="10">
                                            <p:txEl>
                                              <p:pRg st="1" end="1"/>
                                            </p:txEl>
                                          </p:spTgt>
                                        </p:tgtEl>
                                        <p:attrNameLst>
                                          <p:attrName>style.fontWeight</p:attrName>
                                        </p:attrNameLst>
                                      </p:cBhvr>
                                      <p:to>
                                        <p:strVal val="bold"/>
                                      </p:to>
                                    </p:set>
                                  </p:childTnLst>
                                </p:cTn>
                              </p:par>
                            </p:childTnLst>
                          </p:cTn>
                        </p:par>
                        <p:par>
                          <p:cTn id="10" fill="hold">
                            <p:stCondLst>
                              <p:cond delay="775"/>
                            </p:stCondLst>
                            <p:childTnLst>
                              <p:par>
                                <p:cTn id="11" presetID="15" presetClass="emph" presetSubtype="0" grpId="0" nodeType="afterEffect">
                                  <p:stCondLst>
                                    <p:cond delay="0"/>
                                  </p:stCondLst>
                                  <p:iterate type="lt">
                                    <p:tmAbs val="25"/>
                                  </p:iterate>
                                  <p:childTnLst>
                                    <p:set>
                                      <p:cBhvr override="childStyle">
                                        <p:cTn id="12" dur="indefinite"/>
                                        <p:tgtEl>
                                          <p:spTgt spid="10">
                                            <p:txEl>
                                              <p:pRg st="2" end="2"/>
                                            </p:txEl>
                                          </p:spTgt>
                                        </p:tgtEl>
                                        <p:attrNameLst>
                                          <p:attrName>style.fontWeight</p:attrName>
                                        </p:attrNameLst>
                                      </p:cBhvr>
                                      <p:to>
                                        <p:strVal val="bold"/>
                                      </p:to>
                                    </p:set>
                                  </p:childTnLst>
                                </p:cTn>
                              </p:par>
                            </p:childTnLst>
                          </p:cTn>
                        </p:par>
                        <p:par>
                          <p:cTn id="13" fill="hold">
                            <p:stCondLst>
                              <p:cond delay="1050"/>
                            </p:stCondLst>
                            <p:childTnLst>
                              <p:par>
                                <p:cTn id="14" presetID="15" presetClass="emph" presetSubtype="0" grpId="0" nodeType="afterEffect">
                                  <p:stCondLst>
                                    <p:cond delay="0"/>
                                  </p:stCondLst>
                                  <p:iterate type="lt">
                                    <p:tmAbs val="25"/>
                                  </p:iterate>
                                  <p:childTnLst>
                                    <p:set>
                                      <p:cBhvr override="childStyle">
                                        <p:cTn id="15" dur="indefinite"/>
                                        <p:tgtEl>
                                          <p:spTgt spid="10">
                                            <p:txEl>
                                              <p:pRg st="3" end="3"/>
                                            </p:txEl>
                                          </p:spTgt>
                                        </p:tgtEl>
                                        <p:attrNameLst>
                                          <p:attrName>style.fontWeight</p:attrName>
                                        </p:attrNameLst>
                                      </p:cBhvr>
                                      <p:to>
                                        <p:strVal val="bold"/>
                                      </p:to>
                                    </p:set>
                                  </p:childTnLst>
                                </p:cTn>
                              </p:par>
                            </p:childTnLst>
                          </p:cTn>
                        </p:par>
                        <p:par>
                          <p:cTn id="16" fill="hold">
                            <p:stCondLst>
                              <p:cond delay="1250"/>
                            </p:stCondLst>
                            <p:childTnLst>
                              <p:par>
                                <p:cTn id="17" presetID="15" presetClass="emph" presetSubtype="0" grpId="0" nodeType="afterEffect">
                                  <p:stCondLst>
                                    <p:cond delay="0"/>
                                  </p:stCondLst>
                                  <p:iterate type="lt">
                                    <p:tmAbs val="25"/>
                                  </p:iterate>
                                  <p:childTnLst>
                                    <p:set>
                                      <p:cBhvr override="childStyle">
                                        <p:cTn id="18" dur="indefinite"/>
                                        <p:tgtEl>
                                          <p:spTgt spid="10">
                                            <p:txEl>
                                              <p:pRg st="4" end="4"/>
                                            </p:txEl>
                                          </p:spTgt>
                                        </p:tgtEl>
                                        <p:attrNameLst>
                                          <p:attrName>style.fontWeight</p:attrName>
                                        </p:attrNameLst>
                                      </p:cBhvr>
                                      <p:to>
                                        <p:strVal val="bold"/>
                                      </p:to>
                                    </p:set>
                                  </p:childTnLst>
                                </p:cTn>
                              </p:par>
                            </p:childTnLst>
                          </p:cTn>
                        </p:par>
                        <p:par>
                          <p:cTn id="19" fill="hold">
                            <p:stCondLst>
                              <p:cond delay="2250"/>
                            </p:stCondLst>
                            <p:childTnLst>
                              <p:par>
                                <p:cTn id="20" presetID="15" presetClass="emph" presetSubtype="0" grpId="0" nodeType="afterEffect">
                                  <p:stCondLst>
                                    <p:cond delay="0"/>
                                  </p:stCondLst>
                                  <p:iterate type="lt">
                                    <p:tmAbs val="25"/>
                                  </p:iterate>
                                  <p:childTnLst>
                                    <p:set>
                                      <p:cBhvr override="childStyle">
                                        <p:cTn id="21" dur="indefinite"/>
                                        <p:tgtEl>
                                          <p:spTgt spid="10">
                                            <p:txEl>
                                              <p:pRg st="5" end="5"/>
                                            </p:txEl>
                                          </p:spTgt>
                                        </p:tgtEl>
                                        <p:attrNameLst>
                                          <p:attrName>style.fontWeight</p:attrName>
                                        </p:attrNameLst>
                                      </p:cBhvr>
                                      <p:to>
                                        <p:strVal val="bold"/>
                                      </p:to>
                                    </p:set>
                                  </p:childTnLst>
                                </p:cTn>
                              </p:par>
                            </p:childTnLst>
                          </p:cTn>
                        </p:par>
                        <p:par>
                          <p:cTn id="22" fill="hold">
                            <p:stCondLst>
                              <p:cond delay="2650"/>
                            </p:stCondLst>
                            <p:childTnLst>
                              <p:par>
                                <p:cTn id="23" presetID="15" presetClass="emph" presetSubtype="0" grpId="0" nodeType="afterEffect">
                                  <p:stCondLst>
                                    <p:cond delay="0"/>
                                  </p:stCondLst>
                                  <p:iterate type="lt">
                                    <p:tmAbs val="25"/>
                                  </p:iterate>
                                  <p:childTnLst>
                                    <p:set>
                                      <p:cBhvr override="childStyle">
                                        <p:cTn id="24" dur="indefinite"/>
                                        <p:tgtEl>
                                          <p:spTgt spid="10">
                                            <p:txEl>
                                              <p:pRg st="6" end="6"/>
                                            </p:txEl>
                                          </p:spTgt>
                                        </p:tgtEl>
                                        <p:attrNameLst>
                                          <p:attrName>style.fontWeight</p:attrName>
                                        </p:attrNameLst>
                                      </p:cBhvr>
                                      <p:to>
                                        <p:strVal val="bold"/>
                                      </p:to>
                                    </p:set>
                                  </p:childTnLst>
                                </p:cTn>
                              </p:par>
                            </p:childTnLst>
                          </p:cTn>
                        </p:par>
                        <p:par>
                          <p:cTn id="25" fill="hold">
                            <p:stCondLst>
                              <p:cond delay="3050"/>
                            </p:stCondLst>
                            <p:childTnLst>
                              <p:par>
                                <p:cTn id="26" presetID="15" presetClass="emph" presetSubtype="0" grpId="0" nodeType="afterEffect">
                                  <p:stCondLst>
                                    <p:cond delay="0"/>
                                  </p:stCondLst>
                                  <p:iterate type="lt">
                                    <p:tmAbs val="25"/>
                                  </p:iterate>
                                  <p:childTnLst>
                                    <p:set>
                                      <p:cBhvr override="childStyle">
                                        <p:cTn id="27" dur="indefinite"/>
                                        <p:tgtEl>
                                          <p:spTgt spid="10">
                                            <p:txEl>
                                              <p:pRg st="7" end="7"/>
                                            </p:txEl>
                                          </p:spTgt>
                                        </p:tgtEl>
                                        <p:attrNameLst>
                                          <p:attrName>style.fontWeight</p:attrName>
                                        </p:attrNameLst>
                                      </p:cBhvr>
                                      <p:to>
                                        <p:strVal val="bold"/>
                                      </p:to>
                                    </p:set>
                                  </p:childTnLst>
                                </p:cTn>
                              </p:par>
                            </p:childTnLst>
                          </p:cTn>
                        </p:par>
                        <p:par>
                          <p:cTn id="28" fill="hold">
                            <p:stCondLst>
                              <p:cond delay="3525"/>
                            </p:stCondLst>
                            <p:childTnLst>
                              <p:par>
                                <p:cTn id="29" presetID="15" presetClass="emph" presetSubtype="0" grpId="0" nodeType="afterEffect">
                                  <p:stCondLst>
                                    <p:cond delay="0"/>
                                  </p:stCondLst>
                                  <p:iterate type="lt">
                                    <p:tmAbs val="25"/>
                                  </p:iterate>
                                  <p:childTnLst>
                                    <p:set>
                                      <p:cBhvr override="childStyle">
                                        <p:cTn id="30" dur="indefinite"/>
                                        <p:tgtEl>
                                          <p:spTgt spid="10">
                                            <p:txEl>
                                              <p:pRg st="8" end="8"/>
                                            </p:txEl>
                                          </p:spTgt>
                                        </p:tgtEl>
                                        <p:attrNameLst>
                                          <p:attrName>style.fontWeight</p:attrName>
                                        </p:attrNameLst>
                                      </p:cBhvr>
                                      <p:to>
                                        <p:strVal val="bold"/>
                                      </p:to>
                                    </p:set>
                                  </p:childTnLst>
                                </p:cTn>
                              </p:par>
                            </p:childTnLst>
                          </p:cTn>
                        </p:par>
                        <p:par>
                          <p:cTn id="31" fill="hold">
                            <p:stCondLst>
                              <p:cond delay="4700"/>
                            </p:stCondLst>
                            <p:childTnLst>
                              <p:par>
                                <p:cTn id="32" presetID="15" presetClass="emph" presetSubtype="0" grpId="0" nodeType="afterEffect">
                                  <p:stCondLst>
                                    <p:cond delay="0"/>
                                  </p:stCondLst>
                                  <p:iterate type="lt">
                                    <p:tmAbs val="25"/>
                                  </p:iterate>
                                  <p:childTnLst>
                                    <p:set>
                                      <p:cBhvr override="childStyle">
                                        <p:cTn id="33" dur="indefinite"/>
                                        <p:tgtEl>
                                          <p:spTgt spid="10">
                                            <p:txEl>
                                              <p:pRg st="9" end="9"/>
                                            </p:txEl>
                                          </p:spTgt>
                                        </p:tgtEl>
                                        <p:attrNameLst>
                                          <p:attrName>style.fontWeight</p:attrName>
                                        </p:attrNameLst>
                                      </p:cBhvr>
                                      <p:to>
                                        <p:strVal val="bold"/>
                                      </p:to>
                                    </p:set>
                                  </p:childTnLst>
                                </p:cTn>
                              </p:par>
                            </p:childTnLst>
                          </p:cTn>
                        </p:par>
                        <p:par>
                          <p:cTn id="34" fill="hold">
                            <p:stCondLst>
                              <p:cond delay="5550"/>
                            </p:stCondLst>
                            <p:childTnLst>
                              <p:par>
                                <p:cTn id="35" presetID="15" presetClass="emph" presetSubtype="0" grpId="0" nodeType="afterEffect">
                                  <p:stCondLst>
                                    <p:cond delay="0"/>
                                  </p:stCondLst>
                                  <p:iterate type="lt">
                                    <p:tmAbs val="25"/>
                                  </p:iterate>
                                  <p:childTnLst>
                                    <p:set>
                                      <p:cBhvr override="childStyle">
                                        <p:cTn id="36" dur="indefinite"/>
                                        <p:tgtEl>
                                          <p:spTgt spid="10">
                                            <p:txEl>
                                              <p:pRg st="10" end="10"/>
                                            </p:txEl>
                                          </p:spTgt>
                                        </p:tgtEl>
                                        <p:attrNameLst>
                                          <p:attrName>style.fontWeight</p:attrName>
                                        </p:attrNameLst>
                                      </p:cBhvr>
                                      <p:to>
                                        <p:strVal val="bold"/>
                                      </p:to>
                                    </p:set>
                                  </p:childTnLst>
                                </p:cTn>
                              </p:par>
                            </p:childTnLst>
                          </p:cTn>
                        </p:par>
                        <p:par>
                          <p:cTn id="37" fill="hold">
                            <p:stCondLst>
                              <p:cond delay="6250"/>
                            </p:stCondLst>
                            <p:childTnLst>
                              <p:par>
                                <p:cTn id="38" presetID="15" presetClass="emph" presetSubtype="0" grpId="0" nodeType="afterEffect">
                                  <p:stCondLst>
                                    <p:cond delay="0"/>
                                  </p:stCondLst>
                                  <p:iterate type="lt">
                                    <p:tmAbs val="25"/>
                                  </p:iterate>
                                  <p:childTnLst>
                                    <p:set>
                                      <p:cBhvr override="childStyle">
                                        <p:cTn id="39" dur="indefinite"/>
                                        <p:tgtEl>
                                          <p:spTgt spid="10">
                                            <p:txEl>
                                              <p:pRg st="11" end="11"/>
                                            </p:txEl>
                                          </p:spTgt>
                                        </p:tgtEl>
                                        <p:attrNameLst>
                                          <p:attrName>style.fontWeight</p:attrName>
                                        </p:attrNameLst>
                                      </p:cBhvr>
                                      <p:to>
                                        <p:strVal val="bold"/>
                                      </p:to>
                                    </p:set>
                                  </p:childTnLst>
                                </p:cTn>
                              </p:par>
                            </p:childTnLst>
                          </p:cTn>
                        </p:par>
                        <p:par>
                          <p:cTn id="40" fill="hold">
                            <p:stCondLst>
                              <p:cond delay="6775"/>
                            </p:stCondLst>
                            <p:childTnLst>
                              <p:par>
                                <p:cTn id="41" presetID="15" presetClass="emph" presetSubtype="0" grpId="0" nodeType="afterEffect">
                                  <p:stCondLst>
                                    <p:cond delay="0"/>
                                  </p:stCondLst>
                                  <p:iterate type="lt">
                                    <p:tmAbs val="25"/>
                                  </p:iterate>
                                  <p:childTnLst>
                                    <p:set>
                                      <p:cBhvr override="childStyle">
                                        <p:cTn id="42" dur="indefinite"/>
                                        <p:tgtEl>
                                          <p:spTgt spid="10">
                                            <p:txEl>
                                              <p:pRg st="12" end="12"/>
                                            </p:txEl>
                                          </p:spTgt>
                                        </p:tgtEl>
                                        <p:attrNameLst>
                                          <p:attrName>style.fontWeight</p:attrName>
                                        </p:attrNameLst>
                                      </p:cBhvr>
                                      <p:to>
                                        <p:strVal val="bold"/>
                                      </p:to>
                                    </p:set>
                                  </p:childTnLst>
                                </p:cTn>
                              </p:par>
                            </p:childTnLst>
                          </p:cTn>
                        </p:par>
                        <p:par>
                          <p:cTn id="43" fill="hold">
                            <p:stCondLst>
                              <p:cond delay="7275"/>
                            </p:stCondLst>
                            <p:childTnLst>
                              <p:par>
                                <p:cTn id="44" presetID="15" presetClass="emph" presetSubtype="0" grpId="0" nodeType="afterEffect">
                                  <p:stCondLst>
                                    <p:cond delay="0"/>
                                  </p:stCondLst>
                                  <p:iterate type="lt">
                                    <p:tmAbs val="25"/>
                                  </p:iterate>
                                  <p:childTnLst>
                                    <p:set>
                                      <p:cBhvr override="childStyle">
                                        <p:cTn id="45" dur="indefinite"/>
                                        <p:tgtEl>
                                          <p:spTgt spid="10">
                                            <p:txEl>
                                              <p:pRg st="13" end="13"/>
                                            </p:txEl>
                                          </p:spTgt>
                                        </p:tgtEl>
                                        <p:attrNameLst>
                                          <p:attrName>style.fontWeight</p:attrName>
                                        </p:attrNameLst>
                                      </p:cBhvr>
                                      <p:to>
                                        <p:strVal val="bold"/>
                                      </p:to>
                                    </p:set>
                                  </p:childTnLst>
                                </p:cTn>
                              </p:par>
                            </p:childTnLst>
                          </p:cTn>
                        </p:par>
                        <p:par>
                          <p:cTn id="46" fill="hold">
                            <p:stCondLst>
                              <p:cond delay="7925"/>
                            </p:stCondLst>
                            <p:childTnLst>
                              <p:par>
                                <p:cTn id="47" presetID="15" presetClass="emph" presetSubtype="0" grpId="0" nodeType="afterEffect">
                                  <p:stCondLst>
                                    <p:cond delay="0"/>
                                  </p:stCondLst>
                                  <p:iterate type="lt">
                                    <p:tmAbs val="25"/>
                                  </p:iterate>
                                  <p:childTnLst>
                                    <p:set>
                                      <p:cBhvr override="childStyle">
                                        <p:cTn id="48" dur="indefinite"/>
                                        <p:tgtEl>
                                          <p:spTgt spid="10">
                                            <p:txEl>
                                              <p:pRg st="14" end="14"/>
                                            </p:txEl>
                                          </p:spTgt>
                                        </p:tgtEl>
                                        <p:attrNameLst>
                                          <p:attrName>style.fontWeight</p:attrName>
                                        </p:attrNameLst>
                                      </p:cBhvr>
                                      <p:to>
                                        <p:strVal val="bold"/>
                                      </p:to>
                                    </p:set>
                                  </p:childTnLst>
                                </p:cTn>
                              </p:par>
                            </p:childTnLst>
                          </p:cTn>
                        </p:par>
                        <p:par>
                          <p:cTn id="49" fill="hold">
                            <p:stCondLst>
                              <p:cond delay="8725"/>
                            </p:stCondLst>
                            <p:childTnLst>
                              <p:par>
                                <p:cTn id="50" presetID="15" presetClass="emph" presetSubtype="0" grpId="0" nodeType="afterEffect">
                                  <p:stCondLst>
                                    <p:cond delay="0"/>
                                  </p:stCondLst>
                                  <p:iterate type="lt">
                                    <p:tmAbs val="25"/>
                                  </p:iterate>
                                  <p:childTnLst>
                                    <p:set>
                                      <p:cBhvr override="childStyle">
                                        <p:cTn id="51" dur="indefinite"/>
                                        <p:tgtEl>
                                          <p:spTgt spid="10">
                                            <p:txEl>
                                              <p:pRg st="15" end="1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4294967295"/>
          </p:nvPr>
        </p:nvSpPr>
        <p:spPr>
          <a:xfrm>
            <a:off x="11204575" y="457200"/>
            <a:ext cx="987425" cy="244475"/>
          </a:xfrm>
        </p:spPr>
        <p:txBody>
          <a:bodyPr/>
          <a:lstStyle/>
          <a:p>
            <a:fld id="{48F63A3B-78C7-47BE-AE5E-E10140E04643}" type="slidenum">
              <a:rPr lang="en-US" smtClean="0"/>
              <a:pPr/>
              <a:t>6</a:t>
            </a:fld>
            <a:endParaRPr lang="en-US" dirty="0"/>
          </a:p>
        </p:txBody>
      </p:sp>
      <p:sp>
        <p:nvSpPr>
          <p:cNvPr id="2" name="Rectangle 1">
            <a:extLst>
              <a:ext uri="{FF2B5EF4-FFF2-40B4-BE49-F238E27FC236}">
                <a16:creationId xmlns:a16="http://schemas.microsoft.com/office/drawing/2014/main" id="{3C9AD793-6130-5201-241C-92ABF7AE75D7}"/>
              </a:ext>
            </a:extLst>
          </p:cNvPr>
          <p:cNvSpPr/>
          <p:nvPr/>
        </p:nvSpPr>
        <p:spPr>
          <a:xfrm>
            <a:off x="961934" y="1384928"/>
            <a:ext cx="9547408" cy="508746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DA2AE9F-2EDC-5D65-DCB0-B6D2B385A0C7}"/>
              </a:ext>
            </a:extLst>
          </p:cNvPr>
          <p:cNvSpPr>
            <a:spLocks noGrp="1"/>
          </p:cNvSpPr>
          <p:nvPr>
            <p:ph type="title"/>
          </p:nvPr>
        </p:nvSpPr>
        <p:spPr>
          <a:xfrm>
            <a:off x="1942209" y="414315"/>
            <a:ext cx="6973701" cy="745089"/>
          </a:xfrm>
        </p:spPr>
        <p:txBody>
          <a:bodyPr/>
          <a:lstStyle/>
          <a:p>
            <a:r>
              <a:rPr lang="en-US" dirty="0">
                <a:cs typeface="Arial"/>
              </a:rPr>
              <a:t>Sitemap</a:t>
            </a:r>
            <a:endParaRPr lang="en-US" dirty="0"/>
          </a:p>
        </p:txBody>
      </p:sp>
      <p:sp>
        <p:nvSpPr>
          <p:cNvPr id="3" name="Rectangle 2">
            <a:extLst>
              <a:ext uri="{FF2B5EF4-FFF2-40B4-BE49-F238E27FC236}">
                <a16:creationId xmlns:a16="http://schemas.microsoft.com/office/drawing/2014/main" id="{EF03D8DC-F647-0DFA-E155-A8190601F882}"/>
              </a:ext>
            </a:extLst>
          </p:cNvPr>
          <p:cNvSpPr/>
          <p:nvPr/>
        </p:nvSpPr>
        <p:spPr>
          <a:xfrm>
            <a:off x="1354791" y="1832719"/>
            <a:ext cx="1177740" cy="6163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B8933C-435D-152C-2373-973C33A4681B}"/>
              </a:ext>
            </a:extLst>
          </p:cNvPr>
          <p:cNvSpPr txBox="1"/>
          <p:nvPr/>
        </p:nvSpPr>
        <p:spPr>
          <a:xfrm>
            <a:off x="1472454" y="1950381"/>
            <a:ext cx="1075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abon Next LT"/>
              </a:rPr>
              <a:t>Sign Up</a:t>
            </a:r>
            <a:endParaRPr lang="en-US" dirty="0"/>
          </a:p>
        </p:txBody>
      </p:sp>
      <p:cxnSp>
        <p:nvCxnSpPr>
          <p:cNvPr id="12" name="Straight Arrow Connector 11">
            <a:extLst>
              <a:ext uri="{FF2B5EF4-FFF2-40B4-BE49-F238E27FC236}">
                <a16:creationId xmlns:a16="http://schemas.microsoft.com/office/drawing/2014/main" id="{BBB983DF-65AA-F99C-F432-0E7137E9F91B}"/>
              </a:ext>
            </a:extLst>
          </p:cNvPr>
          <p:cNvCxnSpPr/>
          <p:nvPr/>
        </p:nvCxnSpPr>
        <p:spPr>
          <a:xfrm>
            <a:off x="1970556" y="2442880"/>
            <a:ext cx="6725" cy="12169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70B906-D2CB-4186-5B1C-7888488F121E}"/>
              </a:ext>
            </a:extLst>
          </p:cNvPr>
          <p:cNvCxnSpPr>
            <a:cxnSpLocks/>
          </p:cNvCxnSpPr>
          <p:nvPr/>
        </p:nvCxnSpPr>
        <p:spPr>
          <a:xfrm flipH="1" flipV="1">
            <a:off x="1966074" y="3917573"/>
            <a:ext cx="15686" cy="1237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50D8884-3EE2-7495-4F4F-3FD4597E984E}"/>
              </a:ext>
            </a:extLst>
          </p:cNvPr>
          <p:cNvCxnSpPr>
            <a:cxnSpLocks/>
          </p:cNvCxnSpPr>
          <p:nvPr/>
        </p:nvCxnSpPr>
        <p:spPr>
          <a:xfrm>
            <a:off x="1700616" y="3767757"/>
            <a:ext cx="6826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4BBED22-E74B-E6B9-2B95-9F81434CF2EA}"/>
              </a:ext>
            </a:extLst>
          </p:cNvPr>
          <p:cNvSpPr/>
          <p:nvPr/>
        </p:nvSpPr>
        <p:spPr>
          <a:xfrm>
            <a:off x="2542192" y="3532775"/>
            <a:ext cx="874059" cy="481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CE4D9A7-F345-FB4D-162D-889E79E79B26}"/>
              </a:ext>
            </a:extLst>
          </p:cNvPr>
          <p:cNvSpPr txBox="1"/>
          <p:nvPr/>
        </p:nvSpPr>
        <p:spPr>
          <a:xfrm>
            <a:off x="2667582" y="3594408"/>
            <a:ext cx="874059"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cs typeface="Sabon Next LT"/>
              </a:rPr>
              <a:t>Home</a:t>
            </a:r>
            <a:endParaRPr lang="en-US" dirty="0"/>
          </a:p>
        </p:txBody>
      </p:sp>
      <p:sp>
        <p:nvSpPr>
          <p:cNvPr id="4" name="Rectangle 3">
            <a:extLst>
              <a:ext uri="{FF2B5EF4-FFF2-40B4-BE49-F238E27FC236}">
                <a16:creationId xmlns:a16="http://schemas.microsoft.com/office/drawing/2014/main" id="{90014669-9301-3253-A7C5-CB9EB5437775}"/>
              </a:ext>
            </a:extLst>
          </p:cNvPr>
          <p:cNvSpPr/>
          <p:nvPr/>
        </p:nvSpPr>
        <p:spPr>
          <a:xfrm>
            <a:off x="4485367" y="2786678"/>
            <a:ext cx="1235518" cy="481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81B2F96-A0AD-28C9-B080-779B598304F1}"/>
              </a:ext>
            </a:extLst>
          </p:cNvPr>
          <p:cNvSpPr txBox="1"/>
          <p:nvPr/>
        </p:nvSpPr>
        <p:spPr>
          <a:xfrm>
            <a:off x="4747003" y="2871967"/>
            <a:ext cx="627534"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Blogs</a:t>
            </a:r>
            <a:endParaRPr lang="en-US" dirty="0"/>
          </a:p>
        </p:txBody>
      </p:sp>
      <p:sp>
        <p:nvSpPr>
          <p:cNvPr id="19" name="Rectangle 18">
            <a:extLst>
              <a:ext uri="{FF2B5EF4-FFF2-40B4-BE49-F238E27FC236}">
                <a16:creationId xmlns:a16="http://schemas.microsoft.com/office/drawing/2014/main" id="{3E2BB039-06D5-5E41-74D7-750EF00499D8}"/>
              </a:ext>
            </a:extLst>
          </p:cNvPr>
          <p:cNvSpPr/>
          <p:nvPr/>
        </p:nvSpPr>
        <p:spPr>
          <a:xfrm>
            <a:off x="4484588" y="2170354"/>
            <a:ext cx="1247503" cy="481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18ACF01-DF11-614F-313E-71BA509DD59E}"/>
              </a:ext>
            </a:extLst>
          </p:cNvPr>
          <p:cNvSpPr txBox="1"/>
          <p:nvPr/>
        </p:nvSpPr>
        <p:spPr>
          <a:xfrm>
            <a:off x="4545100" y="2240298"/>
            <a:ext cx="1278594"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Practice Area</a:t>
            </a:r>
            <a:endParaRPr lang="en-US" dirty="0"/>
          </a:p>
        </p:txBody>
      </p:sp>
      <p:sp>
        <p:nvSpPr>
          <p:cNvPr id="22" name="Rectangle 21">
            <a:extLst>
              <a:ext uri="{FF2B5EF4-FFF2-40B4-BE49-F238E27FC236}">
                <a16:creationId xmlns:a16="http://schemas.microsoft.com/office/drawing/2014/main" id="{67B68113-F45E-06B6-F5B0-5BE7A69D8C68}"/>
              </a:ext>
            </a:extLst>
          </p:cNvPr>
          <p:cNvSpPr/>
          <p:nvPr/>
        </p:nvSpPr>
        <p:spPr>
          <a:xfrm>
            <a:off x="4483809" y="1542824"/>
            <a:ext cx="1259487" cy="481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939C48E-7402-CD14-E3D8-353C6B09E213}"/>
              </a:ext>
            </a:extLst>
          </p:cNvPr>
          <p:cNvSpPr txBox="1"/>
          <p:nvPr/>
        </p:nvSpPr>
        <p:spPr>
          <a:xfrm>
            <a:off x="4860829" y="1615451"/>
            <a:ext cx="6779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Sabon Next LT"/>
              </a:rPr>
              <a:t>About</a:t>
            </a:r>
          </a:p>
        </p:txBody>
      </p:sp>
      <p:sp>
        <p:nvSpPr>
          <p:cNvPr id="24" name="Rectangle 23">
            <a:extLst>
              <a:ext uri="{FF2B5EF4-FFF2-40B4-BE49-F238E27FC236}">
                <a16:creationId xmlns:a16="http://schemas.microsoft.com/office/drawing/2014/main" id="{1E38E754-1167-1BBD-4161-35A66400F1FE}"/>
              </a:ext>
            </a:extLst>
          </p:cNvPr>
          <p:cNvSpPr/>
          <p:nvPr/>
        </p:nvSpPr>
        <p:spPr>
          <a:xfrm>
            <a:off x="4514122" y="4064148"/>
            <a:ext cx="1206763" cy="481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E5F1947-0C1C-3ECE-444B-53F262557A67}"/>
              </a:ext>
            </a:extLst>
          </p:cNvPr>
          <p:cNvSpPr txBox="1"/>
          <p:nvPr/>
        </p:nvSpPr>
        <p:spPr>
          <a:xfrm>
            <a:off x="4751573" y="4136987"/>
            <a:ext cx="874059"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cs typeface="Sabon Next LT"/>
              </a:rPr>
              <a:t>Register</a:t>
            </a:r>
            <a:endParaRPr lang="en-US" dirty="0"/>
          </a:p>
        </p:txBody>
      </p:sp>
      <p:sp>
        <p:nvSpPr>
          <p:cNvPr id="26" name="Rectangle 25">
            <a:extLst>
              <a:ext uri="{FF2B5EF4-FFF2-40B4-BE49-F238E27FC236}">
                <a16:creationId xmlns:a16="http://schemas.microsoft.com/office/drawing/2014/main" id="{0AAC4F8D-F3A2-EBEB-90BC-116AADD7CCD9}"/>
              </a:ext>
            </a:extLst>
          </p:cNvPr>
          <p:cNvSpPr/>
          <p:nvPr/>
        </p:nvSpPr>
        <p:spPr>
          <a:xfrm>
            <a:off x="4514122" y="4669265"/>
            <a:ext cx="1206763" cy="481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6F32039-274B-B26E-1012-45B7A7E93341}"/>
              </a:ext>
            </a:extLst>
          </p:cNvPr>
          <p:cNvSpPr txBox="1"/>
          <p:nvPr/>
        </p:nvSpPr>
        <p:spPr>
          <a:xfrm>
            <a:off x="4429961" y="4730688"/>
            <a:ext cx="1420348"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Sabon Next LT"/>
              </a:rPr>
              <a:t>Lawyer</a:t>
            </a:r>
            <a:r>
              <a:rPr lang="en-US" sz="1500" dirty="0">
                <a:cs typeface="Sabon Next LT"/>
              </a:rPr>
              <a:t> Register</a:t>
            </a:r>
            <a:endParaRPr lang="en-US" dirty="0"/>
          </a:p>
        </p:txBody>
      </p:sp>
      <p:sp>
        <p:nvSpPr>
          <p:cNvPr id="28" name="Rectangle 27">
            <a:extLst>
              <a:ext uri="{FF2B5EF4-FFF2-40B4-BE49-F238E27FC236}">
                <a16:creationId xmlns:a16="http://schemas.microsoft.com/office/drawing/2014/main" id="{A64B4284-0D67-472F-D08A-9EF0E1FA7AA3}"/>
              </a:ext>
            </a:extLst>
          </p:cNvPr>
          <p:cNvSpPr/>
          <p:nvPr/>
        </p:nvSpPr>
        <p:spPr>
          <a:xfrm>
            <a:off x="4514122" y="3403000"/>
            <a:ext cx="1206763" cy="481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65998F0-BE89-0536-DDE5-48636FB11488}"/>
              </a:ext>
            </a:extLst>
          </p:cNvPr>
          <p:cNvSpPr txBox="1"/>
          <p:nvPr/>
        </p:nvSpPr>
        <p:spPr>
          <a:xfrm>
            <a:off x="4773984" y="3475839"/>
            <a:ext cx="874059"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cs typeface="Sabon Next LT"/>
              </a:rPr>
              <a:t>Login</a:t>
            </a:r>
            <a:endParaRPr lang="en-US" dirty="0"/>
          </a:p>
        </p:txBody>
      </p:sp>
      <p:cxnSp>
        <p:nvCxnSpPr>
          <p:cNvPr id="30" name="Straight Arrow Connector 29">
            <a:extLst>
              <a:ext uri="{FF2B5EF4-FFF2-40B4-BE49-F238E27FC236}">
                <a16:creationId xmlns:a16="http://schemas.microsoft.com/office/drawing/2014/main" id="{6480D69F-D7A8-A5E5-FAF7-88EEEA2D94AB}"/>
              </a:ext>
            </a:extLst>
          </p:cNvPr>
          <p:cNvCxnSpPr/>
          <p:nvPr/>
        </p:nvCxnSpPr>
        <p:spPr>
          <a:xfrm>
            <a:off x="4690492" y="3809446"/>
            <a:ext cx="275664" cy="672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EF5872C-918C-3769-7C31-57CF1465EBC0}"/>
              </a:ext>
            </a:extLst>
          </p:cNvPr>
          <p:cNvSpPr/>
          <p:nvPr/>
        </p:nvSpPr>
        <p:spPr>
          <a:xfrm>
            <a:off x="4525328" y="5251971"/>
            <a:ext cx="1206763" cy="481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A3982CD-8A06-1C9B-927B-A440BF2DAD28}"/>
              </a:ext>
            </a:extLst>
          </p:cNvPr>
          <p:cNvSpPr txBox="1"/>
          <p:nvPr/>
        </p:nvSpPr>
        <p:spPr>
          <a:xfrm>
            <a:off x="4785191" y="5324810"/>
            <a:ext cx="874059"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cs typeface="Sabon Next LT"/>
              </a:rPr>
              <a:t>Contact</a:t>
            </a:r>
            <a:endParaRPr lang="en-US" dirty="0"/>
          </a:p>
        </p:txBody>
      </p:sp>
      <p:cxnSp>
        <p:nvCxnSpPr>
          <p:cNvPr id="33" name="Straight Arrow Connector 32">
            <a:extLst>
              <a:ext uri="{FF2B5EF4-FFF2-40B4-BE49-F238E27FC236}">
                <a16:creationId xmlns:a16="http://schemas.microsoft.com/office/drawing/2014/main" id="{E23A3529-CBD8-5366-5A8A-D12565F534B0}"/>
              </a:ext>
            </a:extLst>
          </p:cNvPr>
          <p:cNvCxnSpPr>
            <a:cxnSpLocks/>
          </p:cNvCxnSpPr>
          <p:nvPr/>
        </p:nvCxnSpPr>
        <p:spPr>
          <a:xfrm>
            <a:off x="4080220" y="1703407"/>
            <a:ext cx="26450" cy="211197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DAEA854-3B33-8329-B8B3-9DE1CBB7C8B9}"/>
              </a:ext>
            </a:extLst>
          </p:cNvPr>
          <p:cNvCxnSpPr>
            <a:cxnSpLocks/>
          </p:cNvCxnSpPr>
          <p:nvPr/>
        </p:nvCxnSpPr>
        <p:spPr>
          <a:xfrm flipH="1">
            <a:off x="4106670" y="3775041"/>
            <a:ext cx="4482" cy="237262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D0E7C4E-1B2C-F8E0-A6E3-3797885CF3F2}"/>
              </a:ext>
            </a:extLst>
          </p:cNvPr>
          <p:cNvCxnSpPr>
            <a:cxnSpLocks/>
          </p:cNvCxnSpPr>
          <p:nvPr/>
        </p:nvCxnSpPr>
        <p:spPr>
          <a:xfrm flipV="1">
            <a:off x="4178387" y="1910378"/>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43E8CD-EA65-07EF-D763-71A89A43148F}"/>
              </a:ext>
            </a:extLst>
          </p:cNvPr>
          <p:cNvCxnSpPr>
            <a:cxnSpLocks/>
          </p:cNvCxnSpPr>
          <p:nvPr/>
        </p:nvCxnSpPr>
        <p:spPr>
          <a:xfrm flipV="1">
            <a:off x="4178387" y="2593936"/>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DFD335A-58A0-B6D8-849B-897C0D4264AC}"/>
              </a:ext>
            </a:extLst>
          </p:cNvPr>
          <p:cNvCxnSpPr>
            <a:cxnSpLocks/>
          </p:cNvCxnSpPr>
          <p:nvPr/>
        </p:nvCxnSpPr>
        <p:spPr>
          <a:xfrm flipV="1">
            <a:off x="4178387" y="3187847"/>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7746D26-A3C2-246F-61B6-348C5D918B34}"/>
              </a:ext>
            </a:extLst>
          </p:cNvPr>
          <p:cNvCxnSpPr>
            <a:cxnSpLocks/>
          </p:cNvCxnSpPr>
          <p:nvPr/>
        </p:nvCxnSpPr>
        <p:spPr>
          <a:xfrm flipV="1">
            <a:off x="4178387" y="3871405"/>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033C3B-631A-BD6C-BC4D-A2E28BFBE18A}"/>
              </a:ext>
            </a:extLst>
          </p:cNvPr>
          <p:cNvCxnSpPr>
            <a:cxnSpLocks/>
          </p:cNvCxnSpPr>
          <p:nvPr/>
        </p:nvCxnSpPr>
        <p:spPr>
          <a:xfrm flipV="1">
            <a:off x="4178387" y="4465316"/>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BAA5D0C-98F7-9159-1AFE-07DF84CD375B}"/>
              </a:ext>
            </a:extLst>
          </p:cNvPr>
          <p:cNvCxnSpPr>
            <a:cxnSpLocks/>
          </p:cNvCxnSpPr>
          <p:nvPr/>
        </p:nvCxnSpPr>
        <p:spPr>
          <a:xfrm flipV="1">
            <a:off x="4167181" y="5070433"/>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08EE77-4619-D957-4D09-1FC7581A7747}"/>
              </a:ext>
            </a:extLst>
          </p:cNvPr>
          <p:cNvCxnSpPr>
            <a:cxnSpLocks/>
          </p:cNvCxnSpPr>
          <p:nvPr/>
        </p:nvCxnSpPr>
        <p:spPr>
          <a:xfrm flipV="1">
            <a:off x="4178386" y="5608315"/>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275ADCF-FDE8-A82A-4B8F-EFCCB907CD8A}"/>
              </a:ext>
            </a:extLst>
          </p:cNvPr>
          <p:cNvSpPr/>
          <p:nvPr/>
        </p:nvSpPr>
        <p:spPr>
          <a:xfrm>
            <a:off x="6534263" y="2142748"/>
            <a:ext cx="932467" cy="38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Legal Drifting</a:t>
            </a:r>
          </a:p>
        </p:txBody>
      </p:sp>
      <p:sp>
        <p:nvSpPr>
          <p:cNvPr id="46" name="Rectangle 45">
            <a:extLst>
              <a:ext uri="{FF2B5EF4-FFF2-40B4-BE49-F238E27FC236}">
                <a16:creationId xmlns:a16="http://schemas.microsoft.com/office/drawing/2014/main" id="{CD77F0B4-3021-E35B-DCC7-C3120F6A5E74}"/>
              </a:ext>
            </a:extLst>
          </p:cNvPr>
          <p:cNvSpPr/>
          <p:nvPr/>
        </p:nvSpPr>
        <p:spPr>
          <a:xfrm>
            <a:off x="6534263" y="2712569"/>
            <a:ext cx="932467" cy="38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Immigration  visa laws</a:t>
            </a:r>
          </a:p>
        </p:txBody>
      </p:sp>
      <p:sp>
        <p:nvSpPr>
          <p:cNvPr id="48" name="Rectangle 47">
            <a:extLst>
              <a:ext uri="{FF2B5EF4-FFF2-40B4-BE49-F238E27FC236}">
                <a16:creationId xmlns:a16="http://schemas.microsoft.com/office/drawing/2014/main" id="{FCCE2AE2-184C-6645-6E67-D9CA951C5BCB}"/>
              </a:ext>
            </a:extLst>
          </p:cNvPr>
          <p:cNvSpPr/>
          <p:nvPr/>
        </p:nvSpPr>
        <p:spPr>
          <a:xfrm>
            <a:off x="6522802" y="3304493"/>
            <a:ext cx="932467" cy="38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Banking Laws</a:t>
            </a:r>
          </a:p>
        </p:txBody>
      </p:sp>
      <p:sp>
        <p:nvSpPr>
          <p:cNvPr id="50" name="Rectangle 49">
            <a:extLst>
              <a:ext uri="{FF2B5EF4-FFF2-40B4-BE49-F238E27FC236}">
                <a16:creationId xmlns:a16="http://schemas.microsoft.com/office/drawing/2014/main" id="{72B498E9-D4EB-5B86-7901-ACE8033EEF1C}"/>
              </a:ext>
            </a:extLst>
          </p:cNvPr>
          <p:cNvSpPr/>
          <p:nvPr/>
        </p:nvSpPr>
        <p:spPr>
          <a:xfrm>
            <a:off x="6522802" y="3895885"/>
            <a:ext cx="932467" cy="38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Family Laws</a:t>
            </a:r>
          </a:p>
        </p:txBody>
      </p:sp>
      <p:sp>
        <p:nvSpPr>
          <p:cNvPr id="52" name="Rectangle 51">
            <a:extLst>
              <a:ext uri="{FF2B5EF4-FFF2-40B4-BE49-F238E27FC236}">
                <a16:creationId xmlns:a16="http://schemas.microsoft.com/office/drawing/2014/main" id="{18A6BF7F-F7A1-B55A-2D78-CD9FF1716579}"/>
              </a:ext>
            </a:extLst>
          </p:cNvPr>
          <p:cNvSpPr/>
          <p:nvPr/>
        </p:nvSpPr>
        <p:spPr>
          <a:xfrm>
            <a:off x="6520149" y="4460152"/>
            <a:ext cx="932467" cy="38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Taxation</a:t>
            </a:r>
          </a:p>
        </p:txBody>
      </p:sp>
      <p:sp>
        <p:nvSpPr>
          <p:cNvPr id="59" name="Rectangle 58">
            <a:extLst>
              <a:ext uri="{FF2B5EF4-FFF2-40B4-BE49-F238E27FC236}">
                <a16:creationId xmlns:a16="http://schemas.microsoft.com/office/drawing/2014/main" id="{79B128B3-BBCD-4BF1-2BE0-C67E5F8F11D6}"/>
              </a:ext>
            </a:extLst>
          </p:cNvPr>
          <p:cNvSpPr/>
          <p:nvPr/>
        </p:nvSpPr>
        <p:spPr>
          <a:xfrm>
            <a:off x="6536703" y="5025944"/>
            <a:ext cx="932467" cy="38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Intellectual Property</a:t>
            </a:r>
          </a:p>
        </p:txBody>
      </p:sp>
      <p:sp>
        <p:nvSpPr>
          <p:cNvPr id="60" name="Rectangle 59">
            <a:extLst>
              <a:ext uri="{FF2B5EF4-FFF2-40B4-BE49-F238E27FC236}">
                <a16:creationId xmlns:a16="http://schemas.microsoft.com/office/drawing/2014/main" id="{4766DEEA-28F0-16B3-2257-ED88378B050B}"/>
              </a:ext>
            </a:extLst>
          </p:cNvPr>
          <p:cNvSpPr/>
          <p:nvPr/>
        </p:nvSpPr>
        <p:spPr>
          <a:xfrm>
            <a:off x="6536704" y="5595124"/>
            <a:ext cx="932467" cy="38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Corporate Law</a:t>
            </a:r>
          </a:p>
        </p:txBody>
      </p:sp>
      <p:sp>
        <p:nvSpPr>
          <p:cNvPr id="129" name="Rectangle 128">
            <a:extLst>
              <a:ext uri="{FF2B5EF4-FFF2-40B4-BE49-F238E27FC236}">
                <a16:creationId xmlns:a16="http://schemas.microsoft.com/office/drawing/2014/main" id="{0FD4E8D9-14CB-AB4C-0D90-B90DB3FFC4B8}"/>
              </a:ext>
            </a:extLst>
          </p:cNvPr>
          <p:cNvSpPr/>
          <p:nvPr/>
        </p:nvSpPr>
        <p:spPr>
          <a:xfrm>
            <a:off x="6533799" y="1594560"/>
            <a:ext cx="932467" cy="38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Criminal Laws</a:t>
            </a:r>
          </a:p>
        </p:txBody>
      </p:sp>
      <p:cxnSp>
        <p:nvCxnSpPr>
          <p:cNvPr id="134" name="Straight Arrow Connector 133">
            <a:extLst>
              <a:ext uri="{FF2B5EF4-FFF2-40B4-BE49-F238E27FC236}">
                <a16:creationId xmlns:a16="http://schemas.microsoft.com/office/drawing/2014/main" id="{373D2FB3-6631-9370-834F-12735B90A588}"/>
              </a:ext>
            </a:extLst>
          </p:cNvPr>
          <p:cNvCxnSpPr>
            <a:cxnSpLocks/>
          </p:cNvCxnSpPr>
          <p:nvPr/>
        </p:nvCxnSpPr>
        <p:spPr>
          <a:xfrm>
            <a:off x="6257761" y="1648720"/>
            <a:ext cx="0" cy="422451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853499E-B0F8-F436-6E8F-31641BF4CC86}"/>
              </a:ext>
            </a:extLst>
          </p:cNvPr>
          <p:cNvCxnSpPr>
            <a:cxnSpLocks/>
          </p:cNvCxnSpPr>
          <p:nvPr/>
        </p:nvCxnSpPr>
        <p:spPr>
          <a:xfrm flipV="1">
            <a:off x="6273405" y="1825105"/>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ED1CF604-204B-6DD8-9325-783F1F7CA82F}"/>
              </a:ext>
            </a:extLst>
          </p:cNvPr>
          <p:cNvCxnSpPr/>
          <p:nvPr/>
        </p:nvCxnSpPr>
        <p:spPr>
          <a:xfrm>
            <a:off x="8051433" y="1648720"/>
            <a:ext cx="17931" cy="4477868"/>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11B2726-7D37-9B74-031F-20D12C400B73}"/>
              </a:ext>
            </a:extLst>
          </p:cNvPr>
          <p:cNvCxnSpPr>
            <a:cxnSpLocks/>
          </p:cNvCxnSpPr>
          <p:nvPr/>
        </p:nvCxnSpPr>
        <p:spPr>
          <a:xfrm flipV="1">
            <a:off x="7636816" y="1677849"/>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E71149CA-38C1-3B6D-D3E7-B9B7AD29C189}"/>
              </a:ext>
            </a:extLst>
          </p:cNvPr>
          <p:cNvCxnSpPr>
            <a:cxnSpLocks/>
          </p:cNvCxnSpPr>
          <p:nvPr/>
        </p:nvCxnSpPr>
        <p:spPr>
          <a:xfrm flipV="1">
            <a:off x="7636816" y="2047643"/>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ADC8A49-0491-5B98-FEE7-CC00C5538BA1}"/>
              </a:ext>
            </a:extLst>
          </p:cNvPr>
          <p:cNvCxnSpPr>
            <a:cxnSpLocks/>
          </p:cNvCxnSpPr>
          <p:nvPr/>
        </p:nvCxnSpPr>
        <p:spPr>
          <a:xfrm flipV="1">
            <a:off x="7636816" y="2439849"/>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8DF403C-5BF1-EC78-445F-B68C553AD95A}"/>
              </a:ext>
            </a:extLst>
          </p:cNvPr>
          <p:cNvCxnSpPr>
            <a:cxnSpLocks/>
          </p:cNvCxnSpPr>
          <p:nvPr/>
        </p:nvCxnSpPr>
        <p:spPr>
          <a:xfrm flipV="1">
            <a:off x="7636816" y="2854466"/>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DD6ED98-1F10-C348-90F1-96E6D3BD3105}"/>
              </a:ext>
            </a:extLst>
          </p:cNvPr>
          <p:cNvCxnSpPr>
            <a:cxnSpLocks/>
          </p:cNvCxnSpPr>
          <p:nvPr/>
        </p:nvCxnSpPr>
        <p:spPr>
          <a:xfrm flipV="1">
            <a:off x="7614403" y="3302702"/>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AB5262F9-65C3-A1A8-F098-CD71BED2866A}"/>
              </a:ext>
            </a:extLst>
          </p:cNvPr>
          <p:cNvCxnSpPr>
            <a:cxnSpLocks/>
          </p:cNvCxnSpPr>
          <p:nvPr/>
        </p:nvCxnSpPr>
        <p:spPr>
          <a:xfrm flipV="1">
            <a:off x="7614403" y="3672496"/>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71002FBC-95D5-1D64-EB9E-610C56388D29}"/>
              </a:ext>
            </a:extLst>
          </p:cNvPr>
          <p:cNvCxnSpPr>
            <a:cxnSpLocks/>
          </p:cNvCxnSpPr>
          <p:nvPr/>
        </p:nvCxnSpPr>
        <p:spPr>
          <a:xfrm flipV="1">
            <a:off x="7614403" y="4064702"/>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A5CA60A-6422-96E8-17FF-8886E1126B67}"/>
              </a:ext>
            </a:extLst>
          </p:cNvPr>
          <p:cNvCxnSpPr>
            <a:cxnSpLocks/>
          </p:cNvCxnSpPr>
          <p:nvPr/>
        </p:nvCxnSpPr>
        <p:spPr>
          <a:xfrm flipV="1">
            <a:off x="7614403" y="4479318"/>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A6EE78B-EF80-3B50-04C4-9CCBF5B44636}"/>
              </a:ext>
            </a:extLst>
          </p:cNvPr>
          <p:cNvCxnSpPr>
            <a:cxnSpLocks/>
          </p:cNvCxnSpPr>
          <p:nvPr/>
        </p:nvCxnSpPr>
        <p:spPr>
          <a:xfrm flipV="1">
            <a:off x="7614403" y="4849113"/>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0E2B32D1-C35A-DCD3-FE9F-601FE42C7A66}"/>
              </a:ext>
            </a:extLst>
          </p:cNvPr>
          <p:cNvCxnSpPr>
            <a:cxnSpLocks/>
          </p:cNvCxnSpPr>
          <p:nvPr/>
        </p:nvCxnSpPr>
        <p:spPr>
          <a:xfrm flipV="1">
            <a:off x="7614403" y="5218907"/>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B1C6589C-C145-F31B-3EB5-2BD90547D546}"/>
              </a:ext>
            </a:extLst>
          </p:cNvPr>
          <p:cNvCxnSpPr>
            <a:cxnSpLocks/>
          </p:cNvCxnSpPr>
          <p:nvPr/>
        </p:nvCxnSpPr>
        <p:spPr>
          <a:xfrm flipV="1">
            <a:off x="7614403" y="5611113"/>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E699C0C3-73DA-142E-50AE-C45C2C579B1B}"/>
              </a:ext>
            </a:extLst>
          </p:cNvPr>
          <p:cNvCxnSpPr>
            <a:cxnSpLocks/>
          </p:cNvCxnSpPr>
          <p:nvPr/>
        </p:nvCxnSpPr>
        <p:spPr>
          <a:xfrm flipV="1">
            <a:off x="7614403" y="6025729"/>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BC2CAA02-A994-1A06-EDFB-5861F0ECF61B}"/>
              </a:ext>
            </a:extLst>
          </p:cNvPr>
          <p:cNvCxnSpPr>
            <a:cxnSpLocks/>
          </p:cNvCxnSpPr>
          <p:nvPr/>
        </p:nvCxnSpPr>
        <p:spPr>
          <a:xfrm flipV="1">
            <a:off x="8185903" y="3683701"/>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2F237E3-461B-F5FF-81FB-3B1E59C58D49}"/>
              </a:ext>
            </a:extLst>
          </p:cNvPr>
          <p:cNvSpPr/>
          <p:nvPr/>
        </p:nvSpPr>
        <p:spPr>
          <a:xfrm>
            <a:off x="8545051" y="3459027"/>
            <a:ext cx="918883" cy="4370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a:extLst>
              <a:ext uri="{FF2B5EF4-FFF2-40B4-BE49-F238E27FC236}">
                <a16:creationId xmlns:a16="http://schemas.microsoft.com/office/drawing/2014/main" id="{5997A7EE-7A4C-80CD-F3F7-EB10E6D231B8}"/>
              </a:ext>
            </a:extLst>
          </p:cNvPr>
          <p:cNvSpPr txBox="1"/>
          <p:nvPr/>
        </p:nvSpPr>
        <p:spPr>
          <a:xfrm>
            <a:off x="8612288" y="3543073"/>
            <a:ext cx="93008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cs typeface="Sabon Next LT"/>
              </a:rPr>
              <a:t>Lawyers</a:t>
            </a:r>
          </a:p>
        </p:txBody>
      </p:sp>
      <p:sp>
        <p:nvSpPr>
          <p:cNvPr id="49" name="Rectangle 48">
            <a:extLst>
              <a:ext uri="{FF2B5EF4-FFF2-40B4-BE49-F238E27FC236}">
                <a16:creationId xmlns:a16="http://schemas.microsoft.com/office/drawing/2014/main" id="{169F59A6-6B7B-3361-E7B7-DD25D115A9D5}"/>
              </a:ext>
            </a:extLst>
          </p:cNvPr>
          <p:cNvSpPr/>
          <p:nvPr/>
        </p:nvSpPr>
        <p:spPr>
          <a:xfrm>
            <a:off x="1353162" y="5180427"/>
            <a:ext cx="1177740" cy="6163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F72E816F-239A-3D6F-98B3-BD154A8DEB5B}"/>
              </a:ext>
            </a:extLst>
          </p:cNvPr>
          <p:cNvSpPr txBox="1"/>
          <p:nvPr/>
        </p:nvSpPr>
        <p:spPr>
          <a:xfrm>
            <a:off x="1567144" y="5319380"/>
            <a:ext cx="8538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abon Next LT"/>
              </a:rPr>
              <a:t>Login</a:t>
            </a:r>
            <a:endParaRPr lang="en-US" dirty="0"/>
          </a:p>
        </p:txBody>
      </p:sp>
      <p:sp>
        <p:nvSpPr>
          <p:cNvPr id="161" name="Rectangle 160">
            <a:extLst>
              <a:ext uri="{FF2B5EF4-FFF2-40B4-BE49-F238E27FC236}">
                <a16:creationId xmlns:a16="http://schemas.microsoft.com/office/drawing/2014/main" id="{159DF64F-7826-6E83-716F-28C654CC989F}"/>
              </a:ext>
            </a:extLst>
          </p:cNvPr>
          <p:cNvSpPr/>
          <p:nvPr/>
        </p:nvSpPr>
        <p:spPr>
          <a:xfrm>
            <a:off x="4513340" y="5800395"/>
            <a:ext cx="1206763" cy="481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22989C89-74CE-A4CD-A95E-9415BBF8B93D}"/>
              </a:ext>
            </a:extLst>
          </p:cNvPr>
          <p:cNvSpPr txBox="1"/>
          <p:nvPr/>
        </p:nvSpPr>
        <p:spPr>
          <a:xfrm>
            <a:off x="4773203" y="5873234"/>
            <a:ext cx="874059"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cs typeface="Sabon Next LT"/>
              </a:rPr>
              <a:t>Profile</a:t>
            </a:r>
            <a:endParaRPr lang="en-US" dirty="0"/>
          </a:p>
        </p:txBody>
      </p:sp>
      <p:cxnSp>
        <p:nvCxnSpPr>
          <p:cNvPr id="167" name="Straight Arrow Connector 166">
            <a:extLst>
              <a:ext uri="{FF2B5EF4-FFF2-40B4-BE49-F238E27FC236}">
                <a16:creationId xmlns:a16="http://schemas.microsoft.com/office/drawing/2014/main" id="{50D736C7-D7E1-29CD-A70D-E534754BCFA3}"/>
              </a:ext>
            </a:extLst>
          </p:cNvPr>
          <p:cNvCxnSpPr>
            <a:cxnSpLocks/>
          </p:cNvCxnSpPr>
          <p:nvPr/>
        </p:nvCxnSpPr>
        <p:spPr>
          <a:xfrm flipV="1">
            <a:off x="4188510" y="6033354"/>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139A59E-CC84-DF26-6EBC-D0F1EBF8FDA3}"/>
              </a:ext>
            </a:extLst>
          </p:cNvPr>
          <p:cNvCxnSpPr>
            <a:cxnSpLocks/>
          </p:cNvCxnSpPr>
          <p:nvPr/>
        </p:nvCxnSpPr>
        <p:spPr>
          <a:xfrm flipV="1">
            <a:off x="5855073" y="2466230"/>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2ABC1FAD-58C4-9D93-A7F7-609570F617B5}"/>
              </a:ext>
            </a:extLst>
          </p:cNvPr>
          <p:cNvCxnSpPr>
            <a:cxnSpLocks/>
          </p:cNvCxnSpPr>
          <p:nvPr/>
        </p:nvCxnSpPr>
        <p:spPr>
          <a:xfrm flipV="1">
            <a:off x="6254358" y="2397395"/>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A85C0972-9C5B-14AC-0837-622154D21D65}"/>
              </a:ext>
            </a:extLst>
          </p:cNvPr>
          <p:cNvCxnSpPr>
            <a:cxnSpLocks/>
          </p:cNvCxnSpPr>
          <p:nvPr/>
        </p:nvCxnSpPr>
        <p:spPr>
          <a:xfrm flipV="1">
            <a:off x="6273405" y="2963371"/>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D9AC77F7-DECF-02D5-FA48-5BF902521C88}"/>
              </a:ext>
            </a:extLst>
          </p:cNvPr>
          <p:cNvCxnSpPr>
            <a:cxnSpLocks/>
          </p:cNvCxnSpPr>
          <p:nvPr/>
        </p:nvCxnSpPr>
        <p:spPr>
          <a:xfrm flipV="1">
            <a:off x="6244207" y="3497882"/>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9F718A67-2575-1383-5AAA-FF0DF9BABA36}"/>
              </a:ext>
            </a:extLst>
          </p:cNvPr>
          <p:cNvCxnSpPr>
            <a:cxnSpLocks/>
          </p:cNvCxnSpPr>
          <p:nvPr/>
        </p:nvCxnSpPr>
        <p:spPr>
          <a:xfrm flipV="1">
            <a:off x="6250985" y="4094935"/>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BD97E74-02AA-17F3-36EC-8019679404CE}"/>
              </a:ext>
            </a:extLst>
          </p:cNvPr>
          <p:cNvCxnSpPr>
            <a:cxnSpLocks/>
          </p:cNvCxnSpPr>
          <p:nvPr/>
        </p:nvCxnSpPr>
        <p:spPr>
          <a:xfrm flipV="1">
            <a:off x="6248236" y="4651998"/>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3D391CD5-509C-6F09-0D26-25D497681399}"/>
              </a:ext>
            </a:extLst>
          </p:cNvPr>
          <p:cNvCxnSpPr>
            <a:cxnSpLocks/>
          </p:cNvCxnSpPr>
          <p:nvPr/>
        </p:nvCxnSpPr>
        <p:spPr>
          <a:xfrm flipV="1">
            <a:off x="6254358" y="5244031"/>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011113E-1ED1-7A8E-0CC2-7B2082E43910}"/>
              </a:ext>
            </a:extLst>
          </p:cNvPr>
          <p:cNvCxnSpPr>
            <a:cxnSpLocks/>
          </p:cNvCxnSpPr>
          <p:nvPr/>
        </p:nvCxnSpPr>
        <p:spPr>
          <a:xfrm flipV="1">
            <a:off x="6274287" y="5781392"/>
            <a:ext cx="219638" cy="4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37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125" y="1896409"/>
            <a:ext cx="6527800" cy="823167"/>
          </a:xfrm>
        </p:spPr>
        <p:txBody>
          <a:bodyPr/>
          <a:lstStyle/>
          <a:p>
            <a:r>
              <a:rPr lang="en-US" dirty="0"/>
              <a:t>summary</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60938" y="457200"/>
            <a:ext cx="3200400" cy="244502"/>
          </a:xfrm>
        </p:spPr>
        <p:txBody>
          <a:bodyPr/>
          <a:lstStyle/>
          <a:p>
            <a:r>
              <a:rPr lang="en-US" dirty="0">
                <a:cs typeface="Arial"/>
              </a:rPr>
              <a:t>Legal Link</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917696"/>
            <a:ext cx="6527800" cy="2767275"/>
          </a:xfrm>
        </p:spPr>
        <p:txBody>
          <a:bodyPr vert="horz" lIns="91440" tIns="45720" rIns="91440" bIns="45720" rtlCol="0" anchor="t">
            <a:noAutofit/>
          </a:bodyPr>
          <a:lstStyle/>
          <a:p>
            <a:r>
              <a:rPr lang="en-US" sz="1700" dirty="0">
                <a:ea typeface="+mn-lt"/>
                <a:cs typeface="+mn-lt"/>
              </a:rPr>
              <a:t>Legal Link connects legal professionals with clients through a platform featuring extensive profiles, advanced search filters, secure data encryption, and social media integration. Its user-friendly design includes responsive layouts, live chat, and 24/7 support, enhancing visibility and ease of finding the right legal assistance.</a:t>
            </a:r>
            <a:endParaRPr lang="en-US" sz="1700" dirty="0">
              <a:cs typeface="Sabon Next LT"/>
            </a:endParaRPr>
          </a:p>
        </p:txBody>
      </p:sp>
    </p:spTree>
    <p:extLst>
      <p:ext uri="{BB962C8B-B14F-4D97-AF65-F5344CB8AC3E}">
        <p14:creationId xmlns:p14="http://schemas.microsoft.com/office/powerpoint/2010/main" val="948181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Student 1: </a:t>
            </a:r>
            <a:r>
              <a:rPr lang="en-US" dirty="0" err="1"/>
              <a:t>Shayan</a:t>
            </a:r>
            <a:r>
              <a:rPr lang="en-US" dirty="0"/>
              <a:t> Alam</a:t>
            </a:r>
          </a:p>
          <a:p>
            <a:r>
              <a:rPr lang="en-US" dirty="0"/>
              <a:t>Student 2: </a:t>
            </a:r>
            <a:r>
              <a:rPr lang="en-US" dirty="0" err="1"/>
              <a:t>Bareerah</a:t>
            </a:r>
            <a:r>
              <a:rPr lang="en-US" dirty="0"/>
              <a:t> Zahid</a:t>
            </a:r>
          </a:p>
          <a:p>
            <a:r>
              <a:rPr lang="en-US" dirty="0"/>
              <a:t>Student 3: Kashish </a:t>
            </a:r>
            <a:r>
              <a:rPr lang="en-US" dirty="0" err="1"/>
              <a:t>aleem</a:t>
            </a:r>
            <a:r>
              <a:rPr lang="en-US" dirty="0"/>
              <a:t> </a:t>
            </a:r>
            <a:r>
              <a:rPr lang="en-US" dirty="0" err="1"/>
              <a:t>ul</a:t>
            </a:r>
            <a:r>
              <a:rPr lang="en-US" dirty="0"/>
              <a:t> din</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3" id="{C7F113B6-FBDA-4F10-933F-4E311BEF9DB6}" vid="{EF289688-14D1-4270-8C5A-293601829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506</TotalTime>
  <Words>309</Words>
  <Application>Microsoft Office PowerPoint</Application>
  <PresentationFormat>Widescreen</PresentationFormat>
  <Paragraphs>67</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Legal Link</vt:lpstr>
      <vt:lpstr>AGENDA</vt:lpstr>
      <vt:lpstr>About legal link</vt:lpstr>
      <vt:lpstr>Services</vt:lpstr>
      <vt:lpstr>Features </vt:lpstr>
      <vt:lpstr>Sitemap</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
  <cp:lastModifiedBy>CZ 3</cp:lastModifiedBy>
  <cp:revision>435</cp:revision>
  <dcterms:created xsi:type="dcterms:W3CDTF">2023-10-14T21:19:00Z</dcterms:created>
  <dcterms:modified xsi:type="dcterms:W3CDTF">2024-04-16T07:30:25Z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