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7" r:id="rId8"/>
    <p:sldId id="278" r:id="rId9"/>
    <p:sldId id="279" r:id="rId10"/>
    <p:sldId id="280" r:id="rId11"/>
    <p:sldId id="262" r:id="rId12"/>
    <p:sldId id="263" r:id="rId13"/>
    <p:sldId id="282" r:id="rId14"/>
    <p:sldId id="286" r:id="rId15"/>
    <p:sldId id="287" r:id="rId16"/>
    <p:sldId id="288" r:id="rId17"/>
    <p:sldId id="283" r:id="rId18"/>
    <p:sldId id="284" r:id="rId19"/>
    <p:sldId id="285" r:id="rId20"/>
    <p:sldId id="264" r:id="rId21"/>
    <p:sldId id="281"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AFF"/>
    <a:srgbClr val="FEBD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129" d="100"/>
          <a:sy n="129" d="100"/>
        </p:scale>
        <p:origin x="34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6B89-E659-8D4E-99AB-4BD1478EC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AC2ECB-1FB5-6871-0B9E-E21D0ED6B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97CC00-D37B-B482-8D1B-0E6018C12E5D}"/>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5" name="Footer Placeholder 4">
            <a:extLst>
              <a:ext uri="{FF2B5EF4-FFF2-40B4-BE49-F238E27FC236}">
                <a16:creationId xmlns:a16="http://schemas.microsoft.com/office/drawing/2014/main" id="{2180CDE1-6F9A-FFC0-6153-19965F3B0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6B3D7-16F1-ACF3-84A1-A7FC66AB0815}"/>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87927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0060-BFA2-9659-713F-A09BD25D6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B1C3F-47E9-7144-B99D-1A47F77C8D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0DD0A-7151-865E-DCD7-67B3EB2040E6}"/>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5" name="Footer Placeholder 4">
            <a:extLst>
              <a:ext uri="{FF2B5EF4-FFF2-40B4-BE49-F238E27FC236}">
                <a16:creationId xmlns:a16="http://schemas.microsoft.com/office/drawing/2014/main" id="{A454DA03-80E0-637F-9C85-50709A7BB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39E46-9A3D-475D-F3F9-D07166D6616A}"/>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225499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06A88-F7A5-2466-E0C1-6D90DABBC0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82D54-CB5E-FFB6-5451-F9DB4C289A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BBF78-1940-AD2E-9EED-0467C433B0E8}"/>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5" name="Footer Placeholder 4">
            <a:extLst>
              <a:ext uri="{FF2B5EF4-FFF2-40B4-BE49-F238E27FC236}">
                <a16:creationId xmlns:a16="http://schemas.microsoft.com/office/drawing/2014/main" id="{1FB45E91-6B86-7B67-7E61-AA7D6F3CE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7C0BA-0F42-D1D5-B6D2-45CC15D481AD}"/>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99447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C299-BA77-4B48-FB07-BE4104DD1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7323CF-CEC5-6186-709C-7C639CDA7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89D56-3787-4A87-5CBE-57A9C5EBB658}"/>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5" name="Footer Placeholder 4">
            <a:extLst>
              <a:ext uri="{FF2B5EF4-FFF2-40B4-BE49-F238E27FC236}">
                <a16:creationId xmlns:a16="http://schemas.microsoft.com/office/drawing/2014/main" id="{7BC4C81A-58F5-21F3-EE30-BA9EA4444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D8359-2374-4B9D-E6B1-E78CD67FE4C4}"/>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375507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BF7F-EB4F-DB29-78F7-E7D9C3903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44C962-E2B2-8CEA-EA40-7CED63FE11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45D45-9838-DF0B-F5C1-890A41992519}"/>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5" name="Footer Placeholder 4">
            <a:extLst>
              <a:ext uri="{FF2B5EF4-FFF2-40B4-BE49-F238E27FC236}">
                <a16:creationId xmlns:a16="http://schemas.microsoft.com/office/drawing/2014/main" id="{7129A91E-2688-B3BA-D4D8-2C3FF1C18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67098-0098-A88D-F757-4B20A419F280}"/>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105306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B1D0-BCDE-7730-7D6A-E99EADD4F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83E3F-CD1D-6D26-EB40-6CA492491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47D52-7FEC-54AB-9DC9-263163DAA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5E2065-2281-E6FE-936A-B8EFF6936165}"/>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6" name="Footer Placeholder 5">
            <a:extLst>
              <a:ext uri="{FF2B5EF4-FFF2-40B4-BE49-F238E27FC236}">
                <a16:creationId xmlns:a16="http://schemas.microsoft.com/office/drawing/2014/main" id="{B60F77D2-DFC3-9BE0-8773-3BBBE5C2B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B0A3E-0B8D-300E-24F4-016C215B2001}"/>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6698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D07C-20A4-8741-E765-C1C3154AE1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D1738A-EAA0-05F7-607F-124E35BA6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4479A-1365-CD86-B7FF-3D12447A1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5DC72-0118-9DB2-5B38-CDE906397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E361A-0C2F-68EA-DC8B-DDE13BF94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B44A63-629D-F5B0-EE0F-061EDEAB0132}"/>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8" name="Footer Placeholder 7">
            <a:extLst>
              <a:ext uri="{FF2B5EF4-FFF2-40B4-BE49-F238E27FC236}">
                <a16:creationId xmlns:a16="http://schemas.microsoft.com/office/drawing/2014/main" id="{D3D1B433-0C70-49AE-31FF-22E77EDE04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F54370-1495-44E9-625F-009F9CFA7A76}"/>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147730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D83C-FD46-4D77-A281-1041D59BF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11E16-A870-24EB-2DC4-E1ADE3FE9B61}"/>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4" name="Footer Placeholder 3">
            <a:extLst>
              <a:ext uri="{FF2B5EF4-FFF2-40B4-BE49-F238E27FC236}">
                <a16:creationId xmlns:a16="http://schemas.microsoft.com/office/drawing/2014/main" id="{48738F9D-8A58-DC7B-80D8-24426400E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D94C45-AA2E-A2F2-0876-15B639D5F466}"/>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22820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892B7-9FBF-7B06-4226-3F220BF1C674}"/>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3" name="Footer Placeholder 2">
            <a:extLst>
              <a:ext uri="{FF2B5EF4-FFF2-40B4-BE49-F238E27FC236}">
                <a16:creationId xmlns:a16="http://schemas.microsoft.com/office/drawing/2014/main" id="{38692736-B70D-A768-A79A-A096CAE0BE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E524B-6CFC-98EC-2A61-48FE0A31CB94}"/>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36002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2D3C-BBB4-7EBA-0D0C-0DC41A02D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A2EF2-3E57-D49F-0EE8-61C0623D9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324CE-129F-ADDF-621E-87021F21F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35E4F-05E6-D7AD-2444-A466CF0287CB}"/>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6" name="Footer Placeholder 5">
            <a:extLst>
              <a:ext uri="{FF2B5EF4-FFF2-40B4-BE49-F238E27FC236}">
                <a16:creationId xmlns:a16="http://schemas.microsoft.com/office/drawing/2014/main" id="{13F7BC49-B9D4-7974-1370-A88633BA7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E088F-59E3-4731-EC59-71BE0475BD83}"/>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382009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EC74-7CA3-1FF6-64FB-7991C72EA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DC73EE-2284-4EE1-64BB-0895577E0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B50825-E13F-2D7A-3D0C-FD993C05C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9C0C0-D3C2-A330-A356-1FA820001AB1}"/>
              </a:ext>
            </a:extLst>
          </p:cNvPr>
          <p:cNvSpPr>
            <a:spLocks noGrp="1"/>
          </p:cNvSpPr>
          <p:nvPr>
            <p:ph type="dt" sz="half" idx="10"/>
          </p:nvPr>
        </p:nvSpPr>
        <p:spPr/>
        <p:txBody>
          <a:bodyPr/>
          <a:lstStyle/>
          <a:p>
            <a:fld id="{5D84FBFD-D64A-8F4D-B1F9-DF8C27FAEC90}" type="datetimeFigureOut">
              <a:rPr lang="en-US" smtClean="0"/>
              <a:t>9/13/24</a:t>
            </a:fld>
            <a:endParaRPr lang="en-US"/>
          </a:p>
        </p:txBody>
      </p:sp>
      <p:sp>
        <p:nvSpPr>
          <p:cNvPr id="6" name="Footer Placeholder 5">
            <a:extLst>
              <a:ext uri="{FF2B5EF4-FFF2-40B4-BE49-F238E27FC236}">
                <a16:creationId xmlns:a16="http://schemas.microsoft.com/office/drawing/2014/main" id="{9BD0B202-5CED-13B9-A5D7-D3E7C605B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FDCD1-06D5-64E7-8E0A-E187BB2AC25A}"/>
              </a:ext>
            </a:extLst>
          </p:cNvPr>
          <p:cNvSpPr>
            <a:spLocks noGrp="1"/>
          </p:cNvSpPr>
          <p:nvPr>
            <p:ph type="sldNum" sz="quarter" idx="12"/>
          </p:nvPr>
        </p:nvSpPr>
        <p:spPr/>
        <p:txBody>
          <a:bodyPr/>
          <a:lstStyle/>
          <a:p>
            <a:fld id="{A3CCFE41-EA53-4942-AE1F-91957F8BBB83}" type="slidenum">
              <a:rPr lang="en-US" smtClean="0"/>
              <a:t>‹#›</a:t>
            </a:fld>
            <a:endParaRPr lang="en-US"/>
          </a:p>
        </p:txBody>
      </p:sp>
    </p:spTree>
    <p:extLst>
      <p:ext uri="{BB962C8B-B14F-4D97-AF65-F5344CB8AC3E}">
        <p14:creationId xmlns:p14="http://schemas.microsoft.com/office/powerpoint/2010/main" val="245585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F7E6D-73EC-D05A-E368-41F1BACED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59E86-1C98-728F-1561-CACD51E35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7465A-AFCB-1340-0056-AA8D253B2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84FBFD-D64A-8F4D-B1F9-DF8C27FAEC90}" type="datetimeFigureOut">
              <a:rPr lang="en-US" smtClean="0"/>
              <a:t>9/13/24</a:t>
            </a:fld>
            <a:endParaRPr lang="en-US"/>
          </a:p>
        </p:txBody>
      </p:sp>
      <p:sp>
        <p:nvSpPr>
          <p:cNvPr id="5" name="Footer Placeholder 4">
            <a:extLst>
              <a:ext uri="{FF2B5EF4-FFF2-40B4-BE49-F238E27FC236}">
                <a16:creationId xmlns:a16="http://schemas.microsoft.com/office/drawing/2014/main" id="{8A6C1716-6E05-4C35-FABB-BEB70AB99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8818DC-9BDF-DF90-21DA-1DBA74CB5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CCFE41-EA53-4942-AE1F-91957F8BBB83}" type="slidenum">
              <a:rPr lang="en-US" smtClean="0"/>
              <a:t>‹#›</a:t>
            </a:fld>
            <a:endParaRPr lang="en-US"/>
          </a:p>
        </p:txBody>
      </p:sp>
    </p:spTree>
    <p:extLst>
      <p:ext uri="{BB962C8B-B14F-4D97-AF65-F5344CB8AC3E}">
        <p14:creationId xmlns:p14="http://schemas.microsoft.com/office/powerpoint/2010/main" val="302792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doptium.net/en-GB/installation/" TargetMode="External"/><Relationship Id="rId2" Type="http://schemas.openxmlformats.org/officeDocument/2006/relationships/hyperlink" Target="https://docs.sonarsource.com/sonarqube/latest/try-out-sonarqube/"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localhost:90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aws.amazon.com/AmazonECS/latest/developerguide/docker-basic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nsole.aws.amazon.com/ec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hayanCanty/CaseStudy.gi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hayanCanty/CaseStudy.git"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hayanCanty/CaseStudy.gi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FB10-A36A-69F8-5316-5C91BEBB09CC}"/>
              </a:ext>
            </a:extLst>
          </p:cNvPr>
          <p:cNvSpPr>
            <a:spLocks noGrp="1"/>
          </p:cNvSpPr>
          <p:nvPr>
            <p:ph type="ctrTitle"/>
          </p:nvPr>
        </p:nvSpPr>
        <p:spPr/>
        <p:txBody>
          <a:bodyPr/>
          <a:lstStyle/>
          <a:p>
            <a:r>
              <a:rPr lang="en-US" dirty="0"/>
              <a:t>Case Study </a:t>
            </a:r>
          </a:p>
        </p:txBody>
      </p:sp>
      <p:sp>
        <p:nvSpPr>
          <p:cNvPr id="3" name="Subtitle 2">
            <a:extLst>
              <a:ext uri="{FF2B5EF4-FFF2-40B4-BE49-F238E27FC236}">
                <a16:creationId xmlns:a16="http://schemas.microsoft.com/office/drawing/2014/main" id="{FF70A902-88A6-6036-44F9-5D062EBADFB2}"/>
              </a:ext>
            </a:extLst>
          </p:cNvPr>
          <p:cNvSpPr>
            <a:spLocks noGrp="1"/>
          </p:cNvSpPr>
          <p:nvPr>
            <p:ph type="subTitle" idx="1"/>
          </p:nvPr>
        </p:nvSpPr>
        <p:spPr/>
        <p:txBody>
          <a:bodyPr/>
          <a:lstStyle/>
          <a:p>
            <a:r>
              <a:rPr lang="en-US" dirty="0"/>
              <a:t>Blue Cross Blue Shield</a:t>
            </a:r>
          </a:p>
        </p:txBody>
      </p:sp>
    </p:spTree>
    <p:extLst>
      <p:ext uri="{BB962C8B-B14F-4D97-AF65-F5344CB8AC3E}">
        <p14:creationId xmlns:p14="http://schemas.microsoft.com/office/powerpoint/2010/main" val="253931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1911054" cy="682389"/>
          </a:xfrm>
        </p:spPr>
        <p:txBody>
          <a:bodyPr>
            <a:normAutofit fontScale="90000"/>
          </a:bodyPr>
          <a:lstStyle/>
          <a:p>
            <a:r>
              <a:rPr lang="en-US" dirty="0"/>
              <a:t>Steps (GitHub 5), Pull Requests (PRs) and Code Reviews</a:t>
            </a:r>
          </a:p>
        </p:txBody>
      </p:sp>
      <p:sp>
        <p:nvSpPr>
          <p:cNvPr id="3" name="TextBox 2">
            <a:extLst>
              <a:ext uri="{FF2B5EF4-FFF2-40B4-BE49-F238E27FC236}">
                <a16:creationId xmlns:a16="http://schemas.microsoft.com/office/drawing/2014/main" id="{DB19A39D-3A02-0F04-DA60-ACBBA47192F5}"/>
              </a:ext>
            </a:extLst>
          </p:cNvPr>
          <p:cNvSpPr txBox="1"/>
          <p:nvPr/>
        </p:nvSpPr>
        <p:spPr>
          <a:xfrm>
            <a:off x="174928" y="787179"/>
            <a:ext cx="11187485" cy="5047536"/>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No Direct Commit to main branch</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Code review with SonarQube: is an open-source platform for continuous inspection of code quality. It provides detailed insights into code by analyzing it for bugs, vulnerabilities, code smells, and other potential issues, focusing on improving maintainability, security, and overall quality. SonarQube supports multiple programming languages, including Java, C#, JavaScript, Python, and many more.  </a:t>
            </a:r>
          </a:p>
          <a:p>
            <a:pPr marL="342900" indent="-342900">
              <a:buFont typeface="+mj-lt"/>
              <a:buAutoNum type="arabicPeriod"/>
            </a:pPr>
            <a:r>
              <a:rPr lang="en-US" sz="1400" b="1" dirty="0"/>
              <a:t>Code Analysis</a:t>
            </a:r>
            <a:r>
              <a:rPr lang="en-US" sz="1400" dirty="0"/>
              <a:t>: SonarQube scans codebases for a wide range of potential issues, from </a:t>
            </a:r>
            <a:r>
              <a:rPr lang="en-US" sz="1400" dirty="0">
                <a:highlight>
                  <a:srgbClr val="FFFF00"/>
                </a:highlight>
              </a:rPr>
              <a:t>coding standards to security vulnerabilities</a:t>
            </a:r>
          </a:p>
          <a:p>
            <a:pPr marL="342900" indent="-342900">
              <a:buFont typeface="+mj-lt"/>
              <a:buAutoNum type="arabicPeriod"/>
            </a:pPr>
            <a:r>
              <a:rPr lang="en-US" sz="1400" b="1" dirty="0"/>
              <a:t>Bugs and Vulnerabilities</a:t>
            </a:r>
            <a:r>
              <a:rPr lang="en-US" sz="1400" dirty="0"/>
              <a:t>: </a:t>
            </a:r>
            <a:r>
              <a:rPr lang="en-US" sz="1400" dirty="0">
                <a:highlight>
                  <a:srgbClr val="FFFF00"/>
                </a:highlight>
              </a:rPr>
              <a:t>Detects bugs and vulnerabilities </a:t>
            </a:r>
            <a:r>
              <a:rPr lang="en-US" sz="1400" dirty="0"/>
              <a:t>to ensure your code is secure and less prone to errors.</a:t>
            </a:r>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r>
              <a:rPr lang="en-US" sz="1400" b="1" dirty="0"/>
              <a:t>Code Smells</a:t>
            </a:r>
            <a:r>
              <a:rPr lang="en-US" sz="1400" dirty="0"/>
              <a:t>: Highlights areas of the code that may not be faulty but could </a:t>
            </a:r>
            <a:r>
              <a:rPr lang="en-US" sz="1400" dirty="0">
                <a:highlight>
                  <a:srgbClr val="FFFF00"/>
                </a:highlight>
              </a:rPr>
              <a:t>lead to maintenance issues or inefficiency</a:t>
            </a:r>
            <a:r>
              <a:rPr lang="en-US" sz="1400" dirty="0"/>
              <a:t>.</a:t>
            </a:r>
          </a:p>
          <a:p>
            <a:pPr marL="342900" indent="-342900">
              <a:buFont typeface="+mj-lt"/>
              <a:buAutoNum type="arabicPeriod"/>
            </a:pPr>
            <a:r>
              <a:rPr lang="en-US" sz="1400" b="1" dirty="0"/>
              <a:t>Maintainability and Technical Debt</a:t>
            </a:r>
            <a:r>
              <a:rPr lang="en-US" sz="1400" dirty="0"/>
              <a:t>: Tracks "</a:t>
            </a:r>
            <a:r>
              <a:rPr lang="en-US" sz="1400" dirty="0">
                <a:highlight>
                  <a:srgbClr val="FFFF00"/>
                </a:highlight>
              </a:rPr>
              <a:t>technical debt</a:t>
            </a:r>
            <a:r>
              <a:rPr lang="en-US" sz="1400" dirty="0"/>
              <a:t>" by measuring how much time it would take to fix detected issues.</a:t>
            </a:r>
          </a:p>
          <a:p>
            <a:pPr marL="342900" indent="-342900">
              <a:buFont typeface="+mj-lt"/>
              <a:buAutoNum type="arabicPeriod"/>
            </a:pPr>
            <a:r>
              <a:rPr lang="en-US" sz="1400" b="1" dirty="0"/>
              <a:t>Integration</a:t>
            </a:r>
            <a:r>
              <a:rPr lang="en-US" sz="1400" dirty="0"/>
              <a:t>: It integrates with popular build tools and CI/CD pipelines such as Jenkins, GitLab, GitHub, and others.</a:t>
            </a:r>
          </a:p>
          <a:p>
            <a:pPr marL="342900" indent="-342900">
              <a:buFont typeface="+mj-lt"/>
              <a:buAutoNum type="arabicPeriod"/>
            </a:pPr>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Installing SonarQube: </a:t>
            </a:r>
            <a:r>
              <a:rPr lang="en-US" sz="1400" dirty="0">
                <a:latin typeface="Calibri" panose="020F0502020204030204" pitchFamily="34" charset="0"/>
                <a:cs typeface="Calibri" panose="020F0502020204030204" pitchFamily="34" charset="0"/>
                <a:hlinkClick r:id="rId2"/>
              </a:rPr>
              <a:t>https://docs.sonarsource.com/sonarqube/latest/try-out-sonarqube/</a:t>
            </a:r>
            <a:endParaRPr lang="en-US" sz="1400" dirty="0">
              <a:latin typeface="Calibri" panose="020F0502020204030204" pitchFamily="34" charset="0"/>
              <a:cs typeface="Calibri" panose="020F0502020204030204" pitchFamily="34" charset="0"/>
            </a:endParaRPr>
          </a:p>
          <a:p>
            <a:r>
              <a:rPr lang="en-US" sz="1400" dirty="0" err="1">
                <a:latin typeface="Calibri" panose="020F0502020204030204" pitchFamily="34" charset="0"/>
                <a:cs typeface="Calibri" panose="020F0502020204030204" pitchFamily="34" charset="0"/>
              </a:rPr>
              <a:t>Intall</a:t>
            </a:r>
            <a:r>
              <a:rPr lang="en-US" sz="1400" dirty="0">
                <a:latin typeface="Calibri" panose="020F0502020204030204" pitchFamily="34" charset="0"/>
                <a:cs typeface="Calibri" panose="020F0502020204030204" pitchFamily="34" charset="0"/>
              </a:rPr>
              <a:t> Java17: </a:t>
            </a:r>
            <a:r>
              <a:rPr lang="en-US" sz="1400" dirty="0">
                <a:latin typeface="Calibri" panose="020F0502020204030204" pitchFamily="34" charset="0"/>
                <a:cs typeface="Calibri" panose="020F0502020204030204" pitchFamily="34" charset="0"/>
                <a:hlinkClick r:id="rId3"/>
              </a:rPr>
              <a:t>https://adoptium.net/en-GB/installation/</a:t>
            </a: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Make sure Java version is 17.:</a:t>
            </a:r>
          </a:p>
          <a:p>
            <a:r>
              <a:rPr lang="en-US" sz="1400" dirty="0">
                <a:latin typeface="Calibri" panose="020F0502020204030204" pitchFamily="34" charset="0"/>
                <a:cs typeface="Calibri" panose="020F0502020204030204" pitchFamily="34" charset="0"/>
              </a:rPr>
              <a:t>1. brew install --cask temurin17</a:t>
            </a:r>
          </a:p>
          <a:p>
            <a:r>
              <a:rPr lang="en-US" sz="1400" dirty="0">
                <a:latin typeface="Calibri" panose="020F0502020204030204" pitchFamily="34" charset="0"/>
                <a:cs typeface="Calibri" panose="020F0502020204030204" pitchFamily="34" charset="0"/>
              </a:rPr>
              <a:t>2. export JAVA_HOME=$(/</a:t>
            </a:r>
            <a:r>
              <a:rPr lang="en-US" sz="1400" dirty="0" err="1">
                <a:latin typeface="Calibri" panose="020F0502020204030204" pitchFamily="34" charset="0"/>
                <a:cs typeface="Calibri" panose="020F0502020204030204" pitchFamily="34" charset="0"/>
              </a:rPr>
              <a:t>usr</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libexec</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java_home</a:t>
            </a:r>
            <a:r>
              <a:rPr lang="en-US" sz="1400" dirty="0">
                <a:latin typeface="Calibri" panose="020F0502020204030204" pitchFamily="34" charset="0"/>
                <a:cs typeface="Calibri" panose="020F0502020204030204" pitchFamily="34" charset="0"/>
              </a:rPr>
              <a:t> -v 17)</a:t>
            </a:r>
          </a:p>
          <a:p>
            <a:r>
              <a:rPr lang="en-US" sz="1400" dirty="0">
                <a:latin typeface="Calibri" panose="020F0502020204030204" pitchFamily="34" charset="0"/>
                <a:cs typeface="Calibri" panose="020F0502020204030204" pitchFamily="34" charset="0"/>
              </a:rPr>
              <a:t>3. Java –version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Once installed, try in browser: </a:t>
            </a:r>
            <a:r>
              <a:rPr lang="en-US" sz="1400" dirty="0">
                <a:hlinkClick r:id="rId4"/>
              </a:rPr>
              <a:t>http://localhost:9000</a:t>
            </a:r>
            <a:endParaRPr lang="en-US" sz="1400" dirty="0"/>
          </a:p>
          <a:p>
            <a:r>
              <a:rPr lang="en-US" sz="1400" dirty="0">
                <a:latin typeface="Calibri" panose="020F0502020204030204" pitchFamily="34" charset="0"/>
                <a:cs typeface="Calibri" panose="020F0502020204030204" pitchFamily="34" charset="0"/>
              </a:rPr>
              <a:t>Credentials are admin/admin, try new password: </a:t>
            </a:r>
            <a:r>
              <a:rPr lang="en-US" sz="1400" dirty="0" err="1">
                <a:latin typeface="Calibri" panose="020F0502020204030204" pitchFamily="34" charset="0"/>
                <a:cs typeface="Calibri" panose="020F0502020204030204" pitchFamily="34" charset="0"/>
              </a:rPr>
              <a:t>casestudy</a:t>
            </a: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63F673-9263-EC6B-E4BA-425795540B4D}"/>
              </a:ext>
            </a:extLst>
          </p:cNvPr>
          <p:cNvPicPr>
            <a:picLocks noChangeAspect="1"/>
          </p:cNvPicPr>
          <p:nvPr/>
        </p:nvPicPr>
        <p:blipFill>
          <a:blip r:embed="rId5"/>
          <a:stretch>
            <a:fillRect/>
          </a:stretch>
        </p:blipFill>
        <p:spPr>
          <a:xfrm>
            <a:off x="3838326" y="674953"/>
            <a:ext cx="2467058" cy="481558"/>
          </a:xfrm>
          <a:prstGeom prst="rect">
            <a:avLst/>
          </a:prstGeom>
        </p:spPr>
      </p:pic>
      <p:pic>
        <p:nvPicPr>
          <p:cNvPr id="5" name="Picture 4">
            <a:extLst>
              <a:ext uri="{FF2B5EF4-FFF2-40B4-BE49-F238E27FC236}">
                <a16:creationId xmlns:a16="http://schemas.microsoft.com/office/drawing/2014/main" id="{6323C8F0-3000-C0FC-E2B9-A036CE858BEB}"/>
              </a:ext>
            </a:extLst>
          </p:cNvPr>
          <p:cNvPicPr>
            <a:picLocks noChangeAspect="1"/>
          </p:cNvPicPr>
          <p:nvPr/>
        </p:nvPicPr>
        <p:blipFill>
          <a:blip r:embed="rId6"/>
          <a:stretch>
            <a:fillRect/>
          </a:stretch>
        </p:blipFill>
        <p:spPr>
          <a:xfrm>
            <a:off x="7934739" y="3203225"/>
            <a:ext cx="2211125" cy="1883132"/>
          </a:xfrm>
          <a:prstGeom prst="rect">
            <a:avLst/>
          </a:prstGeom>
        </p:spPr>
      </p:pic>
    </p:spTree>
    <p:extLst>
      <p:ext uri="{BB962C8B-B14F-4D97-AF65-F5344CB8AC3E}">
        <p14:creationId xmlns:p14="http://schemas.microsoft.com/office/powerpoint/2010/main" val="350523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1" y="18256"/>
            <a:ext cx="10675917" cy="662782"/>
          </a:xfrm>
        </p:spPr>
        <p:txBody>
          <a:bodyPr>
            <a:normAutofit fontScale="90000"/>
          </a:bodyPr>
          <a:lstStyle/>
          <a:p>
            <a:r>
              <a:rPr lang="en-US" dirty="0"/>
              <a:t>Steps Automated Testing with </a:t>
            </a:r>
            <a:r>
              <a:rPr lang="en-US" dirty="0" err="1"/>
              <a:t>Github</a:t>
            </a:r>
            <a:r>
              <a:rPr lang="en-US" dirty="0"/>
              <a:t> Actions </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0" y="760150"/>
            <a:ext cx="12192000" cy="5664504"/>
          </a:xfrm>
        </p:spPr>
        <p:txBody>
          <a:bodyPr/>
          <a:lstStyle/>
          <a:p>
            <a:endParaRPr lang="en-US"/>
          </a:p>
        </p:txBody>
      </p:sp>
    </p:spTree>
    <p:extLst>
      <p:ext uri="{BB962C8B-B14F-4D97-AF65-F5344CB8AC3E}">
        <p14:creationId xmlns:p14="http://schemas.microsoft.com/office/powerpoint/2010/main" val="178007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lstStyle/>
          <a:p>
            <a:r>
              <a:rPr lang="en-US" dirty="0"/>
              <a:t>Model Creation</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0" y="787180"/>
            <a:ext cx="12192000" cy="5844208"/>
          </a:xfrm>
        </p:spPr>
        <p:txBody>
          <a:bodyPr>
            <a:normAutofit fontScale="40000" lnSpcReduction="20000"/>
          </a:bodyPr>
          <a:lstStyle/>
          <a:p>
            <a:r>
              <a:rPr lang="en-US" dirty="0"/>
              <a:t>Data Ingestion &amp; Preprocessing: Store data in S3 bucket and use NLP to remove irrelevant information, and split data into manageable sections for analysis.</a:t>
            </a:r>
          </a:p>
          <a:p>
            <a:r>
              <a:rPr lang="en-US" dirty="0"/>
              <a:t>Knowledge management: use a topic model algorithm </a:t>
            </a:r>
            <a:r>
              <a:rPr lang="en-US" dirty="0" err="1"/>
              <a:t>mto</a:t>
            </a:r>
            <a:r>
              <a:rPr lang="en-US" dirty="0"/>
              <a:t> categorize document into relevant themes</a:t>
            </a:r>
          </a:p>
          <a:p>
            <a:r>
              <a:rPr lang="en-US" b="1" dirty="0"/>
              <a:t>3. Insight Generation: Trend analysis, summarization, </a:t>
            </a:r>
          </a:p>
          <a:p>
            <a:r>
              <a:rPr lang="en-US" b="1" dirty="0"/>
              <a:t>Strategy Recommendation Engine</a:t>
            </a:r>
          </a:p>
          <a:p>
            <a:pPr>
              <a:buFont typeface="Arial" panose="020B0604020202020204" pitchFamily="34" charset="0"/>
              <a:buChar char="•"/>
            </a:pPr>
            <a:r>
              <a:rPr lang="en-US" b="1" dirty="0"/>
              <a:t>Context-Aware Recommendations</a:t>
            </a:r>
            <a:r>
              <a:rPr lang="en-US" dirty="0"/>
              <a:t>: Build an LLM-based system (like GPT-4 or fine-tuned models) that synthesizes data and provides recommendations. For example, “Based on the increasing focus on telemedicine regulations, we recommend prioritizing digital healthcare solutions for our product portfolio.”</a:t>
            </a:r>
          </a:p>
          <a:p>
            <a:pPr>
              <a:buFont typeface="Arial" panose="020B0604020202020204" pitchFamily="34" charset="0"/>
              <a:buChar char="•"/>
            </a:pPr>
            <a:r>
              <a:rPr lang="en-US" b="1" dirty="0"/>
              <a:t>Customizable Filters</a:t>
            </a:r>
            <a:r>
              <a:rPr lang="en-US" dirty="0"/>
              <a:t>: Allow leadership to filter recommendations by specific topics (e.g., cost control, innovation, patient engagement) or time frames.</a:t>
            </a:r>
          </a:p>
          <a:p>
            <a:pPr>
              <a:buFont typeface="Arial" panose="020B0604020202020204" pitchFamily="34" charset="0"/>
              <a:buChar char="•"/>
            </a:pPr>
            <a:r>
              <a:rPr lang="en-US" b="1" dirty="0"/>
              <a:t>Risk Assessment</a:t>
            </a:r>
            <a:r>
              <a:rPr lang="en-US" dirty="0"/>
              <a:t>: Highlight areas of potential risk or uncertainty. For instance, “Reports suggest potential regulatory shifts in telehealth reimbursement models. A contingency strategy is advised.”</a:t>
            </a:r>
          </a:p>
          <a:p>
            <a:pPr>
              <a:buFont typeface="Arial" panose="020B0604020202020204" pitchFamily="34" charset="0"/>
              <a:buChar char="•"/>
            </a:pPr>
            <a:r>
              <a:rPr lang="en-US" b="1" dirty="0"/>
              <a:t>Actionable Insights</a:t>
            </a:r>
            <a:r>
              <a:rPr lang="en-US" dirty="0"/>
              <a:t>: Use classification models to mark certain insights as "actionable," and provide suggestions such as "allocate resources to AI-based patient services" or "expand partnerships in telemedicine."</a:t>
            </a:r>
          </a:p>
          <a:p>
            <a:r>
              <a:rPr lang="en-US" b="1" dirty="0"/>
              <a:t>5. Dashboard for Leadership Team</a:t>
            </a:r>
          </a:p>
          <a:p>
            <a:pPr>
              <a:buFont typeface="Arial" panose="020B0604020202020204" pitchFamily="34" charset="0"/>
              <a:buChar char="•"/>
            </a:pPr>
            <a:r>
              <a:rPr lang="en-US" b="1" dirty="0"/>
              <a:t>Visual Insights</a:t>
            </a:r>
            <a:r>
              <a:rPr lang="en-US" dirty="0"/>
              <a:t>: Develop a dashboard that displays key insights through visuals, such as trend graphs, word clouds for key terms, sentiment analysis over time, and strategic recommendations.</a:t>
            </a:r>
          </a:p>
          <a:p>
            <a:pPr>
              <a:buFont typeface="Arial" panose="020B0604020202020204" pitchFamily="34" charset="0"/>
              <a:buChar char="•"/>
            </a:pPr>
            <a:r>
              <a:rPr lang="en-US" b="1" dirty="0"/>
              <a:t>Interactive Reports</a:t>
            </a:r>
            <a:r>
              <a:rPr lang="en-US" dirty="0"/>
              <a:t>: Allow leadership to drill down into specific reports or categories of interest, giving them a detailed view of the raw data behind the insights.</a:t>
            </a:r>
          </a:p>
          <a:p>
            <a:pPr>
              <a:buFont typeface="Arial" panose="020B0604020202020204" pitchFamily="34" charset="0"/>
              <a:buChar char="•"/>
            </a:pPr>
            <a:r>
              <a:rPr lang="en-US" b="1" dirty="0"/>
              <a:t>Notifications</a:t>
            </a:r>
            <a:r>
              <a:rPr lang="en-US" dirty="0"/>
              <a:t>: Implement a system that sends alerts or periodic reports summarizing the latest findings and recommended actions.</a:t>
            </a:r>
          </a:p>
          <a:p>
            <a:r>
              <a:rPr lang="en-US" b="1" dirty="0"/>
              <a:t>6. AI-Driven Continuous Learning</a:t>
            </a:r>
          </a:p>
          <a:p>
            <a:pPr>
              <a:buFont typeface="Arial" panose="020B0604020202020204" pitchFamily="34" charset="0"/>
              <a:buChar char="•"/>
            </a:pPr>
            <a:r>
              <a:rPr lang="en-US" b="1" dirty="0"/>
              <a:t>Feedback Loop</a:t>
            </a:r>
            <a:r>
              <a:rPr lang="en-US" dirty="0"/>
              <a:t>: Collect feedback from leadership on the usefulness of the insights and recommendations. Use this feedback to improve the model over time.</a:t>
            </a:r>
          </a:p>
          <a:p>
            <a:pPr>
              <a:buFont typeface="Arial" panose="020B0604020202020204" pitchFamily="34" charset="0"/>
              <a:buChar char="•"/>
            </a:pPr>
            <a:r>
              <a:rPr lang="en-US" b="1" dirty="0"/>
              <a:t>Continuous Updates</a:t>
            </a:r>
            <a:r>
              <a:rPr lang="en-US" dirty="0"/>
              <a:t>: Regularly retrain the model as new reports are ingested and industry trends evolve, ensuring that insights and recommendations remain current.</a:t>
            </a:r>
          </a:p>
          <a:p>
            <a:r>
              <a:rPr lang="en-US" b="1" dirty="0"/>
              <a:t>7. Implementation Tools</a:t>
            </a:r>
          </a:p>
          <a:p>
            <a:pPr>
              <a:buFont typeface="Arial" panose="020B0604020202020204" pitchFamily="34" charset="0"/>
              <a:buChar char="•"/>
            </a:pPr>
            <a:r>
              <a:rPr lang="en-US" b="1" dirty="0"/>
              <a:t>Cloud Infrastructure</a:t>
            </a:r>
            <a:r>
              <a:rPr lang="en-US" dirty="0"/>
              <a:t>: Leverage AWS or GCP for scalable data processing, storage, and model deployment.</a:t>
            </a:r>
          </a:p>
          <a:p>
            <a:pPr>
              <a:buFont typeface="Arial" panose="020B0604020202020204" pitchFamily="34" charset="0"/>
              <a:buChar char="•"/>
            </a:pPr>
            <a:r>
              <a:rPr lang="en-US" b="1" dirty="0"/>
              <a:t>LLM Framework</a:t>
            </a:r>
            <a:r>
              <a:rPr lang="en-US" dirty="0"/>
              <a:t>: Use pre-trained transformer models (like GPT-4) fine-tuned on healthcare and insurance-specific data.</a:t>
            </a:r>
          </a:p>
          <a:p>
            <a:pPr>
              <a:buFont typeface="Arial" panose="020B0604020202020204" pitchFamily="34" charset="0"/>
              <a:buChar char="•"/>
            </a:pPr>
            <a:r>
              <a:rPr lang="en-US" b="1" dirty="0"/>
              <a:t>Data Visualization</a:t>
            </a:r>
            <a:r>
              <a:rPr lang="en-US" dirty="0"/>
              <a:t>: Use platforms like Power BI, Tableau, or a custom-built dashboard with D3.js for creating visual insights.</a:t>
            </a:r>
          </a:p>
          <a:p>
            <a:pPr>
              <a:buFont typeface="Arial" panose="020B0604020202020204" pitchFamily="34" charset="0"/>
              <a:buChar char="•"/>
            </a:pPr>
            <a:r>
              <a:rPr lang="en-US" b="1" dirty="0"/>
              <a:t>APIs for Data Ingestion</a:t>
            </a:r>
            <a:r>
              <a:rPr lang="en-US" dirty="0"/>
              <a:t>: Connect to external sources of industry reports via APIs to ensure reports are automatically fetched and processed.</a:t>
            </a:r>
          </a:p>
          <a:p>
            <a:endParaRPr lang="en-US" b="1" dirty="0"/>
          </a:p>
          <a:p>
            <a:endParaRPr lang="en-US" dirty="0"/>
          </a:p>
        </p:txBody>
      </p:sp>
    </p:spTree>
    <p:extLst>
      <p:ext uri="{BB962C8B-B14F-4D97-AF65-F5344CB8AC3E}">
        <p14:creationId xmlns:p14="http://schemas.microsoft.com/office/powerpoint/2010/main" val="31457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lstStyle/>
          <a:p>
            <a:r>
              <a:rPr lang="en-US" dirty="0"/>
              <a:t>Create a Docker Image for Lambda Function</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0" y="787180"/>
            <a:ext cx="6553200" cy="5844208"/>
          </a:xfrm>
        </p:spPr>
        <p:txBody>
          <a:bodyPr>
            <a:normAutofit/>
          </a:bodyPr>
          <a:lstStyle/>
          <a:p>
            <a:r>
              <a:rPr lang="en-US" sz="1200" dirty="0">
                <a:latin typeface="Calibri" panose="020F0502020204030204" pitchFamily="34" charset="0"/>
                <a:cs typeface="Calibri" panose="020F0502020204030204" pitchFamily="34" charset="0"/>
              </a:rPr>
              <a:t>Create a </a:t>
            </a:r>
            <a:r>
              <a:rPr lang="en-US" sz="1200" dirty="0" err="1">
                <a:latin typeface="Calibri" panose="020F0502020204030204" pitchFamily="34" charset="0"/>
                <a:cs typeface="Calibri" panose="020F0502020204030204" pitchFamily="34" charset="0"/>
              </a:rPr>
              <a:t>Dockerfile</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Install Docker: brew install docker</a:t>
            </a:r>
          </a:p>
          <a:p>
            <a:r>
              <a:rPr lang="en-US" sz="1200" dirty="0">
                <a:latin typeface="Calibri" panose="020F0502020204030204" pitchFamily="34" charset="0"/>
                <a:cs typeface="Calibri" panose="020F0502020204030204" pitchFamily="34" charset="0"/>
              </a:rPr>
              <a:t>Run docker in mac using launchpad</a:t>
            </a:r>
          </a:p>
          <a:p>
            <a:pPr algn="l"/>
            <a:r>
              <a:rPr lang="en-US" sz="1200" b="0" i="0" dirty="0">
                <a:solidFill>
                  <a:srgbClr val="16191F"/>
                </a:solidFill>
                <a:effectLst/>
                <a:latin typeface="Calibri" panose="020F0502020204030204" pitchFamily="34" charset="0"/>
                <a:cs typeface="Calibri" panose="020F0502020204030204" pitchFamily="34" charset="0"/>
              </a:rPr>
              <a:t>Retrieve an authentication token and authenticate your Docker client to your registry. Use the AWS CLI:</a:t>
            </a:r>
          </a:p>
          <a:p>
            <a:pPr lvl="1"/>
            <a:r>
              <a:rPr lang="en-US" sz="1200" b="0" i="0" dirty="0" err="1">
                <a:solidFill>
                  <a:srgbClr val="16191F"/>
                </a:solidFill>
                <a:effectLst/>
                <a:latin typeface="Calibri" panose="020F0502020204030204" pitchFamily="34" charset="0"/>
                <a:cs typeface="Calibri" panose="020F0502020204030204" pitchFamily="34" charset="0"/>
              </a:rPr>
              <a:t>aws</a:t>
            </a:r>
            <a:r>
              <a:rPr lang="en-US" sz="1200" b="0" i="0" dirty="0">
                <a:solidFill>
                  <a:srgbClr val="16191F"/>
                </a:solidFill>
                <a:effectLst/>
                <a:latin typeface="Calibri" panose="020F0502020204030204" pitchFamily="34" charset="0"/>
                <a:cs typeface="Calibri" panose="020F0502020204030204" pitchFamily="34" charset="0"/>
              </a:rPr>
              <a:t> </a:t>
            </a:r>
            <a:r>
              <a:rPr lang="en-US" sz="1200" b="0" i="0" dirty="0" err="1">
                <a:solidFill>
                  <a:srgbClr val="16191F"/>
                </a:solidFill>
                <a:effectLst/>
                <a:latin typeface="Calibri" panose="020F0502020204030204" pitchFamily="34" charset="0"/>
                <a:cs typeface="Calibri" panose="020F0502020204030204" pitchFamily="34" charset="0"/>
              </a:rPr>
              <a:t>ecr</a:t>
            </a:r>
            <a:r>
              <a:rPr lang="en-US" sz="1200" b="0" i="0" dirty="0">
                <a:solidFill>
                  <a:srgbClr val="16191F"/>
                </a:solidFill>
                <a:effectLst/>
                <a:latin typeface="Calibri" panose="020F0502020204030204" pitchFamily="34" charset="0"/>
                <a:cs typeface="Calibri" panose="020F0502020204030204" pitchFamily="34" charset="0"/>
              </a:rPr>
              <a:t> get-login-password --region us-east-2 | docker login --username AWS --password-stdin 054037122084.dkr.ecr.us-east-2.amazonaws.com</a:t>
            </a:r>
          </a:p>
          <a:p>
            <a:pPr lvl="1"/>
            <a:r>
              <a:rPr lang="en-US" sz="1200" b="0" i="0" dirty="0">
                <a:solidFill>
                  <a:srgbClr val="16191F"/>
                </a:solidFill>
                <a:effectLst/>
                <a:latin typeface="Calibri" panose="020F0502020204030204" pitchFamily="34" charset="0"/>
                <a:cs typeface="Calibri" panose="020F0502020204030204" pitchFamily="34" charset="0"/>
              </a:rPr>
              <a:t>Note: If you receive an error using the AWS CLI, make sure that you have the latest version of the AWS CLI and Docker installed.</a:t>
            </a:r>
          </a:p>
          <a:p>
            <a:pPr algn="l"/>
            <a:r>
              <a:rPr lang="en-US" sz="1200" b="0" i="0" dirty="0">
                <a:solidFill>
                  <a:srgbClr val="16191F"/>
                </a:solidFill>
                <a:effectLst/>
                <a:latin typeface="Calibri" panose="020F0502020204030204" pitchFamily="34" charset="0"/>
                <a:cs typeface="Calibri" panose="020F0502020204030204" pitchFamily="34" charset="0"/>
              </a:rPr>
              <a:t>Build your Docker image using the following command. For information on building a Docker file from scratch see the instructions </a:t>
            </a:r>
            <a:r>
              <a:rPr lang="en-US" sz="1200" b="0" i="0" dirty="0">
                <a:solidFill>
                  <a:srgbClr val="16191F"/>
                </a:solidFill>
                <a:effectLst/>
                <a:latin typeface="Calibri" panose="020F0502020204030204" pitchFamily="34" charset="0"/>
                <a:cs typeface="Calibri" panose="020F0502020204030204" pitchFamily="34" charset="0"/>
                <a:hlinkClick r:id="rId2"/>
              </a:rPr>
              <a:t>here </a:t>
            </a:r>
            <a:r>
              <a:rPr lang="en-US" sz="1200" b="0" i="0" dirty="0">
                <a:solidFill>
                  <a:srgbClr val="16191F"/>
                </a:solidFill>
                <a:effectLst/>
                <a:latin typeface="Calibri" panose="020F0502020204030204" pitchFamily="34" charset="0"/>
                <a:cs typeface="Calibri" panose="020F0502020204030204" pitchFamily="34" charset="0"/>
              </a:rPr>
              <a:t>. You can skip this step if your image is already built:</a:t>
            </a:r>
          </a:p>
          <a:p>
            <a:pPr lvl="1"/>
            <a:r>
              <a:rPr lang="en-US" sz="1200" b="0" i="0" dirty="0">
                <a:solidFill>
                  <a:srgbClr val="16191F"/>
                </a:solidFill>
                <a:effectLst/>
                <a:latin typeface="Calibri" panose="020F0502020204030204" pitchFamily="34" charset="0"/>
                <a:cs typeface="Calibri" panose="020F0502020204030204" pitchFamily="34" charset="0"/>
              </a:rPr>
              <a:t>docker build -t case-study-repo .</a:t>
            </a:r>
          </a:p>
          <a:p>
            <a:pPr algn="l"/>
            <a:r>
              <a:rPr lang="en-US" sz="1200" b="0" i="0" dirty="0">
                <a:solidFill>
                  <a:srgbClr val="16191F"/>
                </a:solidFill>
                <a:effectLst/>
                <a:latin typeface="Calibri" panose="020F0502020204030204" pitchFamily="34" charset="0"/>
                <a:cs typeface="Calibri" panose="020F0502020204030204" pitchFamily="34" charset="0"/>
              </a:rPr>
              <a:t>After the build completes, tag your image so you can push the image to this repository:</a:t>
            </a:r>
          </a:p>
          <a:p>
            <a:pPr lvl="1"/>
            <a:r>
              <a:rPr lang="en-US" sz="1200" b="0" i="0" dirty="0">
                <a:solidFill>
                  <a:srgbClr val="16191F"/>
                </a:solidFill>
                <a:effectLst/>
                <a:latin typeface="Calibri" panose="020F0502020204030204" pitchFamily="34" charset="0"/>
                <a:cs typeface="Calibri" panose="020F0502020204030204" pitchFamily="34" charset="0"/>
              </a:rPr>
              <a:t>docker tag </a:t>
            </a:r>
            <a:r>
              <a:rPr lang="en-US" sz="1200" b="0" i="0" dirty="0" err="1">
                <a:solidFill>
                  <a:srgbClr val="16191F"/>
                </a:solidFill>
                <a:effectLst/>
                <a:latin typeface="Calibri" panose="020F0502020204030204" pitchFamily="34" charset="0"/>
                <a:cs typeface="Calibri" panose="020F0502020204030204" pitchFamily="34" charset="0"/>
              </a:rPr>
              <a:t>case-study-repo:latest</a:t>
            </a:r>
            <a:r>
              <a:rPr lang="en-US" sz="1200" b="0" i="0" dirty="0">
                <a:solidFill>
                  <a:srgbClr val="16191F"/>
                </a:solidFill>
                <a:effectLst/>
                <a:latin typeface="Calibri" panose="020F0502020204030204" pitchFamily="34" charset="0"/>
                <a:cs typeface="Calibri" panose="020F0502020204030204" pitchFamily="34" charset="0"/>
              </a:rPr>
              <a:t> 054037122084.dkr.ecr.us-east-2.amazonaws.com/</a:t>
            </a:r>
            <a:r>
              <a:rPr lang="en-US" sz="1200" b="0" i="0" dirty="0" err="1">
                <a:solidFill>
                  <a:srgbClr val="16191F"/>
                </a:solidFill>
                <a:effectLst/>
                <a:latin typeface="Calibri" panose="020F0502020204030204" pitchFamily="34" charset="0"/>
                <a:cs typeface="Calibri" panose="020F0502020204030204" pitchFamily="34" charset="0"/>
              </a:rPr>
              <a:t>case-study-repo:latest</a:t>
            </a:r>
            <a:endParaRPr lang="en-US" sz="1200" b="0" i="0" dirty="0">
              <a:solidFill>
                <a:srgbClr val="16191F"/>
              </a:solidFill>
              <a:effectLst/>
              <a:latin typeface="Calibri" panose="020F0502020204030204" pitchFamily="34" charset="0"/>
              <a:cs typeface="Calibri" panose="020F0502020204030204" pitchFamily="34" charset="0"/>
            </a:endParaRPr>
          </a:p>
          <a:p>
            <a:pPr algn="l"/>
            <a:r>
              <a:rPr lang="en-US" sz="1200" b="0" i="0" dirty="0">
                <a:solidFill>
                  <a:srgbClr val="16191F"/>
                </a:solidFill>
                <a:effectLst/>
                <a:latin typeface="Calibri" panose="020F0502020204030204" pitchFamily="34" charset="0"/>
                <a:cs typeface="Calibri" panose="020F0502020204030204" pitchFamily="34" charset="0"/>
              </a:rPr>
              <a:t>Run the following command to push this image to your newly created AWS repository:</a:t>
            </a:r>
          </a:p>
          <a:p>
            <a:pPr lvl="1"/>
            <a:r>
              <a:rPr lang="en-US" sz="1200" b="0" i="0" dirty="0">
                <a:solidFill>
                  <a:srgbClr val="16191F"/>
                </a:solidFill>
                <a:effectLst/>
                <a:latin typeface="Calibri" panose="020F0502020204030204" pitchFamily="34" charset="0"/>
                <a:cs typeface="Calibri" panose="020F0502020204030204" pitchFamily="34" charset="0"/>
              </a:rPr>
              <a:t>docker push 054037122084.dkr.ecr.us-east-2.amazonaws.com/</a:t>
            </a:r>
            <a:r>
              <a:rPr lang="en-US" sz="1200" b="0" i="0" dirty="0" err="1">
                <a:solidFill>
                  <a:srgbClr val="16191F"/>
                </a:solidFill>
                <a:effectLst/>
                <a:latin typeface="Calibri" panose="020F0502020204030204" pitchFamily="34" charset="0"/>
                <a:cs typeface="Calibri" panose="020F0502020204030204" pitchFamily="34" charset="0"/>
              </a:rPr>
              <a:t>case-study-repo:latest</a:t>
            </a:r>
            <a:endParaRPr lang="en-US" sz="1200" b="0" i="0" dirty="0">
              <a:solidFill>
                <a:srgbClr val="16191F"/>
              </a:solidFill>
              <a:effectLst/>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1CF3169-5292-9D03-8213-82784892A023}"/>
              </a:ext>
            </a:extLst>
          </p:cNvPr>
          <p:cNvPicPr>
            <a:picLocks noChangeAspect="1"/>
          </p:cNvPicPr>
          <p:nvPr/>
        </p:nvPicPr>
        <p:blipFill>
          <a:blip r:embed="rId3"/>
          <a:stretch>
            <a:fillRect/>
          </a:stretch>
        </p:blipFill>
        <p:spPr>
          <a:xfrm>
            <a:off x="6553200" y="2411031"/>
            <a:ext cx="5549074" cy="1558859"/>
          </a:xfrm>
          <a:prstGeom prst="rect">
            <a:avLst/>
          </a:prstGeom>
        </p:spPr>
      </p:pic>
    </p:spTree>
    <p:extLst>
      <p:ext uri="{BB962C8B-B14F-4D97-AF65-F5344CB8AC3E}">
        <p14:creationId xmlns:p14="http://schemas.microsoft.com/office/powerpoint/2010/main" val="271019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normAutofit/>
          </a:bodyPr>
          <a:lstStyle/>
          <a:p>
            <a:r>
              <a:rPr lang="en-US" dirty="0"/>
              <a:t>CI/CD for Unit Tests 1</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 y="787180"/>
            <a:ext cx="11400183" cy="5844208"/>
          </a:xfrm>
        </p:spPr>
        <p:txBody>
          <a:bodyPr>
            <a:noAutofit/>
          </a:bodyPr>
          <a:lstStyle/>
          <a:p>
            <a:pPr marL="0" indent="0">
              <a:buNone/>
            </a:pPr>
            <a:r>
              <a:rPr lang="en-US" sz="1200" dirty="0">
                <a:latin typeface="Calibri" panose="020F0502020204030204" pitchFamily="34" charset="0"/>
                <a:cs typeface="Calibri" panose="020F0502020204030204" pitchFamily="34" charset="0"/>
              </a:rPr>
              <a:t>To set up a pipeline that automatically runs unit tests when a pull request is made to the main branch, and prevents approval if the tests fail, you can use </a:t>
            </a:r>
            <a:r>
              <a:rPr lang="en-US" sz="1200" b="1" dirty="0">
                <a:latin typeface="Calibri" panose="020F0502020204030204" pitchFamily="34" charset="0"/>
                <a:cs typeface="Calibri" panose="020F0502020204030204" pitchFamily="34" charset="0"/>
              </a:rPr>
              <a:t>GitHub Actions</a:t>
            </a:r>
            <a:r>
              <a:rPr lang="en-US" sz="1200" dirty="0">
                <a:latin typeface="Calibri" panose="020F0502020204030204" pitchFamily="34" charset="0"/>
                <a:cs typeface="Calibri" panose="020F0502020204030204" pitchFamily="34" charset="0"/>
              </a:rPr>
              <a:t>. This is a common CI/CD workflow, and GitHub Actions makes it simple to trigger unit tests on pull requests and block merging if the tests fail.</a:t>
            </a:r>
          </a:p>
          <a:p>
            <a:r>
              <a:rPr lang="en-US" sz="1200" b="1" dirty="0">
                <a:latin typeface="Calibri" panose="020F0502020204030204" pitchFamily="34" charset="0"/>
                <a:cs typeface="Calibri" panose="020F0502020204030204" pitchFamily="34" charset="0"/>
              </a:rPr>
              <a:t>Steps to Set Up the Pipeline:</a:t>
            </a:r>
          </a:p>
          <a:p>
            <a:pPr lvl="1">
              <a:buFont typeface="+mj-lt"/>
              <a:buAutoNum type="arabicPeriod"/>
            </a:pPr>
            <a:r>
              <a:rPr lang="en-US" sz="1200" b="1" dirty="0">
                <a:latin typeface="Calibri" panose="020F0502020204030204" pitchFamily="34" charset="0"/>
                <a:cs typeface="Calibri" panose="020F0502020204030204" pitchFamily="34" charset="0"/>
              </a:rPr>
              <a:t>Create a GitHub Actions Workflow</a:t>
            </a:r>
            <a:r>
              <a:rPr lang="en-US" sz="1200" dirty="0">
                <a:latin typeface="Calibri" panose="020F0502020204030204" pitchFamily="34" charset="0"/>
                <a:cs typeface="Calibri" panose="020F0502020204030204" pitchFamily="34" charset="0"/>
              </a:rPr>
              <a:t> that runs the unit tests when a pull request is made.</a:t>
            </a:r>
          </a:p>
          <a:p>
            <a:pPr lvl="1">
              <a:buFont typeface="+mj-lt"/>
              <a:buAutoNum type="arabicPeriod"/>
            </a:pPr>
            <a:r>
              <a:rPr lang="en-US" sz="1200" b="1" dirty="0">
                <a:latin typeface="Calibri" panose="020F0502020204030204" pitchFamily="34" charset="0"/>
                <a:cs typeface="Calibri" panose="020F0502020204030204" pitchFamily="34" charset="0"/>
              </a:rPr>
              <a:t>Configure branch protection rules</a:t>
            </a:r>
            <a:r>
              <a:rPr lang="en-US" sz="1200" dirty="0">
                <a:latin typeface="Calibri" panose="020F0502020204030204" pitchFamily="34" charset="0"/>
                <a:cs typeface="Calibri" panose="020F0502020204030204" pitchFamily="34" charset="0"/>
              </a:rPr>
              <a:t> in GitHub to ensure that pull requests cannot be merged if the tests fail.</a:t>
            </a:r>
          </a:p>
          <a:p>
            <a:pPr marL="0" indent="0">
              <a:buNone/>
            </a:pPr>
            <a:r>
              <a:rPr lang="en-US" sz="1200" b="1" dirty="0">
                <a:latin typeface="Calibri" panose="020F0502020204030204" pitchFamily="34" charset="0"/>
                <a:cs typeface="Calibri" panose="020F0502020204030204" pitchFamily="34" charset="0"/>
              </a:rPr>
              <a:t>Step 1: Create a GitHub Actions Workflow</a:t>
            </a:r>
          </a:p>
          <a:p>
            <a:pPr lvl="1">
              <a:buFont typeface="+mj-lt"/>
              <a:buAutoNum type="arabicPeriod"/>
            </a:pPr>
            <a:r>
              <a:rPr lang="en-US" sz="1200" dirty="0">
                <a:latin typeface="Calibri" panose="020F0502020204030204" pitchFamily="34" charset="0"/>
                <a:cs typeface="Calibri" panose="020F0502020204030204" pitchFamily="34" charset="0"/>
              </a:rPr>
              <a:t>In your repository, create a directory called .</a:t>
            </a:r>
            <a:r>
              <a:rPr lang="en-US" sz="1200" dirty="0" err="1">
                <a:latin typeface="Calibri" panose="020F0502020204030204" pitchFamily="34" charset="0"/>
                <a:cs typeface="Calibri" panose="020F0502020204030204" pitchFamily="34" charset="0"/>
              </a:rPr>
              <a:t>github</a:t>
            </a:r>
            <a:r>
              <a:rPr lang="en-US" sz="1200" dirty="0">
                <a:latin typeface="Calibri" panose="020F0502020204030204" pitchFamily="34" charset="0"/>
                <a:cs typeface="Calibri" panose="020F0502020204030204" pitchFamily="34" charset="0"/>
              </a:rPr>
              <a:t>/workflows/ if it doesn’t already exist.</a:t>
            </a:r>
          </a:p>
          <a:p>
            <a:pPr lvl="1">
              <a:buFont typeface="+mj-lt"/>
              <a:buAutoNum type="arabicPeriod"/>
            </a:pPr>
            <a:r>
              <a:rPr lang="en-US" sz="1200" dirty="0">
                <a:latin typeface="Calibri" panose="020F0502020204030204" pitchFamily="34" charset="0"/>
                <a:cs typeface="Calibri" panose="020F0502020204030204" pitchFamily="34" charset="0"/>
              </a:rPr>
              <a:t>Inside this directory, create a file named </a:t>
            </a:r>
            <a:r>
              <a:rPr lang="en-US" sz="1200" dirty="0" err="1">
                <a:latin typeface="Calibri" panose="020F0502020204030204" pitchFamily="34" charset="0"/>
                <a:cs typeface="Calibri" panose="020F0502020204030204" pitchFamily="34" charset="0"/>
              </a:rPr>
              <a:t>ci.yml</a:t>
            </a:r>
            <a:r>
              <a:rPr lang="en-US" sz="1200" dirty="0">
                <a:latin typeface="Calibri" panose="020F0502020204030204" pitchFamily="34" charset="0"/>
                <a:cs typeface="Calibri" panose="020F0502020204030204" pitchFamily="34" charset="0"/>
              </a:rPr>
              <a:t> (or any name you'd like for the workflow).</a:t>
            </a:r>
          </a:p>
          <a:p>
            <a:pPr lvl="1">
              <a:buFont typeface="+mj-lt"/>
              <a:buAutoNum type="arabicPeriod"/>
            </a:pPr>
            <a:r>
              <a:rPr lang="en-US" sz="1200" dirty="0">
                <a:latin typeface="Calibri" panose="020F0502020204030204" pitchFamily="34" charset="0"/>
                <a:cs typeface="Calibri" panose="020F0502020204030204" pitchFamily="34" charset="0"/>
              </a:rPr>
              <a:t>Add the following workflow configuration, which will trigger the tests on a pull request to the main branch:</a:t>
            </a:r>
          </a:p>
          <a:p>
            <a:pPr marL="0" indent="0">
              <a:buNone/>
            </a:pPr>
            <a:r>
              <a:rPr lang="en-US" sz="1200" b="1" dirty="0">
                <a:latin typeface="Calibri" panose="020F0502020204030204" pitchFamily="34" charset="0"/>
                <a:cs typeface="Calibri" panose="020F0502020204030204" pitchFamily="34" charset="0"/>
              </a:rPr>
              <a:t>Explanation:</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Trigger</a:t>
            </a:r>
            <a:r>
              <a:rPr lang="en-US" sz="1200" dirty="0">
                <a:latin typeface="Calibri" panose="020F0502020204030204" pitchFamily="34" charset="0"/>
                <a:cs typeface="Calibri" panose="020F0502020204030204" pitchFamily="34" charset="0"/>
              </a:rPr>
              <a:t>: The workflow runs when there is a </a:t>
            </a:r>
            <a:r>
              <a:rPr lang="en-US" sz="1200" b="1" dirty="0">
                <a:latin typeface="Calibri" panose="020F0502020204030204" pitchFamily="34" charset="0"/>
                <a:cs typeface="Calibri" panose="020F0502020204030204" pitchFamily="34" charset="0"/>
              </a:rPr>
              <a:t>pull request</a:t>
            </a:r>
            <a:r>
              <a:rPr lang="en-US" sz="1200" dirty="0">
                <a:latin typeface="Calibri" panose="020F0502020204030204" pitchFamily="34" charset="0"/>
                <a:cs typeface="Calibri" panose="020F0502020204030204" pitchFamily="34" charset="0"/>
              </a:rPr>
              <a:t> targeting the main branch.</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Jobs</a:t>
            </a:r>
            <a:r>
              <a:rPr lang="en-US" sz="12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Checkout code</a:t>
            </a:r>
            <a:r>
              <a:rPr lang="en-US" sz="1200" dirty="0">
                <a:latin typeface="Calibri" panose="020F0502020204030204" pitchFamily="34" charset="0"/>
                <a:cs typeface="Calibri" panose="020F0502020204030204" pitchFamily="34" charset="0"/>
              </a:rPr>
              <a:t>: Retrieves the latest version of the repository's code.</a:t>
            </a:r>
          </a:p>
          <a:p>
            <a:pPr marL="742950" lvl="1"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Set up Python</a:t>
            </a:r>
            <a:r>
              <a:rPr lang="en-US" sz="1200" dirty="0">
                <a:latin typeface="Calibri" panose="020F0502020204030204" pitchFamily="34" charset="0"/>
                <a:cs typeface="Calibri" panose="020F0502020204030204" pitchFamily="34" charset="0"/>
              </a:rPr>
              <a:t>: Installs the specified version of Python.</a:t>
            </a:r>
          </a:p>
          <a:p>
            <a:pPr marL="742950" lvl="1"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Install dependencies</a:t>
            </a:r>
            <a:r>
              <a:rPr lang="en-US" sz="1200" dirty="0">
                <a:latin typeface="Calibri" panose="020F0502020204030204" pitchFamily="34" charset="0"/>
                <a:cs typeface="Calibri" panose="020F0502020204030204" pitchFamily="34" charset="0"/>
              </a:rPr>
              <a:t>: Installs dependencies from the </a:t>
            </a:r>
            <a:r>
              <a:rPr lang="en-US" sz="1200" dirty="0" err="1">
                <a:latin typeface="Calibri" panose="020F0502020204030204" pitchFamily="34" charset="0"/>
                <a:cs typeface="Calibri" panose="020F0502020204030204" pitchFamily="34" charset="0"/>
              </a:rPr>
              <a:t>requirements.txt</a:t>
            </a:r>
            <a:r>
              <a:rPr lang="en-US" sz="1200" dirty="0">
                <a:latin typeface="Calibri" panose="020F0502020204030204" pitchFamily="34" charset="0"/>
                <a:cs typeface="Calibri" panose="020F0502020204030204" pitchFamily="34" charset="0"/>
              </a:rPr>
              <a:t> file.</a:t>
            </a:r>
          </a:p>
          <a:p>
            <a:pPr marL="742950" lvl="1" indent="-285750">
              <a:buFont typeface="Arial" panose="020B0604020202020204" pitchFamily="34" charset="0"/>
              <a:buChar char="•"/>
            </a:pPr>
            <a:r>
              <a:rPr lang="en-US" sz="1200" b="1" dirty="0">
                <a:latin typeface="Calibri" panose="020F0502020204030204" pitchFamily="34" charset="0"/>
                <a:cs typeface="Calibri" panose="020F0502020204030204" pitchFamily="34" charset="0"/>
              </a:rPr>
              <a:t>Run unit tests</a:t>
            </a:r>
            <a:r>
              <a:rPr lang="en-US" sz="1200" dirty="0">
                <a:latin typeface="Calibri" panose="020F0502020204030204" pitchFamily="34" charset="0"/>
                <a:cs typeface="Calibri" panose="020F0502020204030204" pitchFamily="34" charset="0"/>
              </a:rPr>
              <a:t>: Runs the unit tests using the </a:t>
            </a:r>
            <a:r>
              <a:rPr lang="en-US" sz="1200" dirty="0" err="1">
                <a:latin typeface="Calibri" panose="020F0502020204030204" pitchFamily="34" charset="0"/>
                <a:cs typeface="Calibri" panose="020F0502020204030204" pitchFamily="34" charset="0"/>
              </a:rPr>
              <a:t>unittest</a:t>
            </a:r>
            <a:r>
              <a:rPr lang="en-US" sz="1200" dirty="0">
                <a:latin typeface="Calibri" panose="020F0502020204030204" pitchFamily="34" charset="0"/>
                <a:cs typeface="Calibri" panose="020F0502020204030204" pitchFamily="34" charset="0"/>
              </a:rPr>
              <a:t> framework. Modify this step if you're using a different test framework (e.g., </a:t>
            </a:r>
            <a:r>
              <a:rPr lang="en-US" sz="1200" dirty="0" err="1">
                <a:latin typeface="Calibri" panose="020F0502020204030204" pitchFamily="34" charset="0"/>
                <a:cs typeface="Calibri" panose="020F0502020204030204" pitchFamily="34" charset="0"/>
              </a:rPr>
              <a:t>pytest</a:t>
            </a:r>
            <a:r>
              <a:rPr lang="en-US" sz="12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Failure</a:t>
            </a:r>
            <a:r>
              <a:rPr lang="en-US" sz="1200" dirty="0">
                <a:latin typeface="Calibri" panose="020F0502020204030204" pitchFamily="34" charset="0"/>
                <a:cs typeface="Calibri" panose="020F0502020204030204" pitchFamily="34" charset="0"/>
              </a:rPr>
              <a:t>: If any tests fail, the workflow fails, and the pull request cannot be approved.</a:t>
            </a:r>
          </a:p>
          <a:p>
            <a:pPr marL="0"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556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normAutofit/>
          </a:bodyPr>
          <a:lstStyle/>
          <a:p>
            <a:r>
              <a:rPr lang="en-US" dirty="0"/>
              <a:t>CI/CD for Unit Tests 2</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 y="787180"/>
            <a:ext cx="11400183" cy="5844208"/>
          </a:xfrm>
        </p:spPr>
        <p:txBody>
          <a:bodyPr>
            <a:normAutofit/>
          </a:bodyPr>
          <a:lstStyle/>
          <a:p>
            <a:pPr marL="0" indent="0">
              <a:buNone/>
            </a:pPr>
            <a:r>
              <a:rPr lang="en-US" sz="1400" b="1" dirty="0">
                <a:latin typeface="Calibri" panose="020F0502020204030204" pitchFamily="34" charset="0"/>
                <a:cs typeface="Calibri" panose="020F0502020204030204" pitchFamily="34" charset="0"/>
              </a:rPr>
              <a:t>Step 2: Configure Branch Protection Rules</a:t>
            </a:r>
          </a:p>
          <a:p>
            <a:pPr lvl="1"/>
            <a:r>
              <a:rPr lang="en-US" sz="1400" dirty="0">
                <a:latin typeface="Calibri" panose="020F0502020204030204" pitchFamily="34" charset="0"/>
                <a:cs typeface="Calibri" panose="020F0502020204030204" pitchFamily="34" charset="0"/>
              </a:rPr>
              <a:t>To prevent the pull request from being merged if the tests fail, you need to set up </a:t>
            </a:r>
            <a:r>
              <a:rPr lang="en-US" sz="1400" b="1" dirty="0">
                <a:latin typeface="Calibri" panose="020F0502020204030204" pitchFamily="34" charset="0"/>
                <a:cs typeface="Calibri" panose="020F0502020204030204" pitchFamily="34" charset="0"/>
              </a:rPr>
              <a:t>branch protection rules</a:t>
            </a:r>
            <a:r>
              <a:rPr lang="en-US" sz="1400" dirty="0">
                <a:latin typeface="Calibri" panose="020F0502020204030204" pitchFamily="34" charset="0"/>
                <a:cs typeface="Calibri" panose="020F0502020204030204" pitchFamily="34" charset="0"/>
              </a:rPr>
              <a:t> in GitHub.</a:t>
            </a:r>
          </a:p>
          <a:p>
            <a:pPr lvl="2">
              <a:buFont typeface="+mj-lt"/>
              <a:buAutoNum type="arabicPeriod"/>
            </a:pPr>
            <a:r>
              <a:rPr lang="en-US" sz="1400" b="1" dirty="0">
                <a:latin typeface="Calibri" panose="020F0502020204030204" pitchFamily="34" charset="0"/>
                <a:cs typeface="Calibri" panose="020F0502020204030204" pitchFamily="34" charset="0"/>
              </a:rPr>
              <a:t>Go to your repository settings</a:t>
            </a:r>
            <a:r>
              <a:rPr lang="en-US" sz="1400" dirty="0">
                <a:latin typeface="Calibri" panose="020F0502020204030204" pitchFamily="34" charset="0"/>
                <a:cs typeface="Calibri" panose="020F0502020204030204" pitchFamily="34" charset="0"/>
              </a:rPr>
              <a:t>:</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Navigate to your GitHub repository.</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Click on the </a:t>
            </a:r>
            <a:r>
              <a:rPr lang="en-US" sz="1400" b="1" dirty="0">
                <a:latin typeface="Calibri" panose="020F0502020204030204" pitchFamily="34" charset="0"/>
                <a:cs typeface="Calibri" panose="020F0502020204030204" pitchFamily="34" charset="0"/>
              </a:rPr>
              <a:t>Settings</a:t>
            </a:r>
            <a:r>
              <a:rPr lang="en-US" sz="1400" dirty="0">
                <a:latin typeface="Calibri" panose="020F0502020204030204" pitchFamily="34" charset="0"/>
                <a:cs typeface="Calibri" panose="020F0502020204030204" pitchFamily="34" charset="0"/>
              </a:rPr>
              <a:t> tab.</a:t>
            </a:r>
          </a:p>
          <a:p>
            <a:pPr lvl="2">
              <a:buFont typeface="+mj-lt"/>
              <a:buAutoNum type="arabicPeriod"/>
            </a:pPr>
            <a:r>
              <a:rPr lang="en-US" sz="1400" b="1" dirty="0">
                <a:latin typeface="Calibri" panose="020F0502020204030204" pitchFamily="34" charset="0"/>
                <a:cs typeface="Calibri" panose="020F0502020204030204" pitchFamily="34" charset="0"/>
              </a:rPr>
              <a:t>Enable branch protection for main</a:t>
            </a:r>
            <a:r>
              <a:rPr lang="en-US" sz="1400" dirty="0">
                <a:latin typeface="Calibri" panose="020F0502020204030204" pitchFamily="34" charset="0"/>
                <a:cs typeface="Calibri" panose="020F0502020204030204" pitchFamily="34" charset="0"/>
              </a:rPr>
              <a:t>:</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In the left-hand menu, click </a:t>
            </a:r>
            <a:r>
              <a:rPr lang="en-US" sz="1400" b="1" dirty="0">
                <a:latin typeface="Calibri" panose="020F0502020204030204" pitchFamily="34" charset="0"/>
                <a:cs typeface="Calibri" panose="020F0502020204030204" pitchFamily="34" charset="0"/>
              </a:rPr>
              <a:t>Branches</a:t>
            </a:r>
            <a:r>
              <a:rPr lang="en-US" sz="1400" dirty="0">
                <a:latin typeface="Calibri" panose="020F0502020204030204" pitchFamily="34" charset="0"/>
                <a:cs typeface="Calibri" panose="020F0502020204030204" pitchFamily="34" charset="0"/>
              </a:rPr>
              <a:t> under the </a:t>
            </a:r>
            <a:r>
              <a:rPr lang="en-US" sz="1400" b="1" dirty="0">
                <a:latin typeface="Calibri" panose="020F0502020204030204" pitchFamily="34" charset="0"/>
                <a:cs typeface="Calibri" panose="020F0502020204030204" pitchFamily="34" charset="0"/>
              </a:rPr>
              <a:t>Code and automation</a:t>
            </a:r>
            <a:r>
              <a:rPr lang="en-US" sz="1400" dirty="0">
                <a:latin typeface="Calibri" panose="020F0502020204030204" pitchFamily="34" charset="0"/>
                <a:cs typeface="Calibri" panose="020F0502020204030204" pitchFamily="34" charset="0"/>
              </a:rPr>
              <a:t> section.</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Under </a:t>
            </a:r>
            <a:r>
              <a:rPr lang="en-US" sz="1400" b="1" dirty="0">
                <a:latin typeface="Calibri" panose="020F0502020204030204" pitchFamily="34" charset="0"/>
                <a:cs typeface="Calibri" panose="020F0502020204030204" pitchFamily="34" charset="0"/>
              </a:rPr>
              <a:t>Branch protection rules</a:t>
            </a:r>
            <a:r>
              <a:rPr lang="en-US" sz="1400" dirty="0">
                <a:latin typeface="Calibri" panose="020F0502020204030204" pitchFamily="34" charset="0"/>
                <a:cs typeface="Calibri" panose="020F0502020204030204" pitchFamily="34" charset="0"/>
              </a:rPr>
              <a:t>, click </a:t>
            </a:r>
            <a:r>
              <a:rPr lang="en-US" sz="1400" b="1" dirty="0">
                <a:latin typeface="Calibri" panose="020F0502020204030204" pitchFamily="34" charset="0"/>
                <a:cs typeface="Calibri" panose="020F0502020204030204" pitchFamily="34" charset="0"/>
              </a:rPr>
              <a:t>Add rule</a:t>
            </a:r>
            <a:r>
              <a:rPr lang="en-US" sz="1400" dirty="0">
                <a:latin typeface="Calibri" panose="020F0502020204030204" pitchFamily="34" charset="0"/>
                <a:cs typeface="Calibri" panose="020F0502020204030204" pitchFamily="34" charset="0"/>
              </a:rPr>
              <a:t>.</a:t>
            </a:r>
          </a:p>
          <a:p>
            <a:pPr lvl="2">
              <a:buFont typeface="+mj-lt"/>
              <a:buAutoNum type="arabicPeriod"/>
            </a:pPr>
            <a:r>
              <a:rPr lang="en-US" sz="1400" b="1" dirty="0">
                <a:latin typeface="Calibri" panose="020F0502020204030204" pitchFamily="34" charset="0"/>
                <a:cs typeface="Calibri" panose="020F0502020204030204" pitchFamily="34" charset="0"/>
              </a:rPr>
              <a:t>Configure the branch protection rule</a:t>
            </a:r>
            <a:r>
              <a:rPr lang="en-US" sz="1400" dirty="0">
                <a:latin typeface="Calibri" panose="020F0502020204030204" pitchFamily="34" charset="0"/>
                <a:cs typeface="Calibri" panose="020F0502020204030204" pitchFamily="34" charset="0"/>
              </a:rPr>
              <a:t>:</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Set the branch name pattern to main.</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Check </a:t>
            </a:r>
            <a:r>
              <a:rPr lang="en-US" sz="1400" b="1" dirty="0">
                <a:latin typeface="Calibri" panose="020F0502020204030204" pitchFamily="34" charset="0"/>
                <a:cs typeface="Calibri" panose="020F0502020204030204" pitchFamily="34" charset="0"/>
              </a:rPr>
              <a:t>Require status checks to pass before merging</a:t>
            </a:r>
            <a:r>
              <a:rPr lang="en-US" sz="1400" dirty="0">
                <a:latin typeface="Calibri" panose="020F0502020204030204" pitchFamily="34" charset="0"/>
                <a:cs typeface="Calibri" panose="020F0502020204030204" pitchFamily="34" charset="0"/>
              </a:rPr>
              <a:t>.</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Under </a:t>
            </a:r>
            <a:r>
              <a:rPr lang="en-US" sz="1400" b="1" dirty="0">
                <a:latin typeface="Calibri" panose="020F0502020204030204" pitchFamily="34" charset="0"/>
                <a:cs typeface="Calibri" panose="020F0502020204030204" pitchFamily="34" charset="0"/>
              </a:rPr>
              <a:t>Status checks that are required</a:t>
            </a:r>
            <a:r>
              <a:rPr lang="en-US" sz="1400" dirty="0">
                <a:latin typeface="Calibri" panose="020F0502020204030204" pitchFamily="34" charset="0"/>
                <a:cs typeface="Calibri" panose="020F0502020204030204" pitchFamily="34" charset="0"/>
              </a:rPr>
              <a:t>, select the workflow (e.g., "Run Unit Tests") that you created in the .</a:t>
            </a:r>
            <a:r>
              <a:rPr lang="en-US" sz="1400" dirty="0" err="1">
                <a:latin typeface="Calibri" panose="020F0502020204030204" pitchFamily="34" charset="0"/>
                <a:cs typeface="Calibri" panose="020F0502020204030204" pitchFamily="34" charset="0"/>
              </a:rPr>
              <a:t>github</a:t>
            </a:r>
            <a:r>
              <a:rPr lang="en-US" sz="1400" dirty="0">
                <a:latin typeface="Calibri" panose="020F0502020204030204" pitchFamily="34" charset="0"/>
                <a:cs typeface="Calibri" panose="020F0502020204030204" pitchFamily="34" charset="0"/>
              </a:rPr>
              <a:t>/workflows/</a:t>
            </a:r>
            <a:r>
              <a:rPr lang="en-US" sz="1400" dirty="0" err="1">
                <a:latin typeface="Calibri" panose="020F0502020204030204" pitchFamily="34" charset="0"/>
                <a:cs typeface="Calibri" panose="020F0502020204030204" pitchFamily="34" charset="0"/>
              </a:rPr>
              <a:t>ci.yml</a:t>
            </a:r>
            <a:r>
              <a:rPr lang="en-US" sz="1400" dirty="0">
                <a:latin typeface="Calibri" panose="020F0502020204030204" pitchFamily="34" charset="0"/>
                <a:cs typeface="Calibri" panose="020F0502020204030204" pitchFamily="34" charset="0"/>
              </a:rPr>
              <a:t> file.</a:t>
            </a:r>
          </a:p>
          <a:p>
            <a:pPr marL="1657350" lvl="3" indent="-285750">
              <a:buFont typeface="+mj-lt"/>
              <a:buAutoNum type="arabicPeriod"/>
            </a:pPr>
            <a:r>
              <a:rPr lang="en-US" sz="1400" dirty="0">
                <a:latin typeface="Calibri" panose="020F0502020204030204" pitchFamily="34" charset="0"/>
                <a:cs typeface="Calibri" panose="020F0502020204030204" pitchFamily="34" charset="0"/>
              </a:rPr>
              <a:t>Optionally, check </a:t>
            </a:r>
            <a:r>
              <a:rPr lang="en-US" sz="1400" b="1" dirty="0">
                <a:latin typeface="Calibri" panose="020F0502020204030204" pitchFamily="34" charset="0"/>
                <a:cs typeface="Calibri" panose="020F0502020204030204" pitchFamily="34" charset="0"/>
              </a:rPr>
              <a:t>Require pull request reviews before merging</a:t>
            </a:r>
            <a:r>
              <a:rPr lang="en-US" sz="1400" dirty="0">
                <a:latin typeface="Calibri" panose="020F0502020204030204" pitchFamily="34" charset="0"/>
                <a:cs typeface="Calibri" panose="020F0502020204030204" pitchFamily="34" charset="0"/>
              </a:rPr>
              <a:t> if you want additional review requirements.</a:t>
            </a:r>
          </a:p>
          <a:p>
            <a:pPr lvl="2">
              <a:buFont typeface="+mj-lt"/>
              <a:buAutoNum type="arabicPeriod"/>
            </a:pPr>
            <a:r>
              <a:rPr lang="en-US" sz="1400" b="1" dirty="0">
                <a:latin typeface="Calibri" panose="020F0502020204030204" pitchFamily="34" charset="0"/>
                <a:cs typeface="Calibri" panose="020F0502020204030204" pitchFamily="34" charset="0"/>
              </a:rPr>
              <a:t>Save the branch protection rule</a:t>
            </a:r>
            <a:r>
              <a:rPr lang="en-US" sz="1400" dirty="0">
                <a:latin typeface="Calibri" panose="020F0502020204030204" pitchFamily="34" charset="0"/>
                <a:cs typeface="Calibri" panose="020F0502020204030204" pitchFamily="34" charset="0"/>
              </a:rPr>
              <a:t>.</a:t>
            </a:r>
          </a:p>
          <a:p>
            <a:pPr marL="0" indent="0">
              <a:buNone/>
            </a:pPr>
            <a:r>
              <a:rPr lang="en-US" sz="1400" b="1" dirty="0">
                <a:latin typeface="Calibri" panose="020F0502020204030204" pitchFamily="34" charset="0"/>
                <a:cs typeface="Calibri" panose="020F0502020204030204" pitchFamily="34" charset="0"/>
              </a:rPr>
              <a:t>Step 3: Test the Workflow</a:t>
            </a:r>
          </a:p>
          <a:p>
            <a:pPr lvl="1">
              <a:buFont typeface="+mj-lt"/>
              <a:buAutoNum type="arabicPeriod"/>
            </a:pPr>
            <a:r>
              <a:rPr lang="en-US" sz="1400" b="1" dirty="0">
                <a:latin typeface="Calibri" panose="020F0502020204030204" pitchFamily="34" charset="0"/>
                <a:cs typeface="Calibri" panose="020F0502020204030204" pitchFamily="34" charset="0"/>
              </a:rPr>
              <a:t>Create a pull request</a:t>
            </a:r>
            <a:r>
              <a:rPr lang="en-US" sz="1400" dirty="0">
                <a:latin typeface="Calibri" panose="020F0502020204030204" pitchFamily="34" charset="0"/>
                <a:cs typeface="Calibri" panose="020F0502020204030204" pitchFamily="34" charset="0"/>
              </a:rPr>
              <a:t> to the main branch.</a:t>
            </a:r>
          </a:p>
          <a:p>
            <a:pPr lvl="1">
              <a:buFont typeface="+mj-lt"/>
              <a:buAutoNum type="arabicPeriod"/>
            </a:pPr>
            <a:r>
              <a:rPr lang="en-US" sz="1400" dirty="0">
                <a:latin typeface="Calibri" panose="020F0502020204030204" pitchFamily="34" charset="0"/>
                <a:cs typeface="Calibri" panose="020F0502020204030204" pitchFamily="34" charset="0"/>
              </a:rPr>
              <a:t>The GitHub Actions workflow will automatically run the unit tests as part of the pull request process.</a:t>
            </a:r>
          </a:p>
          <a:p>
            <a:pPr lvl="1">
              <a:buFont typeface="+mj-lt"/>
              <a:buAutoNum type="arabicPeriod"/>
            </a:pPr>
            <a:r>
              <a:rPr lang="en-US" sz="1400" dirty="0">
                <a:latin typeface="Calibri" panose="020F0502020204030204" pitchFamily="34" charset="0"/>
                <a:cs typeface="Calibri" panose="020F0502020204030204" pitchFamily="34" charset="0"/>
              </a:rPr>
              <a:t>If the tests pass, the status check will succeed, and the pull request can be approved and merged.</a:t>
            </a:r>
          </a:p>
          <a:p>
            <a:pPr lvl="1">
              <a:buFont typeface="+mj-lt"/>
              <a:buAutoNum type="arabicPeriod"/>
            </a:pPr>
            <a:r>
              <a:rPr lang="en-US" sz="1400" dirty="0">
                <a:latin typeface="Calibri" panose="020F0502020204030204" pitchFamily="34" charset="0"/>
                <a:cs typeface="Calibri" panose="020F0502020204030204" pitchFamily="34" charset="0"/>
              </a:rPr>
              <a:t>If the tests fail, the status check will fail, and the pull request cannot be merged until the tests are fixed.</a:t>
            </a:r>
          </a:p>
          <a:p>
            <a:pPr marL="0"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729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normAutofit/>
          </a:bodyPr>
          <a:lstStyle/>
          <a:p>
            <a:r>
              <a:rPr lang="en-US" dirty="0"/>
              <a:t>CI/CD for Unit Tests 3</a:t>
            </a:r>
          </a:p>
        </p:txBody>
      </p:sp>
      <p:pic>
        <p:nvPicPr>
          <p:cNvPr id="4" name="Picture 3">
            <a:extLst>
              <a:ext uri="{FF2B5EF4-FFF2-40B4-BE49-F238E27FC236}">
                <a16:creationId xmlns:a16="http://schemas.microsoft.com/office/drawing/2014/main" id="{2444952F-408D-765C-8149-C4CF91A06CC1}"/>
              </a:ext>
            </a:extLst>
          </p:cNvPr>
          <p:cNvPicPr>
            <a:picLocks noChangeAspect="1"/>
          </p:cNvPicPr>
          <p:nvPr/>
        </p:nvPicPr>
        <p:blipFill>
          <a:blip r:embed="rId2"/>
          <a:stretch>
            <a:fillRect/>
          </a:stretch>
        </p:blipFill>
        <p:spPr>
          <a:xfrm>
            <a:off x="212033" y="787180"/>
            <a:ext cx="10750827" cy="4922747"/>
          </a:xfrm>
          <a:prstGeom prst="rect">
            <a:avLst/>
          </a:prstGeom>
        </p:spPr>
      </p:pic>
    </p:spTree>
    <p:extLst>
      <p:ext uri="{BB962C8B-B14F-4D97-AF65-F5344CB8AC3E}">
        <p14:creationId xmlns:p14="http://schemas.microsoft.com/office/powerpoint/2010/main" val="406271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normAutofit/>
          </a:bodyPr>
          <a:lstStyle/>
          <a:p>
            <a:r>
              <a:rPr lang="en-US" dirty="0"/>
              <a:t>CI/CD for Docker Image ECR 1</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 y="787180"/>
            <a:ext cx="11400183" cy="5844208"/>
          </a:xfrm>
        </p:spPr>
        <p:txBody>
          <a:bodyPr>
            <a:normAutofit/>
          </a:bodyPr>
          <a:lstStyle/>
          <a:p>
            <a:r>
              <a:rPr lang="en-US" sz="1200" dirty="0">
                <a:latin typeface="Calibri" panose="020F0502020204030204" pitchFamily="34" charset="0"/>
                <a:cs typeface="Calibri" panose="020F0502020204030204" pitchFamily="34" charset="0"/>
              </a:rPr>
              <a:t>Now we have a docker image in artifact Registry, create a CI/CD pipeline for it. </a:t>
            </a:r>
          </a:p>
          <a:p>
            <a:pPr lvl="1"/>
            <a:r>
              <a:rPr lang="en-US" sz="1200" dirty="0">
                <a:latin typeface="Calibri" panose="020F0502020204030204" pitchFamily="34" charset="0"/>
                <a:cs typeface="Calibri" panose="020F0502020204030204" pitchFamily="34" charset="0"/>
              </a:rPr>
              <a:t>Every time there is a pull request to  main branch, create a docker image, and push it to </a:t>
            </a:r>
            <a:r>
              <a:rPr lang="en-US" sz="1200" dirty="0" err="1">
                <a:latin typeface="Calibri" panose="020F0502020204030204" pitchFamily="34" charset="0"/>
                <a:cs typeface="Calibri" panose="020F0502020204030204" pitchFamily="34" charset="0"/>
              </a:rPr>
              <a:t>ecr</a:t>
            </a:r>
            <a:r>
              <a:rPr lang="en-US" sz="1200" dirty="0">
                <a:latin typeface="Calibri" panose="020F0502020204030204" pitchFamily="34" charset="0"/>
                <a:cs typeface="Calibri" panose="020F0502020204030204" pitchFamily="34" charset="0"/>
              </a:rPr>
              <a:t>, amazon elastic container registry </a:t>
            </a:r>
          </a:p>
          <a:p>
            <a:r>
              <a:rPr lang="en-US" sz="1200" b="0" i="0" dirty="0">
                <a:solidFill>
                  <a:srgbClr val="16191F"/>
                </a:solidFill>
                <a:effectLst/>
                <a:latin typeface="Calibri" panose="020F0502020204030204" pitchFamily="34" charset="0"/>
                <a:cs typeface="Calibri" panose="020F0502020204030204" pitchFamily="34" charset="0"/>
              </a:rPr>
              <a:t>There are several options: </a:t>
            </a:r>
          </a:p>
          <a:p>
            <a:pPr lvl="1"/>
            <a:r>
              <a:rPr lang="en-US" sz="1200" dirty="0">
                <a:solidFill>
                  <a:srgbClr val="16191F"/>
                </a:solidFill>
                <a:latin typeface="Calibri" panose="020F0502020204030204" pitchFamily="34" charset="0"/>
                <a:cs typeface="Calibri" panose="020F0502020204030204" pitchFamily="34" charset="0"/>
              </a:rPr>
              <a:t>Jenkins</a:t>
            </a:r>
          </a:p>
          <a:p>
            <a:pPr lvl="1"/>
            <a:r>
              <a:rPr lang="en-US" sz="1200" b="0" i="0" dirty="0" err="1">
                <a:solidFill>
                  <a:srgbClr val="16191F"/>
                </a:solidFill>
                <a:effectLst/>
                <a:latin typeface="Calibri" panose="020F0502020204030204" pitchFamily="34" charset="0"/>
                <a:cs typeface="Calibri" panose="020F0502020204030204" pitchFamily="34" charset="0"/>
              </a:rPr>
              <a:t>Tekton</a:t>
            </a:r>
            <a:endParaRPr lang="en-US" sz="1200" b="0" i="0" dirty="0">
              <a:solidFill>
                <a:srgbClr val="16191F"/>
              </a:solidFill>
              <a:effectLst/>
              <a:latin typeface="Calibri" panose="020F0502020204030204" pitchFamily="34" charset="0"/>
              <a:cs typeface="Calibri" panose="020F0502020204030204" pitchFamily="34" charset="0"/>
            </a:endParaRPr>
          </a:p>
          <a:p>
            <a:pPr lvl="1"/>
            <a:r>
              <a:rPr lang="en-US" sz="1200" dirty="0">
                <a:solidFill>
                  <a:srgbClr val="16191F"/>
                </a:solidFill>
                <a:latin typeface="Calibri" panose="020F0502020204030204" pitchFamily="34" charset="0"/>
                <a:cs typeface="Calibri" panose="020F0502020204030204" pitchFamily="34" charset="0"/>
              </a:rPr>
              <a:t>AWS </a:t>
            </a:r>
            <a:r>
              <a:rPr lang="en-US" sz="1200" dirty="0" err="1">
                <a:solidFill>
                  <a:srgbClr val="16191F"/>
                </a:solidFill>
                <a:latin typeface="Calibri" panose="020F0502020204030204" pitchFamily="34" charset="0"/>
                <a:cs typeface="Calibri" panose="020F0502020204030204" pitchFamily="34" charset="0"/>
              </a:rPr>
              <a:t>CodePipeline</a:t>
            </a:r>
            <a:r>
              <a:rPr lang="en-US" sz="1200" dirty="0">
                <a:solidFill>
                  <a:srgbClr val="16191F"/>
                </a:solidFill>
                <a:latin typeface="Calibri" panose="020F0502020204030204" pitchFamily="34" charset="0"/>
                <a:cs typeface="Calibri" panose="020F0502020204030204" pitchFamily="34" charset="0"/>
              </a:rPr>
              <a:t> and Code Build</a:t>
            </a:r>
          </a:p>
          <a:p>
            <a:pPr lvl="1"/>
            <a:r>
              <a:rPr lang="en-US" sz="1200" b="0" i="0" dirty="0" err="1">
                <a:solidFill>
                  <a:srgbClr val="16191F"/>
                </a:solidFill>
                <a:effectLst/>
                <a:latin typeface="Calibri" panose="020F0502020204030204" pitchFamily="34" charset="0"/>
                <a:cs typeface="Calibri" panose="020F0502020204030204" pitchFamily="34" charset="0"/>
              </a:rPr>
              <a:t>Github</a:t>
            </a:r>
            <a:r>
              <a:rPr lang="en-US" sz="1200" b="0" i="0" dirty="0">
                <a:solidFill>
                  <a:srgbClr val="16191F"/>
                </a:solidFill>
                <a:effectLst/>
                <a:latin typeface="Calibri" panose="020F0502020204030204" pitchFamily="34" charset="0"/>
                <a:cs typeface="Calibri" panose="020F0502020204030204" pitchFamily="34" charset="0"/>
              </a:rPr>
              <a:t> Actions</a:t>
            </a:r>
          </a:p>
          <a:p>
            <a:r>
              <a:rPr lang="en-US" sz="1200" dirty="0">
                <a:solidFill>
                  <a:srgbClr val="16191F"/>
                </a:solidFill>
                <a:latin typeface="Calibri" panose="020F0502020204030204" pitchFamily="34" charset="0"/>
                <a:cs typeface="Calibri" panose="020F0502020204030204" pitchFamily="34" charset="0"/>
              </a:rPr>
              <a:t>We use GitHub Actions: </a:t>
            </a:r>
            <a:endParaRPr lang="en-US" sz="1200" b="0" i="0" dirty="0">
              <a:solidFill>
                <a:srgbClr val="16191F"/>
              </a:solidFill>
              <a:effectLst/>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GitHub Actions</a:t>
            </a:r>
            <a:r>
              <a:rPr lang="en-US" sz="1200" dirty="0">
                <a:latin typeface="Calibri" panose="020F0502020204030204" pitchFamily="34" charset="0"/>
                <a:cs typeface="Calibri" panose="020F0502020204030204" pitchFamily="34" charset="0"/>
              </a:rPr>
              <a:t> is a powerful and flexible </a:t>
            </a:r>
            <a:r>
              <a:rPr lang="en-US" sz="1200" b="1" dirty="0">
                <a:latin typeface="Calibri" panose="020F0502020204030204" pitchFamily="34" charset="0"/>
                <a:cs typeface="Calibri" panose="020F0502020204030204" pitchFamily="34" charset="0"/>
              </a:rPr>
              <a:t>CI/CD</a:t>
            </a:r>
            <a:r>
              <a:rPr lang="en-US" sz="1200" dirty="0">
                <a:latin typeface="Calibri" panose="020F0502020204030204" pitchFamily="34" charset="0"/>
                <a:cs typeface="Calibri" panose="020F0502020204030204" pitchFamily="34" charset="0"/>
              </a:rPr>
              <a:t> (Continuous Integration/Continuous Deployment) platform provided by GitHub. It allows you to automate, build, test, and deploy your code directly from your GitHub repository. GitHub Actions uses </a:t>
            </a:r>
            <a:r>
              <a:rPr lang="en-US" sz="1200" b="1" dirty="0">
                <a:latin typeface="Calibri" panose="020F0502020204030204" pitchFamily="34" charset="0"/>
                <a:cs typeface="Calibri" panose="020F0502020204030204" pitchFamily="34" charset="0"/>
              </a:rPr>
              <a:t>workflows</a:t>
            </a:r>
            <a:r>
              <a:rPr lang="en-US" sz="1200" dirty="0">
                <a:latin typeface="Calibri" panose="020F0502020204030204" pitchFamily="34" charset="0"/>
                <a:cs typeface="Calibri" panose="020F0502020204030204" pitchFamily="34" charset="0"/>
              </a:rPr>
              <a:t> that can be triggered by various GitHub events like pushes, pull requests, releases, or even scheduled times.</a:t>
            </a:r>
          </a:p>
          <a:p>
            <a:r>
              <a:rPr lang="en-US" sz="1200" b="1" dirty="0">
                <a:latin typeface="Calibri" panose="020F0502020204030204" pitchFamily="34" charset="0"/>
                <a:cs typeface="Calibri" panose="020F0502020204030204" pitchFamily="34" charset="0"/>
              </a:rPr>
              <a:t>Key Features of GitHub Actions:</a:t>
            </a:r>
          </a:p>
          <a:p>
            <a:pPr>
              <a:buFont typeface="+mj-lt"/>
              <a:buAutoNum type="arabicPeriod"/>
            </a:pPr>
            <a:r>
              <a:rPr lang="en-US" sz="1200" b="1" dirty="0">
                <a:latin typeface="Calibri" panose="020F0502020204030204" pitchFamily="34" charset="0"/>
                <a:cs typeface="Calibri" panose="020F0502020204030204" pitchFamily="34" charset="0"/>
              </a:rPr>
              <a:t>Automation for CI/CD</a:t>
            </a:r>
            <a:r>
              <a:rPr lang="en-US" sz="1200" dirty="0">
                <a:latin typeface="Calibri" panose="020F0502020204030204" pitchFamily="34" charset="0"/>
                <a:cs typeface="Calibri" panose="020F0502020204030204" pitchFamily="34" charset="0"/>
              </a:rPr>
              <a:t>: Automate tasks such as building, testing, and deploying applications.</a:t>
            </a:r>
          </a:p>
          <a:p>
            <a:pPr>
              <a:buFont typeface="+mj-lt"/>
              <a:buAutoNum type="arabicPeriod"/>
            </a:pPr>
            <a:r>
              <a:rPr lang="en-US" sz="1200" b="1" dirty="0">
                <a:latin typeface="Calibri" panose="020F0502020204030204" pitchFamily="34" charset="0"/>
                <a:cs typeface="Calibri" panose="020F0502020204030204" pitchFamily="34" charset="0"/>
              </a:rPr>
              <a:t>Event-Driven</a:t>
            </a:r>
            <a:r>
              <a:rPr lang="en-US" sz="1200" dirty="0">
                <a:latin typeface="Calibri" panose="020F0502020204030204" pitchFamily="34" charset="0"/>
                <a:cs typeface="Calibri" panose="020F0502020204030204" pitchFamily="34" charset="0"/>
              </a:rPr>
              <a:t>: Workflows can be triggered by GitHub events such as pushes, pull requests, issues, releases, and more.</a:t>
            </a:r>
          </a:p>
          <a:p>
            <a:pPr>
              <a:buFont typeface="+mj-lt"/>
              <a:buAutoNum type="arabicPeriod"/>
            </a:pPr>
            <a:r>
              <a:rPr lang="en-US" sz="1200" b="1" dirty="0">
                <a:latin typeface="Calibri" panose="020F0502020204030204" pitchFamily="34" charset="0"/>
                <a:cs typeface="Calibri" panose="020F0502020204030204" pitchFamily="34" charset="0"/>
              </a:rPr>
              <a:t>Customizable Workflows</a:t>
            </a:r>
            <a:r>
              <a:rPr lang="en-US" sz="1200" dirty="0">
                <a:latin typeface="Calibri" panose="020F0502020204030204" pitchFamily="34" charset="0"/>
                <a:cs typeface="Calibri" panose="020F0502020204030204" pitchFamily="34" charset="0"/>
              </a:rPr>
              <a:t>: Define workflows with specific jobs and steps using </a:t>
            </a:r>
            <a:r>
              <a:rPr lang="en-US" sz="1200" b="1" dirty="0">
                <a:latin typeface="Calibri" panose="020F0502020204030204" pitchFamily="34" charset="0"/>
                <a:cs typeface="Calibri" panose="020F0502020204030204" pitchFamily="34" charset="0"/>
              </a:rPr>
              <a:t>YAML</a:t>
            </a:r>
            <a:r>
              <a:rPr lang="en-US" sz="1200" dirty="0">
                <a:latin typeface="Calibri" panose="020F0502020204030204" pitchFamily="34" charset="0"/>
                <a:cs typeface="Calibri" panose="020F0502020204030204" pitchFamily="34" charset="0"/>
              </a:rPr>
              <a:t> files that can run on different environments like Linux, macOS, and Windows.</a:t>
            </a:r>
          </a:p>
          <a:p>
            <a:pPr>
              <a:buFont typeface="+mj-lt"/>
              <a:buAutoNum type="arabicPeriod"/>
            </a:pPr>
            <a:r>
              <a:rPr lang="en-US" sz="1200" b="1" dirty="0">
                <a:latin typeface="Calibri" panose="020F0502020204030204" pitchFamily="34" charset="0"/>
                <a:cs typeface="Calibri" panose="020F0502020204030204" pitchFamily="34" charset="0"/>
              </a:rPr>
              <a:t>Reusable Actions</a:t>
            </a:r>
            <a:r>
              <a:rPr lang="en-US" sz="1200" dirty="0">
                <a:latin typeface="Calibri" panose="020F0502020204030204" pitchFamily="34" charset="0"/>
                <a:cs typeface="Calibri" panose="020F0502020204030204" pitchFamily="34" charset="0"/>
              </a:rPr>
              <a:t>: Actions are reusable units of code that can be shared or used in different workflows. You can use pre-built actions from the GitHub Marketplace or create your own.</a:t>
            </a:r>
          </a:p>
          <a:p>
            <a:pPr>
              <a:buFont typeface="+mj-lt"/>
              <a:buAutoNum type="arabicPeriod"/>
            </a:pPr>
            <a:r>
              <a:rPr lang="en-US" sz="1200" b="1" dirty="0">
                <a:latin typeface="Calibri" panose="020F0502020204030204" pitchFamily="34" charset="0"/>
                <a:cs typeface="Calibri" panose="020F0502020204030204" pitchFamily="34" charset="0"/>
              </a:rPr>
              <a:t>Matrix Builds</a:t>
            </a:r>
            <a:r>
              <a:rPr lang="en-US" sz="1200" dirty="0">
                <a:latin typeface="Calibri" panose="020F0502020204030204" pitchFamily="34" charset="0"/>
                <a:cs typeface="Calibri" panose="020F0502020204030204" pitchFamily="34" charset="0"/>
              </a:rPr>
              <a:t>: Run tests and builds in parallel on different environments and configurations (e.g., different versions of a programming language or OS).</a:t>
            </a:r>
          </a:p>
          <a:p>
            <a:pPr>
              <a:buFont typeface="+mj-lt"/>
              <a:buAutoNum type="arabicPeriod"/>
            </a:pPr>
            <a:r>
              <a:rPr lang="en-US" sz="1200" b="1" dirty="0">
                <a:latin typeface="Calibri" panose="020F0502020204030204" pitchFamily="34" charset="0"/>
                <a:cs typeface="Calibri" panose="020F0502020204030204" pitchFamily="34" charset="0"/>
              </a:rPr>
              <a:t>Integration with GitHub</a:t>
            </a:r>
            <a:r>
              <a:rPr lang="en-US" sz="1200" dirty="0">
                <a:latin typeface="Calibri" panose="020F0502020204030204" pitchFamily="34" charset="0"/>
                <a:cs typeface="Calibri" panose="020F0502020204030204" pitchFamily="34" charset="0"/>
              </a:rPr>
              <a:t>: GitHub Actions is tightly integrated with GitHub repositories, making it easy to automate workflows and track their outcomes within the GitHub UI.</a:t>
            </a:r>
          </a:p>
          <a:p>
            <a:endParaRPr lang="en-US"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810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normAutofit/>
          </a:bodyPr>
          <a:lstStyle/>
          <a:p>
            <a:r>
              <a:rPr lang="en-US" dirty="0"/>
              <a:t>CI/CD for Docker Image ECR 2</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 y="787180"/>
            <a:ext cx="11400183" cy="5844208"/>
          </a:xfrm>
        </p:spPr>
        <p:txBody>
          <a:bodyPr>
            <a:normAutofit/>
          </a:bodyPr>
          <a:lstStyle/>
          <a:p>
            <a:pPr>
              <a:buFont typeface="Arial" panose="020B0604020202020204" pitchFamily="34" charset="0"/>
              <a:buChar char="•"/>
            </a:pPr>
            <a:r>
              <a:rPr lang="en-US" sz="1200" dirty="0">
                <a:latin typeface="Calibri" panose="020F0502020204030204" pitchFamily="34" charset="0"/>
                <a:cs typeface="Calibri" panose="020F0502020204030204" pitchFamily="34" charset="0"/>
              </a:rPr>
              <a:t>Create a workflow file in .</a:t>
            </a:r>
            <a:r>
              <a:rPr lang="en-US" sz="1200" dirty="0" err="1">
                <a:latin typeface="Calibri" panose="020F0502020204030204" pitchFamily="34" charset="0"/>
                <a:cs typeface="Calibri" panose="020F0502020204030204" pitchFamily="34" charset="0"/>
              </a:rPr>
              <a:t>github</a:t>
            </a:r>
            <a:r>
              <a:rPr lang="en-US" sz="1200" dirty="0">
                <a:latin typeface="Calibri" panose="020F0502020204030204" pitchFamily="34" charset="0"/>
                <a:cs typeface="Calibri" panose="020F0502020204030204" pitchFamily="34" charset="0"/>
              </a:rPr>
              <a:t>/workflows directory in your repository.</a:t>
            </a:r>
          </a:p>
          <a:p>
            <a:pPr>
              <a:buFont typeface="Arial" panose="020B0604020202020204" pitchFamily="34" charset="0"/>
              <a:buChar char="•"/>
            </a:pPr>
            <a:r>
              <a:rPr lang="en-US" sz="1200" dirty="0">
                <a:latin typeface="Calibri" panose="020F0502020204030204" pitchFamily="34" charset="0"/>
                <a:cs typeface="Calibri" panose="020F0502020204030204" pitchFamily="34" charset="0"/>
              </a:rPr>
              <a:t>Configure the workflow to:</a:t>
            </a:r>
          </a:p>
          <a:p>
            <a:pPr lvl="1"/>
            <a:r>
              <a:rPr lang="en-US" sz="1200" dirty="0">
                <a:latin typeface="Calibri" panose="020F0502020204030204" pitchFamily="34" charset="0"/>
                <a:cs typeface="Calibri" panose="020F0502020204030204" pitchFamily="34" charset="0"/>
              </a:rPr>
              <a:t>Checkout your code.</a:t>
            </a:r>
          </a:p>
          <a:p>
            <a:pPr lvl="1"/>
            <a:r>
              <a:rPr lang="en-US" sz="1200" dirty="0">
                <a:latin typeface="Calibri" panose="020F0502020204030204" pitchFamily="34" charset="0"/>
                <a:cs typeface="Calibri" panose="020F0502020204030204" pitchFamily="34" charset="0"/>
              </a:rPr>
              <a:t>Authenticate with AWS.</a:t>
            </a:r>
          </a:p>
          <a:p>
            <a:pPr lvl="1"/>
            <a:r>
              <a:rPr lang="en-US" sz="1200" dirty="0">
                <a:latin typeface="Calibri" panose="020F0502020204030204" pitchFamily="34" charset="0"/>
                <a:cs typeface="Calibri" panose="020F0502020204030204" pitchFamily="34" charset="0"/>
              </a:rPr>
              <a:t>Build the Docker image from the </a:t>
            </a:r>
            <a:r>
              <a:rPr lang="en-US" sz="1200" dirty="0" err="1">
                <a:latin typeface="Calibri" panose="020F0502020204030204" pitchFamily="34" charset="0"/>
                <a:cs typeface="Calibri" panose="020F0502020204030204" pitchFamily="34" charset="0"/>
              </a:rPr>
              <a:t>src</a:t>
            </a:r>
            <a:r>
              <a:rPr lang="en-US" sz="1200" dirty="0">
                <a:latin typeface="Calibri" panose="020F0502020204030204" pitchFamily="34" charset="0"/>
                <a:cs typeface="Calibri" panose="020F0502020204030204" pitchFamily="34" charset="0"/>
              </a:rPr>
              <a:t> folder.</a:t>
            </a:r>
          </a:p>
          <a:p>
            <a:pPr lvl="1"/>
            <a:r>
              <a:rPr lang="en-US" sz="1200" dirty="0">
                <a:latin typeface="Calibri" panose="020F0502020204030204" pitchFamily="34" charset="0"/>
                <a:cs typeface="Calibri" panose="020F0502020204030204" pitchFamily="34" charset="0"/>
              </a:rPr>
              <a:t>Tag the Docker image.</a:t>
            </a:r>
          </a:p>
          <a:p>
            <a:pPr lvl="1"/>
            <a:r>
              <a:rPr lang="en-US" sz="1200" dirty="0">
                <a:latin typeface="Calibri" panose="020F0502020204030204" pitchFamily="34" charset="0"/>
                <a:cs typeface="Calibri" panose="020F0502020204030204" pitchFamily="34" charset="0"/>
              </a:rPr>
              <a:t>Push the Docker image to Amazon ECR.</a:t>
            </a:r>
          </a:p>
          <a:p>
            <a:pPr marL="0" indent="0">
              <a:buNone/>
            </a:pPr>
            <a:r>
              <a:rPr lang="en-US" sz="1200" b="1" dirty="0">
                <a:latin typeface="Calibri" panose="020F0502020204030204" pitchFamily="34" charset="0"/>
                <a:cs typeface="Calibri" panose="020F0502020204030204" pitchFamily="34" charset="0"/>
              </a:rPr>
              <a:t>Step 1: Create the GitHub Actions Workflow File</a:t>
            </a:r>
          </a:p>
          <a:p>
            <a:pPr lvl="1">
              <a:buFont typeface="+mj-lt"/>
              <a:buAutoNum type="arabicPeriod"/>
            </a:pPr>
            <a:r>
              <a:rPr lang="en-US" sz="1200" dirty="0">
                <a:latin typeface="Calibri" panose="020F0502020204030204" pitchFamily="34" charset="0"/>
                <a:cs typeface="Calibri" panose="020F0502020204030204" pitchFamily="34" charset="0"/>
              </a:rPr>
              <a:t>Create a new file in your repository:</a:t>
            </a:r>
          </a:p>
          <a:p>
            <a:pPr marL="1200150" lvl="2" indent="-285750">
              <a:buFont typeface="+mj-lt"/>
              <a:buAutoNum type="arabicPeriod"/>
            </a:pPr>
            <a:r>
              <a:rPr lang="en-US" sz="1200" b="1" dirty="0">
                <a:latin typeface="Calibri" panose="020F0502020204030204" pitchFamily="34" charset="0"/>
                <a:cs typeface="Calibri" panose="020F0502020204030204" pitchFamily="34" charset="0"/>
              </a:rPr>
              <a:t>Location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github</a:t>
            </a:r>
            <a:r>
              <a:rPr lang="en-US" sz="1200" dirty="0">
                <a:latin typeface="Calibri" panose="020F0502020204030204" pitchFamily="34" charset="0"/>
                <a:cs typeface="Calibri" panose="020F0502020204030204" pitchFamily="34" charset="0"/>
              </a:rPr>
              <a:t>/workflows/docker-</a:t>
            </a:r>
            <a:r>
              <a:rPr lang="en-US" sz="1200" dirty="0" err="1">
                <a:latin typeface="Calibri" panose="020F0502020204030204" pitchFamily="34" charset="0"/>
                <a:cs typeface="Calibri" panose="020F0502020204030204" pitchFamily="34" charset="0"/>
              </a:rPr>
              <a:t>build.yml</a:t>
            </a:r>
            <a:endParaRPr lang="en-US" sz="1200" dirty="0">
              <a:latin typeface="Calibri" panose="020F0502020204030204" pitchFamily="34" charset="0"/>
              <a:cs typeface="Calibri" panose="020F0502020204030204" pitchFamily="34" charset="0"/>
            </a:endParaRPr>
          </a:p>
          <a:p>
            <a:pPr marL="1200150" lvl="2" indent="-285750">
              <a:buFont typeface="+mj-lt"/>
              <a:buAutoNum type="arabicPeriod"/>
            </a:pPr>
            <a:r>
              <a:rPr lang="en-US" sz="1200" dirty="0">
                <a:latin typeface="Calibri" panose="020F0502020204030204" pitchFamily="34" charset="0"/>
                <a:cs typeface="Calibri" panose="020F0502020204030204" pitchFamily="34" charset="0"/>
              </a:rPr>
              <a:t>The .</a:t>
            </a:r>
            <a:r>
              <a:rPr lang="en-US" sz="1200" dirty="0" err="1">
                <a:latin typeface="Calibri" panose="020F0502020204030204" pitchFamily="34" charset="0"/>
                <a:cs typeface="Calibri" panose="020F0502020204030204" pitchFamily="34" charset="0"/>
              </a:rPr>
              <a:t>github</a:t>
            </a:r>
            <a:r>
              <a:rPr lang="en-US" sz="1200" dirty="0">
                <a:latin typeface="Calibri" panose="020F0502020204030204" pitchFamily="34" charset="0"/>
                <a:cs typeface="Calibri" panose="020F0502020204030204" pitchFamily="34" charset="0"/>
              </a:rPr>
              <a:t>/workflows folder should exist at the root of your repository.</a:t>
            </a:r>
          </a:p>
          <a:p>
            <a:pPr lvl="1">
              <a:buFont typeface="+mj-lt"/>
              <a:buAutoNum type="arabicPeriod"/>
            </a:pPr>
            <a:r>
              <a:rPr lang="en-US" sz="1200" dirty="0">
                <a:latin typeface="Calibri" panose="020F0502020204030204" pitchFamily="34" charset="0"/>
                <a:cs typeface="Calibri" panose="020F0502020204030204" pitchFamily="34" charset="0"/>
              </a:rPr>
              <a:t>The following example workflow will:</a:t>
            </a:r>
          </a:p>
          <a:p>
            <a:pPr marL="1200150" lvl="2" indent="-285750">
              <a:buFont typeface="+mj-lt"/>
              <a:buAutoNum type="arabicPeriod"/>
            </a:pPr>
            <a:r>
              <a:rPr lang="en-US" sz="1200" dirty="0">
                <a:latin typeface="Calibri" panose="020F0502020204030204" pitchFamily="34" charset="0"/>
                <a:cs typeface="Calibri" panose="020F0502020204030204" pitchFamily="34" charset="0"/>
              </a:rPr>
              <a:t>Build a Docker image using the </a:t>
            </a:r>
            <a:r>
              <a:rPr lang="en-US" sz="1200" dirty="0" err="1">
                <a:latin typeface="Calibri" panose="020F0502020204030204" pitchFamily="34" charset="0"/>
                <a:cs typeface="Calibri" panose="020F0502020204030204" pitchFamily="34" charset="0"/>
              </a:rPr>
              <a:t>Dockerfile</a:t>
            </a:r>
            <a:r>
              <a:rPr lang="en-US" sz="1200" dirty="0">
                <a:latin typeface="Calibri" panose="020F0502020204030204" pitchFamily="34" charset="0"/>
                <a:cs typeface="Calibri" panose="020F0502020204030204" pitchFamily="34" charset="0"/>
              </a:rPr>
              <a:t> located in the </a:t>
            </a:r>
            <a:r>
              <a:rPr lang="en-US" sz="1200" dirty="0" err="1">
                <a:latin typeface="Calibri" panose="020F0502020204030204" pitchFamily="34" charset="0"/>
                <a:cs typeface="Calibri" panose="020F0502020204030204" pitchFamily="34" charset="0"/>
              </a:rPr>
              <a:t>src</a:t>
            </a:r>
            <a:r>
              <a:rPr lang="en-US" sz="1200" dirty="0">
                <a:latin typeface="Calibri" panose="020F0502020204030204" pitchFamily="34" charset="0"/>
                <a:cs typeface="Calibri" panose="020F0502020204030204" pitchFamily="34" charset="0"/>
              </a:rPr>
              <a:t> folder.	</a:t>
            </a:r>
          </a:p>
          <a:p>
            <a:pPr marL="1200150" lvl="2" indent="-285750">
              <a:buFont typeface="+mj-lt"/>
              <a:buAutoNum type="arabicPeriod"/>
            </a:pPr>
            <a:r>
              <a:rPr lang="en-US" sz="1200" dirty="0">
                <a:latin typeface="Calibri" panose="020F0502020204030204" pitchFamily="34" charset="0"/>
                <a:cs typeface="Calibri" panose="020F0502020204030204" pitchFamily="34" charset="0"/>
              </a:rPr>
              <a:t>Push the Docker image to Amazon ECR.</a:t>
            </a:r>
          </a:p>
          <a:p>
            <a:pPr marL="0" indent="0">
              <a:buNone/>
            </a:pPr>
            <a:r>
              <a:rPr lang="en-US" sz="1300" b="1" dirty="0">
                <a:latin typeface="Calibri" panose="020F0502020204030204" pitchFamily="34" charset="0"/>
                <a:cs typeface="Calibri" panose="020F0502020204030204" pitchFamily="34" charset="0"/>
              </a:rPr>
              <a:t>Step 2: Configure AWS Secrets in GitHub</a:t>
            </a:r>
          </a:p>
          <a:p>
            <a:pPr lvl="1"/>
            <a:r>
              <a:rPr lang="en-US" sz="1200" dirty="0">
                <a:latin typeface="Calibri" panose="020F0502020204030204" pitchFamily="34" charset="0"/>
                <a:cs typeface="Calibri" panose="020F0502020204030204" pitchFamily="34" charset="0"/>
              </a:rPr>
              <a:t>You need to store your </a:t>
            </a:r>
            <a:r>
              <a:rPr lang="en-US" sz="1200" b="1" dirty="0">
                <a:latin typeface="Calibri" panose="020F0502020204030204" pitchFamily="34" charset="0"/>
                <a:cs typeface="Calibri" panose="020F0502020204030204" pitchFamily="34" charset="0"/>
              </a:rPr>
              <a:t>AWS Access Key</a:t>
            </a:r>
            <a:r>
              <a:rPr lang="en-US" sz="1200" dirty="0">
                <a:latin typeface="Calibri" panose="020F0502020204030204" pitchFamily="34" charset="0"/>
                <a:cs typeface="Calibri" panose="020F0502020204030204" pitchFamily="34" charset="0"/>
              </a:rPr>
              <a:t> and </a:t>
            </a:r>
            <a:r>
              <a:rPr lang="en-US" sz="1200" b="1" dirty="0">
                <a:latin typeface="Calibri" panose="020F0502020204030204" pitchFamily="34" charset="0"/>
                <a:cs typeface="Calibri" panose="020F0502020204030204" pitchFamily="34" charset="0"/>
              </a:rPr>
              <a:t>Secret Key</a:t>
            </a:r>
            <a:r>
              <a:rPr lang="en-US" sz="1200" dirty="0">
                <a:latin typeface="Calibri" panose="020F0502020204030204" pitchFamily="34" charset="0"/>
                <a:cs typeface="Calibri" panose="020F0502020204030204" pitchFamily="34" charset="0"/>
              </a:rPr>
              <a:t> in GitHub as secrets to authenticate with AWS.</a:t>
            </a:r>
          </a:p>
          <a:p>
            <a:pPr lvl="1">
              <a:buFont typeface="+mj-lt"/>
              <a:buAutoNum type="arabicPeriod"/>
            </a:pPr>
            <a:r>
              <a:rPr lang="en-US" sz="1200" dirty="0">
                <a:latin typeface="Calibri" panose="020F0502020204030204" pitchFamily="34" charset="0"/>
                <a:cs typeface="Calibri" panose="020F0502020204030204" pitchFamily="34" charset="0"/>
              </a:rPr>
              <a:t>Go to your repository on GitHub.</a:t>
            </a:r>
          </a:p>
          <a:p>
            <a:pPr lvl="1">
              <a:buFont typeface="+mj-lt"/>
              <a:buAutoNum type="arabicPeriod"/>
            </a:pPr>
            <a:r>
              <a:rPr lang="en-US" sz="1200" dirty="0">
                <a:latin typeface="Calibri" panose="020F0502020204030204" pitchFamily="34" charset="0"/>
                <a:cs typeface="Calibri" panose="020F0502020204030204" pitchFamily="34" charset="0"/>
              </a:rPr>
              <a:t>Click on </a:t>
            </a:r>
            <a:r>
              <a:rPr lang="en-US" sz="1200" b="1" dirty="0">
                <a:latin typeface="Calibri" panose="020F0502020204030204" pitchFamily="34" charset="0"/>
                <a:cs typeface="Calibri" panose="020F0502020204030204" pitchFamily="34" charset="0"/>
              </a:rPr>
              <a:t>Settings</a:t>
            </a:r>
            <a:r>
              <a:rPr lang="en-US" sz="1200" dirty="0">
                <a:latin typeface="Calibri" panose="020F0502020204030204" pitchFamily="34" charset="0"/>
                <a:cs typeface="Calibri" panose="020F0502020204030204" pitchFamily="34" charset="0"/>
              </a:rPr>
              <a:t>.</a:t>
            </a:r>
          </a:p>
          <a:p>
            <a:pPr lvl="1">
              <a:buFont typeface="+mj-lt"/>
              <a:buAutoNum type="arabicPeriod"/>
            </a:pPr>
            <a:r>
              <a:rPr lang="en-US" sz="1200" dirty="0">
                <a:latin typeface="Calibri" panose="020F0502020204030204" pitchFamily="34" charset="0"/>
                <a:cs typeface="Calibri" panose="020F0502020204030204" pitchFamily="34" charset="0"/>
              </a:rPr>
              <a:t>On the left sidebar, click </a:t>
            </a:r>
            <a:r>
              <a:rPr lang="en-US" sz="1200" b="1" dirty="0">
                <a:latin typeface="Calibri" panose="020F0502020204030204" pitchFamily="34" charset="0"/>
                <a:cs typeface="Calibri" panose="020F0502020204030204" pitchFamily="34" charset="0"/>
              </a:rPr>
              <a:t>Secrets and variables</a:t>
            </a:r>
            <a:r>
              <a:rPr lang="en-US" sz="1200" dirty="0">
                <a:latin typeface="Calibri" panose="020F0502020204030204" pitchFamily="34" charset="0"/>
                <a:cs typeface="Calibri" panose="020F0502020204030204" pitchFamily="34" charset="0"/>
              </a:rPr>
              <a:t> &gt; </a:t>
            </a:r>
            <a:r>
              <a:rPr lang="en-US" sz="1200" b="1" dirty="0">
                <a:latin typeface="Calibri" panose="020F0502020204030204" pitchFamily="34" charset="0"/>
                <a:cs typeface="Calibri" panose="020F0502020204030204" pitchFamily="34" charset="0"/>
              </a:rPr>
              <a:t>Actions</a:t>
            </a:r>
            <a:r>
              <a:rPr lang="en-US" sz="1200" dirty="0">
                <a:latin typeface="Calibri" panose="020F0502020204030204" pitchFamily="34" charset="0"/>
                <a:cs typeface="Calibri" panose="020F0502020204030204" pitchFamily="34" charset="0"/>
              </a:rPr>
              <a:t>.</a:t>
            </a:r>
          </a:p>
          <a:p>
            <a:pPr lvl="1">
              <a:buFont typeface="+mj-lt"/>
              <a:buAutoNum type="arabicPeriod"/>
            </a:pPr>
            <a:r>
              <a:rPr lang="en-US" sz="1200" dirty="0">
                <a:latin typeface="Calibri" panose="020F0502020204030204" pitchFamily="34" charset="0"/>
                <a:cs typeface="Calibri" panose="020F0502020204030204" pitchFamily="34" charset="0"/>
              </a:rPr>
              <a:t>Click the </a:t>
            </a:r>
            <a:r>
              <a:rPr lang="en-US" sz="1200" b="1" dirty="0">
                <a:latin typeface="Calibri" panose="020F0502020204030204" pitchFamily="34" charset="0"/>
                <a:cs typeface="Calibri" panose="020F0502020204030204" pitchFamily="34" charset="0"/>
              </a:rPr>
              <a:t>New repository secret</a:t>
            </a:r>
            <a:r>
              <a:rPr lang="en-US" sz="1200" dirty="0">
                <a:latin typeface="Calibri" panose="020F0502020204030204" pitchFamily="34" charset="0"/>
                <a:cs typeface="Calibri" panose="020F0502020204030204" pitchFamily="34" charset="0"/>
              </a:rPr>
              <a:t> button.</a:t>
            </a:r>
          </a:p>
          <a:p>
            <a:pPr lvl="1">
              <a:buFont typeface="+mj-lt"/>
              <a:buAutoNum type="arabicPeriod"/>
            </a:pPr>
            <a:r>
              <a:rPr lang="en-US" sz="1200" dirty="0">
                <a:latin typeface="Calibri" panose="020F0502020204030204" pitchFamily="34" charset="0"/>
                <a:cs typeface="Calibri" panose="020F0502020204030204" pitchFamily="34" charset="0"/>
              </a:rPr>
              <a:t>Add the following secrets:</a:t>
            </a:r>
          </a:p>
          <a:p>
            <a:pPr marL="1200150" lvl="2" indent="-285750">
              <a:buFont typeface="+mj-lt"/>
              <a:buAutoNum type="arabicPeriod"/>
            </a:pPr>
            <a:r>
              <a:rPr lang="en-US" sz="1200" dirty="0">
                <a:latin typeface="Calibri" panose="020F0502020204030204" pitchFamily="34" charset="0"/>
                <a:cs typeface="Calibri" panose="020F0502020204030204" pitchFamily="34" charset="0"/>
              </a:rPr>
              <a:t>AWS_ACCESS_KEY_ID: Your AWS Access Key ID.</a:t>
            </a:r>
          </a:p>
          <a:p>
            <a:pPr marL="1200150" lvl="2" indent="-285750">
              <a:buFont typeface="+mj-lt"/>
              <a:buAutoNum type="arabicPeriod"/>
            </a:pPr>
            <a:r>
              <a:rPr lang="en-US" sz="1200" dirty="0">
                <a:latin typeface="Calibri" panose="020F0502020204030204" pitchFamily="34" charset="0"/>
                <a:cs typeface="Calibri" panose="020F0502020204030204" pitchFamily="34" charset="0"/>
              </a:rPr>
              <a:t>AWS_SECRET_ACCESS_KEY: Your AWS Secret Access Key.</a:t>
            </a:r>
          </a:p>
          <a:p>
            <a:pPr lvl="1"/>
            <a:r>
              <a:rPr lang="en-US" sz="1200" dirty="0">
                <a:latin typeface="Calibri" panose="020F0502020204030204" pitchFamily="34" charset="0"/>
                <a:cs typeface="Calibri" panose="020F0502020204030204" pitchFamily="34" charset="0"/>
              </a:rPr>
              <a:t>These secrets will be available to your workflow via the ${{ </a:t>
            </a:r>
            <a:r>
              <a:rPr lang="en-US" sz="1200" dirty="0" err="1">
                <a:latin typeface="Calibri" panose="020F0502020204030204" pitchFamily="34" charset="0"/>
                <a:cs typeface="Calibri" panose="020F0502020204030204" pitchFamily="34" charset="0"/>
              </a:rPr>
              <a:t>secrets.AWS_ACCESS_KEY_ID</a:t>
            </a:r>
            <a:r>
              <a:rPr lang="en-US" sz="1200" dirty="0">
                <a:latin typeface="Calibri" panose="020F0502020204030204" pitchFamily="34" charset="0"/>
                <a:cs typeface="Calibri" panose="020F0502020204030204" pitchFamily="34" charset="0"/>
              </a:rPr>
              <a:t> }} and ${{ </a:t>
            </a:r>
            <a:r>
              <a:rPr lang="en-US" sz="1200" dirty="0" err="1">
                <a:latin typeface="Calibri" panose="020F0502020204030204" pitchFamily="34" charset="0"/>
                <a:cs typeface="Calibri" panose="020F0502020204030204" pitchFamily="34" charset="0"/>
              </a:rPr>
              <a:t>secrets.AWS_SECRET_ACCESS_KEY</a:t>
            </a:r>
            <a:r>
              <a:rPr lang="en-US" sz="1200" dirty="0">
                <a:latin typeface="Calibri" panose="020F0502020204030204" pitchFamily="34" charset="0"/>
                <a:cs typeface="Calibri" panose="020F0502020204030204" pitchFamily="34" charset="0"/>
              </a:rPr>
              <a:t> }} environment variables.</a:t>
            </a:r>
          </a:p>
          <a:p>
            <a:endParaRPr lang="en-US" sz="15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E26B495-FF4D-ABC6-94C6-3476D6A309F5}"/>
              </a:ext>
            </a:extLst>
          </p:cNvPr>
          <p:cNvPicPr>
            <a:picLocks noChangeAspect="1"/>
          </p:cNvPicPr>
          <p:nvPr/>
        </p:nvPicPr>
        <p:blipFill>
          <a:blip r:embed="rId2"/>
          <a:stretch>
            <a:fillRect/>
          </a:stretch>
        </p:blipFill>
        <p:spPr>
          <a:xfrm>
            <a:off x="7942746" y="100036"/>
            <a:ext cx="3169202" cy="2547362"/>
          </a:xfrm>
          <a:prstGeom prst="rect">
            <a:avLst/>
          </a:prstGeom>
        </p:spPr>
      </p:pic>
      <p:pic>
        <p:nvPicPr>
          <p:cNvPr id="5" name="Picture 4">
            <a:extLst>
              <a:ext uri="{FF2B5EF4-FFF2-40B4-BE49-F238E27FC236}">
                <a16:creationId xmlns:a16="http://schemas.microsoft.com/office/drawing/2014/main" id="{13F35F17-F419-F2C4-B168-32B433BC8377}"/>
              </a:ext>
            </a:extLst>
          </p:cNvPr>
          <p:cNvPicPr>
            <a:picLocks noChangeAspect="1"/>
          </p:cNvPicPr>
          <p:nvPr/>
        </p:nvPicPr>
        <p:blipFill>
          <a:blip r:embed="rId3"/>
          <a:stretch>
            <a:fillRect/>
          </a:stretch>
        </p:blipFill>
        <p:spPr>
          <a:xfrm>
            <a:off x="7942745" y="2647398"/>
            <a:ext cx="3457437" cy="2928345"/>
          </a:xfrm>
          <a:prstGeom prst="rect">
            <a:avLst/>
          </a:prstGeom>
        </p:spPr>
      </p:pic>
    </p:spTree>
    <p:extLst>
      <p:ext uri="{BB962C8B-B14F-4D97-AF65-F5344CB8AC3E}">
        <p14:creationId xmlns:p14="http://schemas.microsoft.com/office/powerpoint/2010/main" val="34137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448014" cy="768924"/>
          </a:xfrm>
        </p:spPr>
        <p:txBody>
          <a:bodyPr>
            <a:normAutofit/>
          </a:bodyPr>
          <a:lstStyle/>
          <a:p>
            <a:r>
              <a:rPr lang="en-US" dirty="0"/>
              <a:t>CI/CD for Docker Image ECR 3</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 y="787179"/>
            <a:ext cx="4840358" cy="5901855"/>
          </a:xfrm>
        </p:spPr>
        <p:txBody>
          <a:bodyPr>
            <a:normAutofit/>
          </a:bodyPr>
          <a:lstStyle/>
          <a:p>
            <a:pPr marL="0" indent="0">
              <a:buNone/>
            </a:pPr>
            <a:r>
              <a:rPr lang="en-US" sz="1200" b="1" dirty="0">
                <a:latin typeface="Calibri" panose="020F0502020204030204" pitchFamily="34" charset="0"/>
                <a:cs typeface="Calibri" panose="020F0502020204030204" pitchFamily="34" charset="0"/>
              </a:rPr>
              <a:t>Step 3: Update Workflow with Correct Information</a:t>
            </a:r>
          </a:p>
          <a:p>
            <a:r>
              <a:rPr lang="en-US" sz="1200" dirty="0">
                <a:latin typeface="Calibri" panose="020F0502020204030204" pitchFamily="34" charset="0"/>
                <a:cs typeface="Calibri" panose="020F0502020204030204" pitchFamily="34" charset="0"/>
              </a:rPr>
              <a:t>Replace the following placeholders in the workflow file with actual values:</a:t>
            </a:r>
          </a:p>
          <a:p>
            <a:pPr lvl="1"/>
            <a:r>
              <a:rPr lang="en-US" sz="1200" dirty="0">
                <a:latin typeface="Calibri" panose="020F0502020204030204" pitchFamily="34" charset="0"/>
                <a:cs typeface="Calibri" panose="020F0502020204030204" pitchFamily="34" charset="0"/>
              </a:rPr>
              <a:t>&lt;</a:t>
            </a:r>
            <a:r>
              <a:rPr lang="en-US" sz="1200" dirty="0" err="1">
                <a:latin typeface="Calibri" panose="020F0502020204030204" pitchFamily="34" charset="0"/>
                <a:cs typeface="Calibri" panose="020F0502020204030204" pitchFamily="34" charset="0"/>
              </a:rPr>
              <a:t>aws</a:t>
            </a:r>
            <a:r>
              <a:rPr lang="en-US" sz="1200" dirty="0">
                <a:latin typeface="Calibri" panose="020F0502020204030204" pitchFamily="34" charset="0"/>
                <a:cs typeface="Calibri" panose="020F0502020204030204" pitchFamily="34" charset="0"/>
              </a:rPr>
              <a:t>-account-id&gt;: Your AWS account ID (e.g., 123456789012).</a:t>
            </a:r>
          </a:p>
          <a:p>
            <a:pPr lvl="1"/>
            <a:r>
              <a:rPr lang="en-US" sz="1200" dirty="0">
                <a:latin typeface="Calibri" panose="020F0502020204030204" pitchFamily="34" charset="0"/>
                <a:cs typeface="Calibri" panose="020F0502020204030204" pitchFamily="34" charset="0"/>
              </a:rPr>
              <a:t>&lt;</a:t>
            </a:r>
            <a:r>
              <a:rPr lang="en-US" sz="1200" dirty="0" err="1">
                <a:latin typeface="Calibri" panose="020F0502020204030204" pitchFamily="34" charset="0"/>
                <a:cs typeface="Calibri" panose="020F0502020204030204" pitchFamily="34" charset="0"/>
              </a:rPr>
              <a:t>aws</a:t>
            </a:r>
            <a:r>
              <a:rPr lang="en-US" sz="1200" dirty="0">
                <a:latin typeface="Calibri" panose="020F0502020204030204" pitchFamily="34" charset="0"/>
                <a:cs typeface="Calibri" panose="020F0502020204030204" pitchFamily="34" charset="0"/>
              </a:rPr>
              <a:t>-region&gt;: The AWS region where your ECR repository is located (e.g., us-east-1).</a:t>
            </a:r>
          </a:p>
          <a:p>
            <a:pPr lvl="1"/>
            <a:r>
              <a:rPr lang="en-US" sz="1200" dirty="0">
                <a:latin typeface="Calibri" panose="020F0502020204030204" pitchFamily="34" charset="0"/>
                <a:cs typeface="Calibri" panose="020F0502020204030204" pitchFamily="34" charset="0"/>
              </a:rPr>
              <a:t>my-app: Replace this with your application name or the name of the Docker image you're building.</a:t>
            </a:r>
          </a:p>
          <a:p>
            <a:r>
              <a:rPr lang="en-US" sz="1200" b="1" dirty="0">
                <a:latin typeface="Calibri" panose="020F0502020204030204" pitchFamily="34" charset="0"/>
                <a:cs typeface="Calibri" panose="020F0502020204030204" pitchFamily="34" charset="0"/>
              </a:rPr>
              <a:t>Step 5: Test the Workflow</a:t>
            </a:r>
          </a:p>
          <a:p>
            <a:pPr lvl="1"/>
            <a:r>
              <a:rPr lang="en-US" sz="1200" dirty="0">
                <a:latin typeface="Calibri" panose="020F0502020204030204" pitchFamily="34" charset="0"/>
                <a:cs typeface="Calibri" panose="020F0502020204030204" pitchFamily="34" charset="0"/>
              </a:rPr>
              <a:t>After committing and pushing the .</a:t>
            </a:r>
            <a:r>
              <a:rPr lang="en-US" sz="1200" dirty="0" err="1">
                <a:latin typeface="Calibri" panose="020F0502020204030204" pitchFamily="34" charset="0"/>
                <a:cs typeface="Calibri" panose="020F0502020204030204" pitchFamily="34" charset="0"/>
              </a:rPr>
              <a:t>github</a:t>
            </a:r>
            <a:r>
              <a:rPr lang="en-US" sz="1200" dirty="0">
                <a:latin typeface="Calibri" panose="020F0502020204030204" pitchFamily="34" charset="0"/>
                <a:cs typeface="Calibri" panose="020F0502020204030204" pitchFamily="34" charset="0"/>
              </a:rPr>
              <a:t>/workflows/docker-</a:t>
            </a:r>
            <a:r>
              <a:rPr lang="en-US" sz="1200" dirty="0" err="1">
                <a:latin typeface="Calibri" panose="020F0502020204030204" pitchFamily="34" charset="0"/>
                <a:cs typeface="Calibri" panose="020F0502020204030204" pitchFamily="34" charset="0"/>
              </a:rPr>
              <a:t>build.yml</a:t>
            </a:r>
            <a:r>
              <a:rPr lang="en-US" sz="1200" dirty="0">
                <a:latin typeface="Calibri" panose="020F0502020204030204" pitchFamily="34" charset="0"/>
                <a:cs typeface="Calibri" panose="020F0502020204030204" pitchFamily="34" charset="0"/>
              </a:rPr>
              <a:t> file to your GitHub repository:</a:t>
            </a:r>
          </a:p>
          <a:p>
            <a:pPr lvl="2">
              <a:buFont typeface="+mj-lt"/>
              <a:buAutoNum type="arabicPeriod"/>
            </a:pPr>
            <a:r>
              <a:rPr lang="en-US" sz="1200" dirty="0">
                <a:latin typeface="Calibri" panose="020F0502020204030204" pitchFamily="34" charset="0"/>
                <a:cs typeface="Calibri" panose="020F0502020204030204" pitchFamily="34" charset="0"/>
              </a:rPr>
              <a:t>The workflow will automatically trigger on any </a:t>
            </a:r>
            <a:r>
              <a:rPr lang="en-US" sz="1200" b="1" dirty="0">
                <a:latin typeface="Calibri" panose="020F0502020204030204" pitchFamily="34" charset="0"/>
                <a:cs typeface="Calibri" panose="020F0502020204030204" pitchFamily="34" charset="0"/>
              </a:rPr>
              <a:t>push</a:t>
            </a:r>
            <a:r>
              <a:rPr lang="en-US" sz="1200" dirty="0">
                <a:latin typeface="Calibri" panose="020F0502020204030204" pitchFamily="34" charset="0"/>
                <a:cs typeface="Calibri" panose="020F0502020204030204" pitchFamily="34" charset="0"/>
              </a:rPr>
              <a:t> or </a:t>
            </a:r>
            <a:r>
              <a:rPr lang="en-US" sz="1200" b="1" dirty="0">
                <a:latin typeface="Calibri" panose="020F0502020204030204" pitchFamily="34" charset="0"/>
                <a:cs typeface="Calibri" panose="020F0502020204030204" pitchFamily="34" charset="0"/>
              </a:rPr>
              <a:t>pull request</a:t>
            </a:r>
            <a:r>
              <a:rPr lang="en-US" sz="1200" dirty="0">
                <a:latin typeface="Calibri" panose="020F0502020204030204" pitchFamily="34" charset="0"/>
                <a:cs typeface="Calibri" panose="020F0502020204030204" pitchFamily="34" charset="0"/>
              </a:rPr>
              <a:t> to the main branch.</a:t>
            </a:r>
          </a:p>
          <a:p>
            <a:pPr lvl="2">
              <a:buFont typeface="+mj-lt"/>
              <a:buAutoNum type="arabicPeriod"/>
            </a:pPr>
            <a:r>
              <a:rPr lang="en-US" sz="1200" dirty="0">
                <a:latin typeface="Calibri" panose="020F0502020204030204" pitchFamily="34" charset="0"/>
                <a:cs typeface="Calibri" panose="020F0502020204030204" pitchFamily="34" charset="0"/>
              </a:rPr>
              <a:t>You can monitor the workflow progress by going to the </a:t>
            </a:r>
            <a:r>
              <a:rPr lang="en-US" sz="1200" b="1" dirty="0">
                <a:latin typeface="Calibri" panose="020F0502020204030204" pitchFamily="34" charset="0"/>
                <a:cs typeface="Calibri" panose="020F0502020204030204" pitchFamily="34" charset="0"/>
              </a:rPr>
              <a:t>Actions</a:t>
            </a:r>
            <a:r>
              <a:rPr lang="en-US" sz="1200" dirty="0">
                <a:latin typeface="Calibri" panose="020F0502020204030204" pitchFamily="34" charset="0"/>
                <a:cs typeface="Calibri" panose="020F0502020204030204" pitchFamily="34" charset="0"/>
              </a:rPr>
              <a:t> tab in your GitHub repository.</a:t>
            </a:r>
          </a:p>
          <a:p>
            <a:pPr lvl="1"/>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Step 6: Verify the Docker Image in ECR</a:t>
            </a:r>
          </a:p>
          <a:p>
            <a:pPr lvl="1"/>
            <a:r>
              <a:rPr lang="en-US" sz="1200" dirty="0">
                <a:latin typeface="Calibri" panose="020F0502020204030204" pitchFamily="34" charset="0"/>
                <a:cs typeface="Calibri" panose="020F0502020204030204" pitchFamily="34" charset="0"/>
              </a:rPr>
              <a:t>Once the workflow completes successfully, the Docker image should be pushed to your Amazon ECR repository. You can verify it by:</a:t>
            </a:r>
          </a:p>
          <a:p>
            <a:pPr lvl="2">
              <a:buFont typeface="+mj-lt"/>
              <a:buAutoNum type="arabicPeriod"/>
            </a:pPr>
            <a:r>
              <a:rPr lang="en-US" sz="1200" dirty="0">
                <a:latin typeface="Calibri" panose="020F0502020204030204" pitchFamily="34" charset="0"/>
                <a:cs typeface="Calibri" panose="020F0502020204030204" pitchFamily="34" charset="0"/>
              </a:rPr>
              <a:t>Going to the </a:t>
            </a:r>
            <a:r>
              <a:rPr lang="en-US" sz="1200" b="1" dirty="0">
                <a:latin typeface="Calibri" panose="020F0502020204030204" pitchFamily="34" charset="0"/>
                <a:cs typeface="Calibri" panose="020F0502020204030204" pitchFamily="34" charset="0"/>
              </a:rPr>
              <a:t>ECR section</a:t>
            </a:r>
            <a:r>
              <a:rPr lang="en-US" sz="1200" dirty="0">
                <a:latin typeface="Calibri" panose="020F0502020204030204" pitchFamily="34" charset="0"/>
                <a:cs typeface="Calibri" panose="020F0502020204030204" pitchFamily="34" charset="0"/>
              </a:rPr>
              <a:t> in the </a:t>
            </a:r>
            <a:r>
              <a:rPr lang="en-US" sz="1200" dirty="0">
                <a:latin typeface="Calibri" panose="020F0502020204030204" pitchFamily="34" charset="0"/>
                <a:cs typeface="Calibri" panose="020F0502020204030204" pitchFamily="34" charset="0"/>
                <a:hlinkClick r:id="rId2"/>
              </a:rPr>
              <a:t>AWS Management Console</a:t>
            </a:r>
            <a:r>
              <a:rPr lang="en-US" sz="1200" dirty="0">
                <a:latin typeface="Calibri" panose="020F0502020204030204" pitchFamily="34" charset="0"/>
                <a:cs typeface="Calibri" panose="020F0502020204030204" pitchFamily="34" charset="0"/>
              </a:rPr>
              <a:t>.</a:t>
            </a:r>
          </a:p>
          <a:p>
            <a:pPr lvl="2">
              <a:buFont typeface="+mj-lt"/>
              <a:buAutoNum type="arabicPeriod"/>
            </a:pPr>
            <a:r>
              <a:rPr lang="en-US" sz="1200" dirty="0">
                <a:latin typeface="Calibri" panose="020F0502020204030204" pitchFamily="34" charset="0"/>
                <a:cs typeface="Calibri" panose="020F0502020204030204" pitchFamily="34" charset="0"/>
              </a:rPr>
              <a:t>Checking the </a:t>
            </a:r>
            <a:r>
              <a:rPr lang="en-US" sz="1200" b="1" dirty="0">
                <a:latin typeface="Calibri" panose="020F0502020204030204" pitchFamily="34" charset="0"/>
                <a:cs typeface="Calibri" panose="020F0502020204030204" pitchFamily="34" charset="0"/>
              </a:rPr>
              <a:t>repository</a:t>
            </a:r>
            <a:r>
              <a:rPr lang="en-US" sz="1200" dirty="0">
                <a:latin typeface="Calibri" panose="020F0502020204030204" pitchFamily="34" charset="0"/>
                <a:cs typeface="Calibri" panose="020F0502020204030204" pitchFamily="34" charset="0"/>
              </a:rPr>
              <a:t> for the pushed image and its associated tags.</a:t>
            </a:r>
          </a:p>
          <a:p>
            <a:pPr marL="0" indent="0">
              <a:buNone/>
            </a:pPr>
            <a:endParaRPr lang="en-US" sz="1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6E38126-E468-3B8C-5E68-962B9BAEEF9E}"/>
              </a:ext>
            </a:extLst>
          </p:cNvPr>
          <p:cNvPicPr>
            <a:picLocks noChangeAspect="1"/>
          </p:cNvPicPr>
          <p:nvPr/>
        </p:nvPicPr>
        <p:blipFill>
          <a:blip r:embed="rId3"/>
          <a:stretch>
            <a:fillRect/>
          </a:stretch>
        </p:blipFill>
        <p:spPr>
          <a:xfrm>
            <a:off x="5111674" y="3429000"/>
            <a:ext cx="7080326" cy="2953910"/>
          </a:xfrm>
          <a:prstGeom prst="rect">
            <a:avLst/>
          </a:prstGeom>
        </p:spPr>
      </p:pic>
    </p:spTree>
    <p:extLst>
      <p:ext uri="{BB962C8B-B14F-4D97-AF65-F5344CB8AC3E}">
        <p14:creationId xmlns:p14="http://schemas.microsoft.com/office/powerpoint/2010/main" val="76124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B129-38EB-0D3F-A6C9-3B84568B084C}"/>
              </a:ext>
            </a:extLst>
          </p:cNvPr>
          <p:cNvSpPr>
            <a:spLocks noGrp="1"/>
          </p:cNvSpPr>
          <p:nvPr>
            <p:ph type="title"/>
          </p:nvPr>
        </p:nvSpPr>
        <p:spPr>
          <a:xfrm>
            <a:off x="0" y="18255"/>
            <a:ext cx="10515600"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6C4F8967-4AB0-9C6D-320B-9F9D8C48FC07}"/>
              </a:ext>
            </a:extLst>
          </p:cNvPr>
          <p:cNvSpPr>
            <a:spLocks noGrp="1"/>
          </p:cNvSpPr>
          <p:nvPr>
            <p:ph idx="1"/>
          </p:nvPr>
        </p:nvSpPr>
        <p:spPr>
          <a:xfrm>
            <a:off x="-1" y="1343817"/>
            <a:ext cx="12005953" cy="5318239"/>
          </a:xfrm>
        </p:spPr>
        <p:txBody>
          <a:bodyPr/>
          <a:lstStyle/>
          <a:p>
            <a:r>
              <a:rPr lang="en-US" sz="1400" dirty="0"/>
              <a:t>I will partner Closely with:</a:t>
            </a:r>
          </a:p>
          <a:p>
            <a:pPr lvl="1"/>
            <a:r>
              <a:rPr lang="en-US" sz="1400" dirty="0"/>
              <a:t>AI/</a:t>
            </a:r>
            <a:r>
              <a:rPr lang="en-US" sz="1400" dirty="0" err="1"/>
              <a:t>Ml</a:t>
            </a:r>
            <a:r>
              <a:rPr lang="en-US" sz="1400" dirty="0"/>
              <a:t> Scientists</a:t>
            </a:r>
          </a:p>
          <a:p>
            <a:pPr lvl="1"/>
            <a:r>
              <a:rPr lang="en-US" sz="1400" dirty="0"/>
              <a:t>Data Engineers</a:t>
            </a:r>
          </a:p>
          <a:p>
            <a:pPr lvl="1"/>
            <a:r>
              <a:rPr lang="en-US" sz="1400" dirty="0"/>
              <a:t>Platform Engineers</a:t>
            </a:r>
          </a:p>
          <a:p>
            <a:pPr lvl="1"/>
            <a:r>
              <a:rPr lang="en-US" sz="1400" dirty="0"/>
              <a:t>Architects</a:t>
            </a:r>
          </a:p>
          <a:p>
            <a:pPr lvl="1"/>
            <a:r>
              <a:rPr lang="en-US" sz="1400" dirty="0"/>
              <a:t>Governance Specialists</a:t>
            </a:r>
          </a:p>
          <a:p>
            <a:r>
              <a:rPr lang="en-US" sz="1400" dirty="0"/>
              <a:t>I will support:</a:t>
            </a:r>
          </a:p>
          <a:p>
            <a:pPr lvl="1"/>
            <a:r>
              <a:rPr lang="en-US" sz="1400" dirty="0"/>
              <a:t>Deployment</a:t>
            </a:r>
          </a:p>
          <a:p>
            <a:pPr lvl="1"/>
            <a:r>
              <a:rPr lang="en-US" sz="1400" dirty="0"/>
              <a:t>Availability</a:t>
            </a:r>
          </a:p>
          <a:p>
            <a:pPr lvl="1"/>
            <a:r>
              <a:rPr lang="en-US" sz="1400" dirty="0"/>
              <a:t>Monitoring of </a:t>
            </a:r>
            <a:r>
              <a:rPr lang="en-US" sz="1400" dirty="0" err="1"/>
              <a:t>GenAI</a:t>
            </a:r>
            <a:r>
              <a:rPr lang="en-US" sz="1400" dirty="0"/>
              <a:t> (LLM based) models</a:t>
            </a:r>
          </a:p>
          <a:p>
            <a:r>
              <a:rPr lang="en-US" sz="1400" dirty="0"/>
              <a:t>I should:</a:t>
            </a:r>
          </a:p>
          <a:p>
            <a:pPr lvl="1"/>
            <a:r>
              <a:rPr lang="en-US" sz="1400" dirty="0"/>
              <a:t>Model Management </a:t>
            </a:r>
          </a:p>
          <a:p>
            <a:pPr lvl="1"/>
            <a:r>
              <a:rPr lang="en-US" sz="1400" dirty="0"/>
              <a:t>Pipeline management </a:t>
            </a:r>
          </a:p>
          <a:p>
            <a:pPr lvl="1"/>
            <a:r>
              <a:rPr lang="en-US" sz="1400" dirty="0"/>
              <a:t>Performance Evaluation </a:t>
            </a:r>
          </a:p>
          <a:p>
            <a:pPr lvl="1"/>
            <a:r>
              <a:rPr lang="en-US" sz="1400" dirty="0"/>
              <a:t>Ethical guideline of models</a:t>
            </a:r>
          </a:p>
          <a:p>
            <a:pPr lvl="1"/>
            <a:r>
              <a:rPr lang="en-US" sz="1400" dirty="0"/>
              <a:t>Assisting in programming and storage solution</a:t>
            </a:r>
          </a:p>
          <a:p>
            <a:pPr lvl="1"/>
            <a:endParaRPr lang="en-US" sz="1400" dirty="0"/>
          </a:p>
          <a:p>
            <a:pPr lvl="1"/>
            <a:endParaRPr lang="en-US" dirty="0"/>
          </a:p>
          <a:p>
            <a:pPr lvl="1"/>
            <a:endParaRPr lang="en-US" dirty="0"/>
          </a:p>
        </p:txBody>
      </p:sp>
    </p:spTree>
    <p:extLst>
      <p:ext uri="{BB962C8B-B14F-4D97-AF65-F5344CB8AC3E}">
        <p14:creationId xmlns:p14="http://schemas.microsoft.com/office/powerpoint/2010/main" val="763914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1" y="18256"/>
            <a:ext cx="11919005" cy="662781"/>
          </a:xfrm>
        </p:spPr>
        <p:txBody>
          <a:bodyPr>
            <a:normAutofit fontScale="90000"/>
          </a:bodyPr>
          <a:lstStyle/>
          <a:p>
            <a:r>
              <a:rPr lang="en-US" dirty="0"/>
              <a:t>Deployment 1: Create a s3 bucket using terraform</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 y="681037"/>
            <a:ext cx="4635611" cy="5942400"/>
          </a:xfrm>
        </p:spPr>
        <p:txBody>
          <a:bodyPr>
            <a:normAutofit/>
          </a:bodyPr>
          <a:lstStyle/>
          <a:p>
            <a:r>
              <a:rPr lang="en-US" sz="1200" b="1" dirty="0"/>
              <a:t>Terraform installed</a:t>
            </a:r>
            <a:r>
              <a:rPr lang="en-US" sz="1200" dirty="0"/>
              <a:t>: Ensure Terraform is installed on your local machine.</a:t>
            </a:r>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r>
              <a:rPr lang="en-US" sz="1200" b="1" dirty="0"/>
              <a:t>AWS CLI configured</a:t>
            </a:r>
            <a:r>
              <a:rPr lang="en-US" sz="1200" dirty="0"/>
              <a:t>: You should have the AWS CLI set up with access credentials or Terraform should have access to your AWS credentials via environment variables or IAM roles.</a:t>
            </a:r>
          </a:p>
          <a:p>
            <a:pPr lvl="1"/>
            <a:r>
              <a:rPr lang="en-US" sz="800" dirty="0"/>
              <a:t>Install </a:t>
            </a:r>
            <a:r>
              <a:rPr lang="en-US" sz="800" dirty="0" err="1"/>
              <a:t>aws</a:t>
            </a:r>
            <a:r>
              <a:rPr lang="en-US" sz="800" dirty="0"/>
              <a:t>-cli: brew install </a:t>
            </a:r>
            <a:r>
              <a:rPr lang="en-US" sz="800" dirty="0" err="1"/>
              <a:t>awscli</a:t>
            </a:r>
            <a:r>
              <a:rPr lang="en-US" sz="800" dirty="0"/>
              <a:t> </a:t>
            </a:r>
          </a:p>
          <a:p>
            <a:pPr lvl="1"/>
            <a:endParaRPr lang="en-US" sz="800" dirty="0"/>
          </a:p>
          <a:p>
            <a:pPr lvl="1"/>
            <a:r>
              <a:rPr lang="en-US" sz="800" dirty="0"/>
              <a:t>Aws configure</a:t>
            </a:r>
          </a:p>
          <a:p>
            <a:pPr lvl="1"/>
            <a:endParaRPr lang="en-US" sz="800" dirty="0"/>
          </a:p>
          <a:p>
            <a:endParaRPr lang="en-US" sz="1200" dirty="0"/>
          </a:p>
          <a:p>
            <a:endParaRPr lang="en-US" sz="1200" dirty="0"/>
          </a:p>
          <a:p>
            <a:endParaRPr lang="en-US" sz="1200" dirty="0"/>
          </a:p>
          <a:p>
            <a:endParaRPr lang="en-US" sz="1200" dirty="0"/>
          </a:p>
          <a:p>
            <a:r>
              <a:rPr lang="en-US" sz="1200" b="1" dirty="0"/>
              <a:t>AWS account</a:t>
            </a:r>
            <a:r>
              <a:rPr lang="en-US" sz="1200" dirty="0"/>
              <a:t>: You need an AWS account to create resources.</a:t>
            </a:r>
          </a:p>
        </p:txBody>
      </p:sp>
      <p:pic>
        <p:nvPicPr>
          <p:cNvPr id="4" name="Picture 3">
            <a:extLst>
              <a:ext uri="{FF2B5EF4-FFF2-40B4-BE49-F238E27FC236}">
                <a16:creationId xmlns:a16="http://schemas.microsoft.com/office/drawing/2014/main" id="{F7BB2F5F-0CAB-AD4D-0CE1-C127AF91ABB5}"/>
              </a:ext>
            </a:extLst>
          </p:cNvPr>
          <p:cNvPicPr>
            <a:picLocks noChangeAspect="1"/>
          </p:cNvPicPr>
          <p:nvPr/>
        </p:nvPicPr>
        <p:blipFill>
          <a:blip r:embed="rId2"/>
          <a:stretch>
            <a:fillRect/>
          </a:stretch>
        </p:blipFill>
        <p:spPr>
          <a:xfrm>
            <a:off x="5827644" y="681037"/>
            <a:ext cx="2807473" cy="2234748"/>
          </a:xfrm>
          <a:prstGeom prst="rect">
            <a:avLst/>
          </a:prstGeom>
        </p:spPr>
      </p:pic>
      <p:pic>
        <p:nvPicPr>
          <p:cNvPr id="5" name="Picture 4">
            <a:extLst>
              <a:ext uri="{FF2B5EF4-FFF2-40B4-BE49-F238E27FC236}">
                <a16:creationId xmlns:a16="http://schemas.microsoft.com/office/drawing/2014/main" id="{5936AC59-D508-6F41-7587-354FE2BDF50A}"/>
              </a:ext>
            </a:extLst>
          </p:cNvPr>
          <p:cNvPicPr>
            <a:picLocks noChangeAspect="1"/>
          </p:cNvPicPr>
          <p:nvPr/>
        </p:nvPicPr>
        <p:blipFill>
          <a:blip r:embed="rId3"/>
          <a:stretch>
            <a:fillRect/>
          </a:stretch>
        </p:blipFill>
        <p:spPr>
          <a:xfrm>
            <a:off x="5656690" y="3807293"/>
            <a:ext cx="3149379" cy="1963085"/>
          </a:xfrm>
          <a:prstGeom prst="rect">
            <a:avLst/>
          </a:prstGeom>
        </p:spPr>
      </p:pic>
      <p:pic>
        <p:nvPicPr>
          <p:cNvPr id="6" name="Picture 5">
            <a:extLst>
              <a:ext uri="{FF2B5EF4-FFF2-40B4-BE49-F238E27FC236}">
                <a16:creationId xmlns:a16="http://schemas.microsoft.com/office/drawing/2014/main" id="{8A313085-7A04-C764-A8F8-9D43F1DAA8A3}"/>
              </a:ext>
            </a:extLst>
          </p:cNvPr>
          <p:cNvPicPr>
            <a:picLocks noChangeAspect="1"/>
          </p:cNvPicPr>
          <p:nvPr/>
        </p:nvPicPr>
        <p:blipFill>
          <a:blip r:embed="rId4"/>
          <a:stretch>
            <a:fillRect/>
          </a:stretch>
        </p:blipFill>
        <p:spPr>
          <a:xfrm>
            <a:off x="70899" y="4788836"/>
            <a:ext cx="4635611" cy="1179405"/>
          </a:xfrm>
          <a:prstGeom prst="rect">
            <a:avLst/>
          </a:prstGeom>
        </p:spPr>
      </p:pic>
    </p:spTree>
    <p:extLst>
      <p:ext uri="{BB962C8B-B14F-4D97-AF65-F5344CB8AC3E}">
        <p14:creationId xmlns:p14="http://schemas.microsoft.com/office/powerpoint/2010/main" val="311302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1" y="18256"/>
            <a:ext cx="12192001" cy="870297"/>
          </a:xfrm>
        </p:spPr>
        <p:txBody>
          <a:bodyPr>
            <a:normAutofit/>
          </a:bodyPr>
          <a:lstStyle/>
          <a:p>
            <a:r>
              <a:rPr lang="en-US" dirty="0"/>
              <a:t>Deployment 2: s3 and lambda bucket using terraform</a:t>
            </a:r>
          </a:p>
        </p:txBody>
      </p:sp>
      <p:sp>
        <p:nvSpPr>
          <p:cNvPr id="8" name="Content Placeholder 7">
            <a:extLst>
              <a:ext uri="{FF2B5EF4-FFF2-40B4-BE49-F238E27FC236}">
                <a16:creationId xmlns:a16="http://schemas.microsoft.com/office/drawing/2014/main" id="{93951D00-3EDD-09D8-E051-633528D1F39F}"/>
              </a:ext>
            </a:extLst>
          </p:cNvPr>
          <p:cNvSpPr>
            <a:spLocks noGrp="1"/>
          </p:cNvSpPr>
          <p:nvPr>
            <p:ph idx="1"/>
          </p:nvPr>
        </p:nvSpPr>
        <p:spPr>
          <a:xfrm>
            <a:off x="-2" y="888552"/>
            <a:ext cx="12066105" cy="5830299"/>
          </a:xfrm>
        </p:spPr>
        <p:txBody>
          <a:bodyPr>
            <a:normAutofit/>
          </a:bodyPr>
          <a:lstStyle/>
          <a:p>
            <a:pPr>
              <a:buFont typeface="+mj-lt"/>
              <a:buAutoNum type="arabicPeriod"/>
            </a:pPr>
            <a:r>
              <a:rPr lang="en-US" sz="1400" b="1" dirty="0"/>
              <a:t>Use Modules</a:t>
            </a:r>
            <a:r>
              <a:rPr lang="en-US" sz="1400" dirty="0"/>
              <a:t>: Organize resources into modules for reusability and modularity.</a:t>
            </a:r>
          </a:p>
          <a:p>
            <a:pPr>
              <a:buFont typeface="+mj-lt"/>
              <a:buAutoNum type="arabicPeriod"/>
            </a:pPr>
            <a:r>
              <a:rPr lang="en-US" sz="1400" b="1" dirty="0"/>
              <a:t>Version Control</a:t>
            </a:r>
            <a:r>
              <a:rPr lang="en-US" sz="1400" dirty="0"/>
              <a:t>: Keep your Terraform files in a version control system like Git.</a:t>
            </a:r>
          </a:p>
          <a:p>
            <a:pPr>
              <a:buFont typeface="+mj-lt"/>
              <a:buAutoNum type="arabicPeriod"/>
            </a:pPr>
            <a:r>
              <a:rPr lang="en-US" sz="1400" b="1" dirty="0"/>
              <a:t>Environment Variables</a:t>
            </a:r>
            <a:r>
              <a:rPr lang="en-US" sz="1400" dirty="0"/>
              <a:t>: Use variables for configuration, making your Terraform code flexible across different environments (e.g., development, production).</a:t>
            </a:r>
          </a:p>
          <a:p>
            <a:pPr>
              <a:buFont typeface="+mj-lt"/>
              <a:buAutoNum type="arabicPeriod"/>
            </a:pPr>
            <a:r>
              <a:rPr lang="en-US" sz="1400" b="1" dirty="0"/>
              <a:t>IAM Roles</a:t>
            </a:r>
            <a:r>
              <a:rPr lang="en-US" sz="1400" dirty="0"/>
              <a:t>: Always assign minimal permissions to Lambda functions using IAM roles, ensuring least privilege.</a:t>
            </a:r>
          </a:p>
          <a:p>
            <a:pPr>
              <a:buFont typeface="+mj-lt"/>
              <a:buAutoNum type="arabicPeriod"/>
            </a:pPr>
            <a:r>
              <a:rPr lang="en-US" sz="1400" b="1" dirty="0"/>
              <a:t>Source Code Hashing</a:t>
            </a:r>
            <a:r>
              <a:rPr lang="en-US" sz="1400" dirty="0"/>
              <a:t>: Use </a:t>
            </a:r>
            <a:r>
              <a:rPr lang="en-US" sz="1400" dirty="0" err="1"/>
              <a:t>source_code_hash</a:t>
            </a:r>
            <a:r>
              <a:rPr lang="en-US" sz="1400" dirty="0"/>
              <a:t> to force updates to the Lambda function when the source code changes.</a:t>
            </a:r>
          </a:p>
          <a:p>
            <a:pPr>
              <a:buFont typeface="+mj-lt"/>
              <a:buAutoNum type="arabicPeriod"/>
            </a:pPr>
            <a:r>
              <a:rPr lang="en-US" sz="1400" b="1" dirty="0"/>
              <a:t>Remote State</a:t>
            </a:r>
            <a:r>
              <a:rPr lang="en-US" sz="1400" dirty="0"/>
              <a:t>: Store Terraform state remotely in an S3 bucket with locking enabled via DynamoDB to avoid concurrent modifications.</a:t>
            </a:r>
          </a:p>
          <a:p>
            <a:endParaRPr lang="en-US" dirty="0"/>
          </a:p>
        </p:txBody>
      </p:sp>
    </p:spTree>
    <p:extLst>
      <p:ext uri="{BB962C8B-B14F-4D97-AF65-F5344CB8AC3E}">
        <p14:creationId xmlns:p14="http://schemas.microsoft.com/office/powerpoint/2010/main" val="29996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6"/>
            <a:ext cx="10515600" cy="662782"/>
          </a:xfrm>
        </p:spPr>
        <p:txBody>
          <a:bodyPr>
            <a:normAutofit fontScale="90000"/>
          </a:bodyPr>
          <a:lstStyle/>
          <a:p>
            <a:r>
              <a:rPr lang="en-US" dirty="0"/>
              <a:t>Monitoring</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0" y="681038"/>
            <a:ext cx="12095922" cy="6158706"/>
          </a:xfrm>
        </p:spPr>
        <p:txBody>
          <a:bodyPr>
            <a:normAutofit/>
          </a:bodyPr>
          <a:lstStyle/>
          <a:p>
            <a:pPr>
              <a:buAutoNum type="arabicPeriod"/>
            </a:pPr>
            <a:r>
              <a:rPr lang="en-US" sz="1200" b="1" dirty="0">
                <a:latin typeface="Calibri" panose="020F0502020204030204" pitchFamily="34" charset="0"/>
                <a:cs typeface="Calibri" panose="020F0502020204030204" pitchFamily="34" charset="0"/>
              </a:rPr>
              <a:t>Amazon CloudWatch: </a:t>
            </a:r>
            <a:r>
              <a:rPr lang="en-US" sz="1200" dirty="0">
                <a:latin typeface="Calibri" panose="020F0502020204030204" pitchFamily="34" charset="0"/>
                <a:cs typeface="Calibri" panose="020F0502020204030204" pitchFamily="34" charset="0"/>
              </a:rPr>
              <a:t>Amazon CloudWatch is the primary monitoring tool in AWS. It provides real-time metrics, logs, alarms, and dashboards, allowing you to monitor various AWS services.</a:t>
            </a:r>
          </a:p>
          <a:p>
            <a:pPr lvl="1"/>
            <a:r>
              <a:rPr lang="en-US" sz="1200" b="1" dirty="0">
                <a:latin typeface="Calibri" panose="020F0502020204030204" pitchFamily="34" charset="0"/>
                <a:cs typeface="Calibri" panose="020F0502020204030204" pitchFamily="34" charset="0"/>
              </a:rPr>
              <a:t>CloudWatch Metrics</a:t>
            </a:r>
            <a:r>
              <a:rPr lang="en-US" sz="1200" dirty="0">
                <a:latin typeface="Calibri" panose="020F0502020204030204" pitchFamily="34" charset="0"/>
                <a:cs typeface="Calibri" panose="020F0502020204030204" pitchFamily="34" charset="0"/>
              </a:rPr>
              <a:t>: Monitor CPU, memory, disk usage, network traffic, and other service-specific metrics (e.g., Lambda, EC2, ECS, EKS).</a:t>
            </a:r>
          </a:p>
          <a:p>
            <a:pPr lvl="1"/>
            <a:r>
              <a:rPr lang="en-US" sz="1200" b="1" dirty="0">
                <a:latin typeface="Calibri" panose="020F0502020204030204" pitchFamily="34" charset="0"/>
                <a:cs typeface="Calibri" panose="020F0502020204030204" pitchFamily="34" charset="0"/>
              </a:rPr>
              <a:t>CloudWatch Logs</a:t>
            </a:r>
            <a:r>
              <a:rPr lang="en-US" sz="1200" dirty="0">
                <a:latin typeface="Calibri" panose="020F0502020204030204" pitchFamily="34" charset="0"/>
                <a:cs typeface="Calibri" panose="020F0502020204030204" pitchFamily="34" charset="0"/>
              </a:rPr>
              <a:t>: Aggregate logs from your LLM pipeline, including logs from AWS Lambda, ECS, EC2, or any other service your pipeline uses.</a:t>
            </a:r>
          </a:p>
          <a:p>
            <a:pPr lvl="1"/>
            <a:r>
              <a:rPr lang="en-US" sz="1200" b="1" dirty="0">
                <a:latin typeface="Calibri" panose="020F0502020204030204" pitchFamily="34" charset="0"/>
                <a:cs typeface="Calibri" panose="020F0502020204030204" pitchFamily="34" charset="0"/>
              </a:rPr>
              <a:t>CloudWatch Alarms</a:t>
            </a:r>
            <a:r>
              <a:rPr lang="en-US" sz="1200" dirty="0">
                <a:latin typeface="Calibri" panose="020F0502020204030204" pitchFamily="34" charset="0"/>
                <a:cs typeface="Calibri" panose="020F0502020204030204" pitchFamily="34" charset="0"/>
              </a:rPr>
              <a:t>: Set thresholds on metrics to automatically trigger notifications when something is amiss.</a:t>
            </a:r>
          </a:p>
          <a:p>
            <a:pPr lvl="1"/>
            <a:r>
              <a:rPr lang="en-US" sz="1200" b="1" dirty="0">
                <a:latin typeface="Calibri" panose="020F0502020204030204" pitchFamily="34" charset="0"/>
                <a:cs typeface="Calibri" panose="020F0502020204030204" pitchFamily="34" charset="0"/>
              </a:rPr>
              <a:t>CloudWatch Dashboards</a:t>
            </a:r>
            <a:r>
              <a:rPr lang="en-US" sz="1200" dirty="0">
                <a:latin typeface="Calibri" panose="020F0502020204030204" pitchFamily="34" charset="0"/>
                <a:cs typeface="Calibri" panose="020F0502020204030204" pitchFamily="34" charset="0"/>
              </a:rPr>
              <a:t>: Create custom dashboards to visualize key performance metrics of your pipeline.</a:t>
            </a:r>
          </a:p>
          <a:p>
            <a:pPr lvl="1"/>
            <a:r>
              <a:rPr lang="en-US" sz="1200" b="1" dirty="0">
                <a:latin typeface="Calibri" panose="020F0502020204030204" pitchFamily="34" charset="0"/>
                <a:cs typeface="Calibri" panose="020F0502020204030204" pitchFamily="34" charset="0"/>
              </a:rPr>
              <a:t>Example</a:t>
            </a:r>
            <a:r>
              <a:rPr lang="en-US" sz="1200" dirty="0">
                <a:latin typeface="Calibri" panose="020F0502020204030204" pitchFamily="34" charset="0"/>
                <a:cs typeface="Calibri" panose="020F0502020204030204" pitchFamily="34" charset="0"/>
              </a:rPr>
              <a:t>: Monitoring Lambda invocation times, EC2 CPU utilization, or model performance metrics can help in understanding latency and performance bottlenecks.</a:t>
            </a:r>
          </a:p>
          <a:p>
            <a:pPr marL="0" indent="0">
              <a:buNone/>
            </a:pPr>
            <a:r>
              <a:rPr lang="en-US" sz="1200" dirty="0">
                <a:latin typeface="Calibri" panose="020F0502020204030204" pitchFamily="34" charset="0"/>
                <a:cs typeface="Calibri" panose="020F0502020204030204" pitchFamily="34" charset="0"/>
              </a:rPr>
              <a:t>2. </a:t>
            </a:r>
            <a:r>
              <a:rPr lang="en-US" sz="1200" b="1" dirty="0">
                <a:latin typeface="Calibri" panose="020F0502020204030204" pitchFamily="34" charset="0"/>
                <a:cs typeface="Calibri" panose="020F0502020204030204" pitchFamily="34" charset="0"/>
              </a:rPr>
              <a:t>AWS Cost Explorer: </a:t>
            </a:r>
            <a:r>
              <a:rPr lang="en-US" sz="1200" dirty="0">
                <a:latin typeface="Calibri" panose="020F0502020204030204" pitchFamily="34" charset="0"/>
                <a:cs typeface="Calibri" panose="020F0502020204030204" pitchFamily="34" charset="0"/>
              </a:rPr>
              <a:t>AWS Cost Explorer helps you track your AWS spending and optimize costs for your LLM pipeline.</a:t>
            </a:r>
          </a:p>
          <a:p>
            <a:pPr lvl="1"/>
            <a:r>
              <a:rPr lang="en-US" sz="1200" b="1" dirty="0">
                <a:latin typeface="Calibri" panose="020F0502020204030204" pitchFamily="34" charset="0"/>
                <a:cs typeface="Calibri" panose="020F0502020204030204" pitchFamily="34" charset="0"/>
              </a:rPr>
              <a:t>Cost Monitoring</a:t>
            </a:r>
            <a:r>
              <a:rPr lang="en-US" sz="1200" dirty="0">
                <a:latin typeface="Calibri" panose="020F0502020204030204" pitchFamily="34" charset="0"/>
                <a:cs typeface="Calibri" panose="020F0502020204030204" pitchFamily="34" charset="0"/>
              </a:rPr>
              <a:t>: Visualize and analyze your AWS costs over time, including compute, storage, and network usage.</a:t>
            </a:r>
          </a:p>
          <a:p>
            <a:pPr lvl="1"/>
            <a:r>
              <a:rPr lang="en-US" sz="1200" b="1" dirty="0">
                <a:latin typeface="Calibri" panose="020F0502020204030204" pitchFamily="34" charset="0"/>
                <a:cs typeface="Calibri" panose="020F0502020204030204" pitchFamily="34" charset="0"/>
              </a:rPr>
              <a:t>Budget Alarms</a:t>
            </a:r>
            <a:r>
              <a:rPr lang="en-US" sz="1200" dirty="0">
                <a:latin typeface="Calibri" panose="020F0502020204030204" pitchFamily="34" charset="0"/>
                <a:cs typeface="Calibri" panose="020F0502020204030204" pitchFamily="34" charset="0"/>
              </a:rPr>
              <a:t>: Set cost and usage alerts to avoid unexpected expenses.</a:t>
            </a:r>
          </a:p>
          <a:p>
            <a:pPr lvl="1"/>
            <a:r>
              <a:rPr lang="en-US" sz="1200" b="1" dirty="0">
                <a:latin typeface="Calibri" panose="020F0502020204030204" pitchFamily="34" charset="0"/>
                <a:cs typeface="Calibri" panose="020F0502020204030204" pitchFamily="34" charset="0"/>
              </a:rPr>
              <a:t>Cost Optimization</a:t>
            </a:r>
            <a:r>
              <a:rPr lang="en-US" sz="1200" dirty="0">
                <a:latin typeface="Calibri" panose="020F0502020204030204" pitchFamily="34" charset="0"/>
                <a:cs typeface="Calibri" panose="020F0502020204030204" pitchFamily="34" charset="0"/>
              </a:rPr>
              <a:t>: Identify areas where you can save money, such as rightsizing EC2 instances or adjusting storage options.</a:t>
            </a:r>
          </a:p>
          <a:p>
            <a:pPr lvl="1"/>
            <a:r>
              <a:rPr lang="en-US" sz="1200" b="1" dirty="0">
                <a:latin typeface="Calibri" panose="020F0502020204030204" pitchFamily="34" charset="0"/>
                <a:cs typeface="Calibri" panose="020F0502020204030204" pitchFamily="34" charset="0"/>
              </a:rPr>
              <a:t>Example</a:t>
            </a:r>
            <a:r>
              <a:rPr lang="en-US" sz="1200" dirty="0">
                <a:latin typeface="Calibri" panose="020F0502020204030204" pitchFamily="34" charset="0"/>
                <a:cs typeface="Calibri" panose="020F0502020204030204" pitchFamily="34" charset="0"/>
              </a:rPr>
              <a:t>: If you are running GPU-heavy workloads for training or inference, Cost Explorer can help you track GPU costs and identify potential savings.</a:t>
            </a:r>
          </a:p>
          <a:p>
            <a:pPr marL="0" indent="0">
              <a:buNone/>
            </a:pPr>
            <a:r>
              <a:rPr lang="en-US" sz="1200" b="1" dirty="0">
                <a:latin typeface="Calibri" panose="020F0502020204030204" pitchFamily="34" charset="0"/>
                <a:cs typeface="Calibri" panose="020F0502020204030204" pitchFamily="34" charset="0"/>
              </a:rPr>
              <a:t>3. Prometheus &amp; Grafana (Self-Managed): </a:t>
            </a:r>
            <a:r>
              <a:rPr lang="en-US" sz="1200" dirty="0">
                <a:latin typeface="Calibri" panose="020F0502020204030204" pitchFamily="34" charset="0"/>
                <a:cs typeface="Calibri" panose="020F0502020204030204" pitchFamily="34" charset="0"/>
              </a:rPr>
              <a:t>If you need more granular control over your monitoring, you can set up a monitoring stack using Prometheus and Grafana. Prometheus collects metrics from your AWS resources and LLM pipeline, while Grafana provides advanced visualizations.</a:t>
            </a:r>
          </a:p>
          <a:p>
            <a:pPr lvl="1"/>
            <a:r>
              <a:rPr lang="en-US" sz="1200" b="1" dirty="0">
                <a:latin typeface="Calibri" panose="020F0502020204030204" pitchFamily="34" charset="0"/>
                <a:cs typeface="Calibri" panose="020F0502020204030204" pitchFamily="34" charset="0"/>
              </a:rPr>
              <a:t>Prometheus</a:t>
            </a:r>
            <a:r>
              <a:rPr lang="en-US" sz="1200" dirty="0">
                <a:latin typeface="Calibri" panose="020F0502020204030204" pitchFamily="34" charset="0"/>
                <a:cs typeface="Calibri" panose="020F0502020204030204" pitchFamily="34" charset="0"/>
              </a:rPr>
              <a:t>: Collects time-series metrics from applications, services, and AWS resources.</a:t>
            </a:r>
          </a:p>
          <a:p>
            <a:pPr lvl="1"/>
            <a:r>
              <a:rPr lang="en-US" sz="1200" b="1" dirty="0">
                <a:latin typeface="Calibri" panose="020F0502020204030204" pitchFamily="34" charset="0"/>
                <a:cs typeface="Calibri" panose="020F0502020204030204" pitchFamily="34" charset="0"/>
              </a:rPr>
              <a:t>Grafana</a:t>
            </a:r>
            <a:r>
              <a:rPr lang="en-US" sz="1200" dirty="0">
                <a:latin typeface="Calibri" panose="020F0502020204030204" pitchFamily="34" charset="0"/>
                <a:cs typeface="Calibri" panose="020F0502020204030204" pitchFamily="34" charset="0"/>
              </a:rPr>
              <a:t>: Visualizes data collected from Prometheus, CloudWatch, and other sources.</a:t>
            </a:r>
          </a:p>
          <a:p>
            <a:pPr lvl="1"/>
            <a:r>
              <a:rPr lang="en-US" sz="1200" b="1" dirty="0">
                <a:latin typeface="Calibri" panose="020F0502020204030204" pitchFamily="34" charset="0"/>
                <a:cs typeface="Calibri" panose="020F0502020204030204" pitchFamily="34" charset="0"/>
              </a:rPr>
              <a:t>Custom Metrics</a:t>
            </a:r>
            <a:r>
              <a:rPr lang="en-US" sz="1200" dirty="0">
                <a:latin typeface="Calibri" panose="020F0502020204030204" pitchFamily="34" charset="0"/>
                <a:cs typeface="Calibri" panose="020F0502020204030204" pitchFamily="34" charset="0"/>
              </a:rPr>
              <a:t>: Define custom metrics for your LLM pipeline (e.g., model accuracy, throughput, inference latency).</a:t>
            </a:r>
          </a:p>
          <a:p>
            <a:pPr lvl="1"/>
            <a:r>
              <a:rPr lang="en-US" sz="1200" b="1" dirty="0">
                <a:latin typeface="Calibri" panose="020F0502020204030204" pitchFamily="34" charset="0"/>
                <a:cs typeface="Calibri" panose="020F0502020204030204" pitchFamily="34" charset="0"/>
              </a:rPr>
              <a:t>Example</a:t>
            </a:r>
            <a:r>
              <a:rPr lang="en-US" sz="1200" dirty="0">
                <a:latin typeface="Calibri" panose="020F0502020204030204" pitchFamily="34" charset="0"/>
                <a:cs typeface="Calibri" panose="020F0502020204030204" pitchFamily="34" charset="0"/>
              </a:rPr>
              <a:t>: You can collect custom metrics like model response time, error rate, and request load in Prometheus and visualize them in Grafana.</a:t>
            </a:r>
          </a:p>
          <a:p>
            <a:pPr>
              <a:buFont typeface="Arial" panose="020B0604020202020204" pitchFamily="34" charset="0"/>
              <a:buChar char="•"/>
            </a:pPr>
            <a:endParaRPr lang="en-US" sz="1100" dirty="0"/>
          </a:p>
          <a:p>
            <a:pPr marL="0" indent="0">
              <a:buNone/>
            </a:pPr>
            <a:endParaRPr lang="en-US" sz="1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47105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942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778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0137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8777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383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1249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581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4F7D-8CCE-E0E3-17DF-6E59ED032095}"/>
              </a:ext>
            </a:extLst>
          </p:cNvPr>
          <p:cNvSpPr>
            <a:spLocks noGrp="1"/>
          </p:cNvSpPr>
          <p:nvPr>
            <p:ph type="title"/>
          </p:nvPr>
        </p:nvSpPr>
        <p:spPr>
          <a:xfrm>
            <a:off x="0" y="18255"/>
            <a:ext cx="10515600" cy="1325563"/>
          </a:xfrm>
        </p:spPr>
        <p:txBody>
          <a:bodyPr/>
          <a:lstStyle/>
          <a:p>
            <a:r>
              <a:rPr lang="en-US" dirty="0"/>
              <a:t>Deliverable</a:t>
            </a:r>
          </a:p>
        </p:txBody>
      </p:sp>
      <p:sp>
        <p:nvSpPr>
          <p:cNvPr id="3" name="Content Placeholder 2">
            <a:extLst>
              <a:ext uri="{FF2B5EF4-FFF2-40B4-BE49-F238E27FC236}">
                <a16:creationId xmlns:a16="http://schemas.microsoft.com/office/drawing/2014/main" id="{E0063E01-0656-FBB3-3DD7-C4FC1876F322}"/>
              </a:ext>
            </a:extLst>
          </p:cNvPr>
          <p:cNvSpPr>
            <a:spLocks noGrp="1"/>
          </p:cNvSpPr>
          <p:nvPr>
            <p:ph idx="1"/>
          </p:nvPr>
        </p:nvSpPr>
        <p:spPr>
          <a:xfrm>
            <a:off x="0" y="1124981"/>
            <a:ext cx="12029704" cy="5714764"/>
          </a:xfrm>
        </p:spPr>
        <p:txBody>
          <a:bodyPr>
            <a:normAutofit/>
          </a:bodyPr>
          <a:lstStyle/>
          <a:p>
            <a:r>
              <a:rPr lang="en-US" sz="1600" dirty="0">
                <a:solidFill>
                  <a:srgbClr val="000000"/>
                </a:solidFill>
                <a:effectLst/>
                <a:latin typeface="Helvetica" pitchFamily="2" charset="0"/>
              </a:rPr>
              <a:t>we have a collection of reports from industry experts covering a wide variety of relevant topics for our business and that this collection </a:t>
            </a:r>
            <a:r>
              <a:rPr lang="en-US" sz="1600" dirty="0">
                <a:solidFill>
                  <a:srgbClr val="000000"/>
                </a:solidFill>
                <a:effectLst/>
                <a:highlight>
                  <a:srgbClr val="FFFF00"/>
                </a:highlight>
                <a:latin typeface="Helvetica" pitchFamily="2" charset="0"/>
              </a:rPr>
              <a:t>grows monthly</a:t>
            </a:r>
          </a:p>
          <a:p>
            <a:r>
              <a:rPr lang="en-US" sz="1600" dirty="0">
                <a:solidFill>
                  <a:srgbClr val="000000"/>
                </a:solidFill>
                <a:effectLst/>
                <a:latin typeface="Helvetica" pitchFamily="2" charset="0"/>
              </a:rPr>
              <a:t>presume that a pilot </a:t>
            </a:r>
            <a:r>
              <a:rPr lang="en-US" sz="1600" dirty="0" err="1">
                <a:solidFill>
                  <a:srgbClr val="000000"/>
                </a:solidFill>
                <a:effectLst/>
                <a:latin typeface="Helvetica" pitchFamily="2" charset="0"/>
              </a:rPr>
              <a:t>GenAI</a:t>
            </a:r>
            <a:r>
              <a:rPr lang="en-US" sz="1600" dirty="0">
                <a:solidFill>
                  <a:srgbClr val="000000"/>
                </a:solidFill>
                <a:latin typeface="Helvetica" pitchFamily="2" charset="0"/>
              </a:rPr>
              <a:t> </a:t>
            </a:r>
            <a:r>
              <a:rPr lang="en-US" sz="1600" dirty="0">
                <a:solidFill>
                  <a:srgbClr val="000000"/>
                </a:solidFill>
                <a:effectLst/>
                <a:latin typeface="Helvetica" pitchFamily="2" charset="0"/>
              </a:rPr>
              <a:t>solution has been developed such that our employees can leverage these reports to create insights and strategy recommendations for the leadership team</a:t>
            </a:r>
          </a:p>
          <a:p>
            <a:r>
              <a:rPr lang="en-US" sz="1600" dirty="0">
                <a:solidFill>
                  <a:srgbClr val="000000"/>
                </a:solidFill>
                <a:effectLst/>
                <a:latin typeface="Helvetica" pitchFamily="2" charset="0"/>
              </a:rPr>
              <a:t> illustrative recommendation of an </a:t>
            </a:r>
            <a:r>
              <a:rPr lang="en-US" sz="1600" dirty="0" err="1">
                <a:solidFill>
                  <a:srgbClr val="000000"/>
                </a:solidFill>
                <a:effectLst/>
                <a:latin typeface="Helvetica" pitchFamily="2" charset="0"/>
              </a:rPr>
              <a:t>LLMOps</a:t>
            </a:r>
            <a:r>
              <a:rPr lang="en-US" sz="1600" dirty="0">
                <a:solidFill>
                  <a:srgbClr val="000000"/>
                </a:solidFill>
                <a:effectLst/>
                <a:latin typeface="Helvetica" pitchFamily="2" charset="0"/>
              </a:rPr>
              <a:t> solution to deploy this pilot solution to production that has safeguards around performance as time goes on</a:t>
            </a:r>
          </a:p>
          <a:p>
            <a:endParaRPr lang="en-US" sz="1600" dirty="0">
              <a:solidFill>
                <a:srgbClr val="000000"/>
              </a:solidFill>
              <a:effectLst/>
              <a:highlight>
                <a:srgbClr val="FFFF00"/>
              </a:highlight>
              <a:latin typeface="Helvetica" pitchFamily="2" charset="0"/>
            </a:endParaRPr>
          </a:p>
          <a:p>
            <a:endParaRPr lang="en-US" sz="1600" dirty="0"/>
          </a:p>
        </p:txBody>
      </p:sp>
    </p:spTree>
    <p:extLst>
      <p:ext uri="{BB962C8B-B14F-4D97-AF65-F5344CB8AC3E}">
        <p14:creationId xmlns:p14="http://schemas.microsoft.com/office/powerpoint/2010/main" val="4120150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5698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994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547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endParaRPr lang="en-US" dirty="0"/>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090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6EFA-0AF3-9256-4AC1-AF66F82AFF9F}"/>
              </a:ext>
            </a:extLst>
          </p:cNvPr>
          <p:cNvSpPr>
            <a:spLocks noGrp="1"/>
          </p:cNvSpPr>
          <p:nvPr>
            <p:ph type="title"/>
          </p:nvPr>
        </p:nvSpPr>
        <p:spPr>
          <a:xfrm>
            <a:off x="0" y="115743"/>
            <a:ext cx="10515600" cy="1325563"/>
          </a:xfrm>
        </p:spPr>
        <p:txBody>
          <a:bodyPr/>
          <a:lstStyle/>
          <a:p>
            <a:r>
              <a:rPr lang="en-US" dirty="0"/>
              <a:t>Plan</a:t>
            </a:r>
          </a:p>
        </p:txBody>
      </p:sp>
      <p:sp>
        <p:nvSpPr>
          <p:cNvPr id="3" name="Content Placeholder 2">
            <a:extLst>
              <a:ext uri="{FF2B5EF4-FFF2-40B4-BE49-F238E27FC236}">
                <a16:creationId xmlns:a16="http://schemas.microsoft.com/office/drawing/2014/main" id="{C3BB8BBB-1E38-F615-68FE-5E31F13EBB6F}"/>
              </a:ext>
            </a:extLst>
          </p:cNvPr>
          <p:cNvSpPr>
            <a:spLocks noGrp="1"/>
          </p:cNvSpPr>
          <p:nvPr>
            <p:ph idx="1"/>
          </p:nvPr>
        </p:nvSpPr>
        <p:spPr>
          <a:xfrm>
            <a:off x="0" y="1253330"/>
            <a:ext cx="12192000" cy="5604669"/>
          </a:xfrm>
        </p:spPr>
        <p:txBody>
          <a:bodyPr/>
          <a:lstStyle/>
          <a:p>
            <a:pPr marL="514350" indent="-514350">
              <a:buAutoNum type="arabicPeriod"/>
            </a:pPr>
            <a:r>
              <a:rPr lang="en-US" dirty="0"/>
              <a:t>Terminology</a:t>
            </a:r>
          </a:p>
          <a:p>
            <a:pPr marL="514350" indent="-514350">
              <a:buAutoNum type="arabicPeriod"/>
            </a:pPr>
            <a:r>
              <a:rPr lang="en-US" dirty="0"/>
              <a:t>w</a:t>
            </a:r>
          </a:p>
          <a:p>
            <a:pPr marL="514350" indent="-514350">
              <a:buAutoNum type="arabicPeriod"/>
            </a:pPr>
            <a:endParaRPr lang="en-US" dirty="0"/>
          </a:p>
        </p:txBody>
      </p:sp>
    </p:spTree>
    <p:extLst>
      <p:ext uri="{BB962C8B-B14F-4D97-AF65-F5344CB8AC3E}">
        <p14:creationId xmlns:p14="http://schemas.microsoft.com/office/powerpoint/2010/main" val="233177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515600" cy="1325563"/>
          </a:xfrm>
        </p:spPr>
        <p:txBody>
          <a:bodyPr/>
          <a:lstStyle/>
          <a:p>
            <a:r>
              <a:rPr lang="en-US" dirty="0"/>
              <a:t>LLM Model</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0" y="1089354"/>
            <a:ext cx="12192000" cy="5655829"/>
          </a:xfrm>
        </p:spPr>
        <p:txBody>
          <a:bodyPr/>
          <a:lstStyle/>
          <a:p>
            <a:r>
              <a:rPr lang="en-US" sz="1600" dirty="0">
                <a:solidFill>
                  <a:srgbClr val="000000"/>
                </a:solidFill>
                <a:effectLst/>
                <a:latin typeface="Helvetica" pitchFamily="2" charset="0"/>
              </a:rPr>
              <a:t>presume that a pilot </a:t>
            </a:r>
            <a:r>
              <a:rPr lang="en-US" sz="1600" dirty="0" err="1">
                <a:solidFill>
                  <a:srgbClr val="000000"/>
                </a:solidFill>
                <a:effectLst/>
                <a:latin typeface="Helvetica" pitchFamily="2" charset="0"/>
              </a:rPr>
              <a:t>GenAI</a:t>
            </a:r>
            <a:r>
              <a:rPr lang="en-US" sz="1600" dirty="0">
                <a:solidFill>
                  <a:srgbClr val="000000"/>
                </a:solidFill>
                <a:latin typeface="Helvetica" pitchFamily="2" charset="0"/>
              </a:rPr>
              <a:t> </a:t>
            </a:r>
            <a:r>
              <a:rPr lang="en-US" sz="1600" dirty="0">
                <a:solidFill>
                  <a:srgbClr val="000000"/>
                </a:solidFill>
                <a:effectLst/>
                <a:latin typeface="Helvetica" pitchFamily="2" charset="0"/>
              </a:rPr>
              <a:t>solution has been developed such that our employees can leverage these reports to create insights and strategy recommendations for the leadership team</a:t>
            </a:r>
          </a:p>
          <a:p>
            <a:r>
              <a:rPr lang="en-US" sz="1600" dirty="0">
                <a:solidFill>
                  <a:srgbClr val="000000"/>
                </a:solidFill>
                <a:latin typeface="Helvetica" pitchFamily="2" charset="0"/>
              </a:rPr>
              <a:t>Let’s see if I can find a model from </a:t>
            </a:r>
            <a:r>
              <a:rPr lang="en-US" sz="1600" dirty="0" err="1">
                <a:solidFill>
                  <a:srgbClr val="000000"/>
                </a:solidFill>
                <a:latin typeface="Helvetica" pitchFamily="2" charset="0"/>
              </a:rPr>
              <a:t>Huggingface</a:t>
            </a:r>
            <a:r>
              <a:rPr lang="en-US" sz="1600" dirty="0">
                <a:solidFill>
                  <a:srgbClr val="000000"/>
                </a:solidFill>
                <a:latin typeface="Helvetica" pitchFamily="2" charset="0"/>
              </a:rPr>
              <a:t>:</a:t>
            </a:r>
          </a:p>
          <a:p>
            <a:endParaRPr lang="en-US" sz="1600" dirty="0">
              <a:solidFill>
                <a:srgbClr val="000000"/>
              </a:solidFill>
              <a:effectLst/>
              <a:latin typeface="Helvetica" pitchFamily="2" charset="0"/>
            </a:endParaRPr>
          </a:p>
          <a:p>
            <a:r>
              <a:rPr lang="en-US" sz="1600" dirty="0">
                <a:solidFill>
                  <a:srgbClr val="000000"/>
                </a:solidFill>
                <a:latin typeface="Helvetica" pitchFamily="2" charset="0"/>
              </a:rPr>
              <a:t>There is a python-based model, let’s see if we can deploy it</a:t>
            </a:r>
            <a:endParaRPr lang="en-US" sz="1600" dirty="0">
              <a:solidFill>
                <a:srgbClr val="000000"/>
              </a:solidFill>
              <a:effectLst/>
              <a:latin typeface="Helvetica" pitchFamily="2" charset="0"/>
            </a:endParaRPr>
          </a:p>
        </p:txBody>
      </p:sp>
    </p:spTree>
    <p:extLst>
      <p:ext uri="{BB962C8B-B14F-4D97-AF65-F5344CB8AC3E}">
        <p14:creationId xmlns:p14="http://schemas.microsoft.com/office/powerpoint/2010/main" val="24419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462161" cy="682389"/>
          </a:xfrm>
        </p:spPr>
        <p:txBody>
          <a:bodyPr>
            <a:normAutofit fontScale="90000"/>
          </a:bodyPr>
          <a:lstStyle/>
          <a:p>
            <a:r>
              <a:rPr lang="en-US" dirty="0"/>
              <a:t>Steps (GitHub 1)</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01930" y="1018103"/>
            <a:ext cx="12090070" cy="5821642"/>
          </a:xfrm>
        </p:spPr>
        <p:txBody>
          <a:bodyPr>
            <a:normAutofit/>
          </a:bodyPr>
          <a:lstStyle/>
          <a:p>
            <a:r>
              <a:rPr lang="en-US" sz="1600" dirty="0"/>
              <a:t>Create a </a:t>
            </a:r>
            <a:r>
              <a:rPr lang="en-US" sz="1600" dirty="0" err="1"/>
              <a:t>Github</a:t>
            </a:r>
            <a:r>
              <a:rPr lang="en-US" sz="1600" dirty="0"/>
              <a:t> Repo for the code: </a:t>
            </a:r>
            <a:r>
              <a:rPr lang="en-US" sz="1600" dirty="0">
                <a:hlinkClick r:id="rId2"/>
              </a:rPr>
              <a:t>https://github.com/ShayanCanty/CaseStudy.git</a:t>
            </a:r>
            <a:endParaRPr lang="en-US" sz="1600" dirty="0"/>
          </a:p>
          <a:p>
            <a:r>
              <a:rPr lang="en-US" sz="1600" dirty="0"/>
              <a:t>Now we should put Restriction on main, to make sure no one can modify main directly</a:t>
            </a:r>
          </a:p>
          <a:p>
            <a:pPr lvl="1">
              <a:buAutoNum type="arabicPeriod"/>
            </a:pPr>
            <a:r>
              <a:rPr lang="en-US" sz="1200" dirty="0"/>
              <a:t>Repository Structure:</a:t>
            </a:r>
          </a:p>
          <a:p>
            <a:pPr lvl="2">
              <a:buAutoNum type="arabicPeriod"/>
            </a:pPr>
            <a:r>
              <a:rPr lang="en-US" sz="1200" dirty="0"/>
              <a:t>Have separate folders: </a:t>
            </a:r>
            <a:r>
              <a:rPr lang="en-US" sz="1200" dirty="0" err="1"/>
              <a:t>src</a:t>
            </a:r>
            <a:r>
              <a:rPr lang="en-US" sz="1200" dirty="0"/>
              <a:t>/, tests/, docs/, model/</a:t>
            </a:r>
          </a:p>
          <a:p>
            <a:pPr lvl="2">
              <a:buAutoNum type="arabicPeriod"/>
            </a:pPr>
            <a:r>
              <a:rPr lang="en-US" sz="1200" dirty="0"/>
              <a:t>Version Control with tags: </a:t>
            </a:r>
            <a:r>
              <a:rPr lang="en-US" sz="1100" dirty="0"/>
              <a:t>Using Git tags in GitHub is a great way to mark specific points in your repository's history as important, typically used to denote releases or versions of your software. Tags are often used in conjunction with semantic versioning (e.g., v1.0.0, v2.0.1). Here’s how to use Git tags for version control effectively. </a:t>
            </a:r>
            <a:endParaRPr lang="en-US" sz="1200" dirty="0"/>
          </a:p>
        </p:txBody>
      </p:sp>
      <p:pic>
        <p:nvPicPr>
          <p:cNvPr id="5" name="Picture 4">
            <a:extLst>
              <a:ext uri="{FF2B5EF4-FFF2-40B4-BE49-F238E27FC236}">
                <a16:creationId xmlns:a16="http://schemas.microsoft.com/office/drawing/2014/main" id="{4CDDDA90-D089-1752-0579-A2313153B3DE}"/>
              </a:ext>
            </a:extLst>
          </p:cNvPr>
          <p:cNvPicPr>
            <a:picLocks noChangeAspect="1"/>
          </p:cNvPicPr>
          <p:nvPr/>
        </p:nvPicPr>
        <p:blipFill>
          <a:blip r:embed="rId3"/>
          <a:stretch>
            <a:fillRect/>
          </a:stretch>
        </p:blipFill>
        <p:spPr>
          <a:xfrm>
            <a:off x="1078428" y="2653805"/>
            <a:ext cx="4762500" cy="1930400"/>
          </a:xfrm>
          <a:prstGeom prst="rect">
            <a:avLst/>
          </a:prstGeom>
        </p:spPr>
      </p:pic>
      <p:pic>
        <p:nvPicPr>
          <p:cNvPr id="6" name="Picture 5">
            <a:extLst>
              <a:ext uri="{FF2B5EF4-FFF2-40B4-BE49-F238E27FC236}">
                <a16:creationId xmlns:a16="http://schemas.microsoft.com/office/drawing/2014/main" id="{1BFD2CD8-5AC7-E817-D8B1-7586BDAF4807}"/>
              </a:ext>
            </a:extLst>
          </p:cNvPr>
          <p:cNvPicPr>
            <a:picLocks noChangeAspect="1"/>
          </p:cNvPicPr>
          <p:nvPr/>
        </p:nvPicPr>
        <p:blipFill>
          <a:blip r:embed="rId4"/>
          <a:stretch>
            <a:fillRect/>
          </a:stretch>
        </p:blipFill>
        <p:spPr>
          <a:xfrm>
            <a:off x="1078428" y="4668796"/>
            <a:ext cx="2951247" cy="2086357"/>
          </a:xfrm>
          <a:prstGeom prst="rect">
            <a:avLst/>
          </a:prstGeom>
        </p:spPr>
      </p:pic>
      <p:pic>
        <p:nvPicPr>
          <p:cNvPr id="7" name="Picture 6">
            <a:extLst>
              <a:ext uri="{FF2B5EF4-FFF2-40B4-BE49-F238E27FC236}">
                <a16:creationId xmlns:a16="http://schemas.microsoft.com/office/drawing/2014/main" id="{E25A1392-72D1-C8E2-03C2-DAF7AA741039}"/>
              </a:ext>
            </a:extLst>
          </p:cNvPr>
          <p:cNvPicPr>
            <a:picLocks noChangeAspect="1"/>
          </p:cNvPicPr>
          <p:nvPr/>
        </p:nvPicPr>
        <p:blipFill>
          <a:blip r:embed="rId5"/>
          <a:stretch>
            <a:fillRect/>
          </a:stretch>
        </p:blipFill>
        <p:spPr>
          <a:xfrm>
            <a:off x="6470501" y="2861953"/>
            <a:ext cx="3280672" cy="3085605"/>
          </a:xfrm>
          <a:prstGeom prst="rect">
            <a:avLst/>
          </a:prstGeom>
        </p:spPr>
      </p:pic>
    </p:spTree>
    <p:extLst>
      <p:ext uri="{BB962C8B-B14F-4D97-AF65-F5344CB8AC3E}">
        <p14:creationId xmlns:p14="http://schemas.microsoft.com/office/powerpoint/2010/main" val="416267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462161" cy="682389"/>
          </a:xfrm>
        </p:spPr>
        <p:txBody>
          <a:bodyPr>
            <a:normAutofit fontScale="90000"/>
          </a:bodyPr>
          <a:lstStyle/>
          <a:p>
            <a:r>
              <a:rPr lang="en-US" dirty="0"/>
              <a:t>Steps (GitHub 2)</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01930" y="1018103"/>
            <a:ext cx="12090070" cy="5821642"/>
          </a:xfrm>
        </p:spPr>
        <p:txBody>
          <a:bodyPr>
            <a:normAutofit/>
          </a:bodyPr>
          <a:lstStyle/>
          <a:p>
            <a:r>
              <a:rPr lang="en-US" sz="1600" dirty="0"/>
              <a:t>Create a </a:t>
            </a:r>
            <a:r>
              <a:rPr lang="en-US" sz="1600" dirty="0" err="1"/>
              <a:t>Github</a:t>
            </a:r>
            <a:r>
              <a:rPr lang="en-US" sz="1600" dirty="0"/>
              <a:t> Repo for the code: </a:t>
            </a:r>
            <a:r>
              <a:rPr lang="en-US" sz="1600" dirty="0">
                <a:hlinkClick r:id="rId2"/>
              </a:rPr>
              <a:t>https://github.com/ShayanCanty/CaseStudy.git</a:t>
            </a:r>
            <a:endParaRPr lang="en-US" sz="1600" dirty="0"/>
          </a:p>
          <a:p>
            <a:r>
              <a:rPr lang="en-US" sz="1600" dirty="0"/>
              <a:t>Having different Branches:</a:t>
            </a:r>
          </a:p>
          <a:p>
            <a:pPr lvl="1"/>
            <a:r>
              <a:rPr lang="en-US" sz="1200" dirty="0"/>
              <a:t>Main: Always contains stable, production ready code</a:t>
            </a:r>
          </a:p>
          <a:p>
            <a:pPr lvl="1"/>
            <a:r>
              <a:rPr lang="en-US" sz="1200" dirty="0"/>
              <a:t>QA: Quality Assurance, code usually runs 2 weeks from Dev to production for any potential errors</a:t>
            </a:r>
          </a:p>
          <a:p>
            <a:pPr lvl="1"/>
            <a:r>
              <a:rPr lang="en-US" sz="1200" dirty="0"/>
              <a:t>Develop: For ongoing development and feature</a:t>
            </a:r>
          </a:p>
          <a:p>
            <a:pPr lvl="1"/>
            <a:r>
              <a:rPr lang="en-US" sz="1200" dirty="0"/>
              <a:t>Feature Branches: For </a:t>
            </a:r>
            <a:r>
              <a:rPr lang="en-US" sz="1200" dirty="0" err="1"/>
              <a:t>indicidual</a:t>
            </a:r>
            <a:r>
              <a:rPr lang="en-US" sz="1200" dirty="0"/>
              <a:t> features or changes.</a:t>
            </a:r>
          </a:p>
          <a:p>
            <a:pPr lvl="1"/>
            <a:r>
              <a:rPr lang="en-US" sz="1200" dirty="0"/>
              <a:t>Hotfix branches: For quick patches to production code</a:t>
            </a:r>
          </a:p>
          <a:p>
            <a:r>
              <a:rPr lang="en-US" sz="1600" dirty="0"/>
              <a:t>Regular merging: Keep branches up to date with the main branch to avoid large merge conflicts. </a:t>
            </a:r>
          </a:p>
          <a:p>
            <a:endParaRPr lang="en-US" sz="1600" dirty="0"/>
          </a:p>
        </p:txBody>
      </p:sp>
      <p:pic>
        <p:nvPicPr>
          <p:cNvPr id="4" name="Picture 3">
            <a:extLst>
              <a:ext uri="{FF2B5EF4-FFF2-40B4-BE49-F238E27FC236}">
                <a16:creationId xmlns:a16="http://schemas.microsoft.com/office/drawing/2014/main" id="{4AE19CA1-8B70-4815-E7E4-52BDC799555F}"/>
              </a:ext>
            </a:extLst>
          </p:cNvPr>
          <p:cNvPicPr>
            <a:picLocks noChangeAspect="1"/>
          </p:cNvPicPr>
          <p:nvPr/>
        </p:nvPicPr>
        <p:blipFill>
          <a:blip r:embed="rId3"/>
          <a:stretch>
            <a:fillRect/>
          </a:stretch>
        </p:blipFill>
        <p:spPr>
          <a:xfrm>
            <a:off x="7962406" y="520948"/>
            <a:ext cx="2133600" cy="1968500"/>
          </a:xfrm>
          <a:prstGeom prst="rect">
            <a:avLst/>
          </a:prstGeom>
        </p:spPr>
      </p:pic>
      <p:pic>
        <p:nvPicPr>
          <p:cNvPr id="8" name="Picture 7">
            <a:extLst>
              <a:ext uri="{FF2B5EF4-FFF2-40B4-BE49-F238E27FC236}">
                <a16:creationId xmlns:a16="http://schemas.microsoft.com/office/drawing/2014/main" id="{D0F09805-8A11-E864-658A-0776A9F97CC8}"/>
              </a:ext>
            </a:extLst>
          </p:cNvPr>
          <p:cNvPicPr>
            <a:picLocks noChangeAspect="1"/>
          </p:cNvPicPr>
          <p:nvPr/>
        </p:nvPicPr>
        <p:blipFill>
          <a:blip r:embed="rId4"/>
          <a:stretch>
            <a:fillRect/>
          </a:stretch>
        </p:blipFill>
        <p:spPr>
          <a:xfrm>
            <a:off x="101930" y="3230088"/>
            <a:ext cx="2884392" cy="1585190"/>
          </a:xfrm>
          <a:prstGeom prst="rect">
            <a:avLst/>
          </a:prstGeom>
        </p:spPr>
      </p:pic>
      <p:pic>
        <p:nvPicPr>
          <p:cNvPr id="9" name="Picture 8">
            <a:extLst>
              <a:ext uri="{FF2B5EF4-FFF2-40B4-BE49-F238E27FC236}">
                <a16:creationId xmlns:a16="http://schemas.microsoft.com/office/drawing/2014/main" id="{2679238F-7156-27F9-9779-141D468DA18A}"/>
              </a:ext>
            </a:extLst>
          </p:cNvPr>
          <p:cNvPicPr>
            <a:picLocks noChangeAspect="1"/>
          </p:cNvPicPr>
          <p:nvPr/>
        </p:nvPicPr>
        <p:blipFill>
          <a:blip r:embed="rId5"/>
          <a:stretch>
            <a:fillRect/>
          </a:stretch>
        </p:blipFill>
        <p:spPr>
          <a:xfrm>
            <a:off x="3015282" y="3230088"/>
            <a:ext cx="3131683" cy="3301422"/>
          </a:xfrm>
          <a:prstGeom prst="rect">
            <a:avLst/>
          </a:prstGeom>
        </p:spPr>
      </p:pic>
      <p:pic>
        <p:nvPicPr>
          <p:cNvPr id="10" name="Picture 9">
            <a:extLst>
              <a:ext uri="{FF2B5EF4-FFF2-40B4-BE49-F238E27FC236}">
                <a16:creationId xmlns:a16="http://schemas.microsoft.com/office/drawing/2014/main" id="{4DC88B72-C987-44C2-5FF9-6966502E44A5}"/>
              </a:ext>
            </a:extLst>
          </p:cNvPr>
          <p:cNvPicPr>
            <a:picLocks noChangeAspect="1"/>
          </p:cNvPicPr>
          <p:nvPr/>
        </p:nvPicPr>
        <p:blipFill>
          <a:blip r:embed="rId6"/>
          <a:stretch>
            <a:fillRect/>
          </a:stretch>
        </p:blipFill>
        <p:spPr>
          <a:xfrm>
            <a:off x="6333671" y="3603804"/>
            <a:ext cx="3552993" cy="1529497"/>
          </a:xfrm>
          <a:prstGeom prst="rect">
            <a:avLst/>
          </a:prstGeom>
        </p:spPr>
      </p:pic>
    </p:spTree>
    <p:extLst>
      <p:ext uri="{BB962C8B-B14F-4D97-AF65-F5344CB8AC3E}">
        <p14:creationId xmlns:p14="http://schemas.microsoft.com/office/powerpoint/2010/main" val="30985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462161" cy="682389"/>
          </a:xfrm>
        </p:spPr>
        <p:txBody>
          <a:bodyPr>
            <a:normAutofit fontScale="90000"/>
          </a:bodyPr>
          <a:lstStyle/>
          <a:p>
            <a:r>
              <a:rPr lang="en-US" dirty="0"/>
              <a:t>Steps (GitHub 3)</a:t>
            </a:r>
          </a:p>
        </p:txBody>
      </p:sp>
      <p:sp>
        <p:nvSpPr>
          <p:cNvPr id="3" name="Content Placeholder 2">
            <a:extLst>
              <a:ext uri="{FF2B5EF4-FFF2-40B4-BE49-F238E27FC236}">
                <a16:creationId xmlns:a16="http://schemas.microsoft.com/office/drawing/2014/main" id="{B7F7B389-39E0-4096-43CE-E62A1524040B}"/>
              </a:ext>
            </a:extLst>
          </p:cNvPr>
          <p:cNvSpPr>
            <a:spLocks noGrp="1"/>
          </p:cNvSpPr>
          <p:nvPr>
            <p:ph idx="1"/>
          </p:nvPr>
        </p:nvSpPr>
        <p:spPr>
          <a:xfrm>
            <a:off x="101930" y="1018103"/>
            <a:ext cx="12090070" cy="5821642"/>
          </a:xfrm>
        </p:spPr>
        <p:txBody>
          <a:bodyPr>
            <a:normAutofit/>
          </a:bodyPr>
          <a:lstStyle/>
          <a:p>
            <a:r>
              <a:rPr lang="en-US" sz="1600" dirty="0"/>
              <a:t>Create a </a:t>
            </a:r>
            <a:r>
              <a:rPr lang="en-US" sz="1600" dirty="0" err="1"/>
              <a:t>Github</a:t>
            </a:r>
            <a:r>
              <a:rPr lang="en-US" sz="1600" dirty="0"/>
              <a:t> Repo for the code: </a:t>
            </a:r>
            <a:r>
              <a:rPr lang="en-US" sz="1600" dirty="0">
                <a:hlinkClick r:id="rId2"/>
              </a:rPr>
              <a:t>https://github.com/ShayanCanty/CaseStudy.git</a:t>
            </a:r>
            <a:endParaRPr lang="en-US" sz="1600" dirty="0"/>
          </a:p>
          <a:p>
            <a:endParaRPr lang="en-US" sz="1600" dirty="0"/>
          </a:p>
        </p:txBody>
      </p:sp>
      <p:pic>
        <p:nvPicPr>
          <p:cNvPr id="5" name="Picture 4">
            <a:extLst>
              <a:ext uri="{FF2B5EF4-FFF2-40B4-BE49-F238E27FC236}">
                <a16:creationId xmlns:a16="http://schemas.microsoft.com/office/drawing/2014/main" id="{AF029553-9414-391E-A57E-079375B09A01}"/>
              </a:ext>
            </a:extLst>
          </p:cNvPr>
          <p:cNvPicPr>
            <a:picLocks noChangeAspect="1"/>
          </p:cNvPicPr>
          <p:nvPr/>
        </p:nvPicPr>
        <p:blipFill>
          <a:blip r:embed="rId3"/>
          <a:stretch>
            <a:fillRect/>
          </a:stretch>
        </p:blipFill>
        <p:spPr>
          <a:xfrm>
            <a:off x="101930" y="1306284"/>
            <a:ext cx="3121700" cy="3248149"/>
          </a:xfrm>
          <a:prstGeom prst="rect">
            <a:avLst/>
          </a:prstGeom>
        </p:spPr>
      </p:pic>
      <p:pic>
        <p:nvPicPr>
          <p:cNvPr id="6" name="Picture 5">
            <a:extLst>
              <a:ext uri="{FF2B5EF4-FFF2-40B4-BE49-F238E27FC236}">
                <a16:creationId xmlns:a16="http://schemas.microsoft.com/office/drawing/2014/main" id="{97646141-C749-2935-BBD8-BECCFB0AA28C}"/>
              </a:ext>
            </a:extLst>
          </p:cNvPr>
          <p:cNvPicPr>
            <a:picLocks noChangeAspect="1"/>
          </p:cNvPicPr>
          <p:nvPr/>
        </p:nvPicPr>
        <p:blipFill>
          <a:blip r:embed="rId4"/>
          <a:stretch>
            <a:fillRect/>
          </a:stretch>
        </p:blipFill>
        <p:spPr>
          <a:xfrm>
            <a:off x="9636" y="4842614"/>
            <a:ext cx="3306288" cy="1920319"/>
          </a:xfrm>
          <a:prstGeom prst="rect">
            <a:avLst/>
          </a:prstGeom>
        </p:spPr>
      </p:pic>
    </p:spTree>
    <p:extLst>
      <p:ext uri="{BB962C8B-B14F-4D97-AF65-F5344CB8AC3E}">
        <p14:creationId xmlns:p14="http://schemas.microsoft.com/office/powerpoint/2010/main" val="339772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296-B7E1-5051-3117-077D831954BD}"/>
              </a:ext>
            </a:extLst>
          </p:cNvPr>
          <p:cNvSpPr>
            <a:spLocks noGrp="1"/>
          </p:cNvSpPr>
          <p:nvPr>
            <p:ph type="title"/>
          </p:nvPr>
        </p:nvSpPr>
        <p:spPr>
          <a:xfrm>
            <a:off x="0" y="18255"/>
            <a:ext cx="10462161" cy="682389"/>
          </a:xfrm>
        </p:spPr>
        <p:txBody>
          <a:bodyPr>
            <a:normAutofit fontScale="90000"/>
          </a:bodyPr>
          <a:lstStyle/>
          <a:p>
            <a:r>
              <a:rPr lang="en-US" dirty="0"/>
              <a:t>Steps (GitHub 4), How to Use code to </a:t>
            </a:r>
            <a:r>
              <a:rPr lang="en-US" dirty="0" err="1"/>
              <a:t>Github</a:t>
            </a:r>
            <a:endParaRPr lang="en-US" dirty="0"/>
          </a:p>
        </p:txBody>
      </p:sp>
      <p:sp>
        <p:nvSpPr>
          <p:cNvPr id="7" name="Rounded Rectangle 6">
            <a:extLst>
              <a:ext uri="{FF2B5EF4-FFF2-40B4-BE49-F238E27FC236}">
                <a16:creationId xmlns:a16="http://schemas.microsoft.com/office/drawing/2014/main" id="{8CD5273C-7198-4189-A78A-D0C11E4A67F3}"/>
              </a:ext>
            </a:extLst>
          </p:cNvPr>
          <p:cNvSpPr/>
          <p:nvPr/>
        </p:nvSpPr>
        <p:spPr>
          <a:xfrm>
            <a:off x="174928" y="1765187"/>
            <a:ext cx="1216550" cy="286247"/>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 here</a:t>
            </a:r>
          </a:p>
        </p:txBody>
      </p:sp>
      <p:sp>
        <p:nvSpPr>
          <p:cNvPr id="8" name="Diamond 7">
            <a:extLst>
              <a:ext uri="{FF2B5EF4-FFF2-40B4-BE49-F238E27FC236}">
                <a16:creationId xmlns:a16="http://schemas.microsoft.com/office/drawing/2014/main" id="{D49EFBD0-D54C-95D9-0456-4CBA06788473}"/>
              </a:ext>
            </a:extLst>
          </p:cNvPr>
          <p:cNvSpPr/>
          <p:nvPr/>
        </p:nvSpPr>
        <p:spPr>
          <a:xfrm>
            <a:off x="1956021" y="842835"/>
            <a:ext cx="2202511" cy="2130949"/>
          </a:xfrm>
          <a:prstGeom prst="diamond">
            <a:avLst/>
          </a:prstGeom>
          <a:solidFill>
            <a:srgbClr val="FF9A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Do you have a feature Branch</a:t>
            </a:r>
          </a:p>
        </p:txBody>
      </p:sp>
      <p:cxnSp>
        <p:nvCxnSpPr>
          <p:cNvPr id="10" name="Straight Arrow Connector 9">
            <a:extLst>
              <a:ext uri="{FF2B5EF4-FFF2-40B4-BE49-F238E27FC236}">
                <a16:creationId xmlns:a16="http://schemas.microsoft.com/office/drawing/2014/main" id="{DCFF3731-C093-6AD5-E247-CEC5DE6F48DF}"/>
              </a:ext>
            </a:extLst>
          </p:cNvPr>
          <p:cNvCxnSpPr>
            <a:cxnSpLocks/>
            <a:stCxn id="7" idx="3"/>
            <a:endCxn id="8" idx="1"/>
          </p:cNvCxnSpPr>
          <p:nvPr/>
        </p:nvCxnSpPr>
        <p:spPr>
          <a:xfrm flipV="1">
            <a:off x="1391478" y="1908310"/>
            <a:ext cx="56454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F473717-E315-861D-790C-1E85AAE8D3D6}"/>
              </a:ext>
            </a:extLst>
          </p:cNvPr>
          <p:cNvCxnSpPr>
            <a:cxnSpLocks/>
          </p:cNvCxnSpPr>
          <p:nvPr/>
        </p:nvCxnSpPr>
        <p:spPr>
          <a:xfrm flipV="1">
            <a:off x="4174435" y="1908308"/>
            <a:ext cx="56454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F5B88BB0-472D-EF78-6B14-5595D90F13A9}"/>
              </a:ext>
            </a:extLst>
          </p:cNvPr>
          <p:cNvSpPr txBox="1"/>
          <p:nvPr/>
        </p:nvSpPr>
        <p:spPr>
          <a:xfrm>
            <a:off x="4219301" y="1538976"/>
            <a:ext cx="474810" cy="369332"/>
          </a:xfrm>
          <a:prstGeom prst="rect">
            <a:avLst/>
          </a:prstGeom>
          <a:noFill/>
        </p:spPr>
        <p:txBody>
          <a:bodyPr wrap="none" rtlCol="0">
            <a:spAutoFit/>
          </a:bodyPr>
          <a:lstStyle/>
          <a:p>
            <a:r>
              <a:rPr lang="en-US" dirty="0"/>
              <a:t>No</a:t>
            </a:r>
          </a:p>
        </p:txBody>
      </p:sp>
      <p:sp>
        <p:nvSpPr>
          <p:cNvPr id="15" name="Rounded Rectangle 14">
            <a:extLst>
              <a:ext uri="{FF2B5EF4-FFF2-40B4-BE49-F238E27FC236}">
                <a16:creationId xmlns:a16="http://schemas.microsoft.com/office/drawing/2014/main" id="{64824534-F604-A918-86C8-E0105A4BE569}"/>
              </a:ext>
            </a:extLst>
          </p:cNvPr>
          <p:cNvSpPr/>
          <p:nvPr/>
        </p:nvSpPr>
        <p:spPr>
          <a:xfrm>
            <a:off x="4738977" y="1360130"/>
            <a:ext cx="1637969" cy="1129087"/>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Create a feature branch off Dev branch</a:t>
            </a:r>
          </a:p>
        </p:txBody>
      </p:sp>
      <p:pic>
        <p:nvPicPr>
          <p:cNvPr id="16" name="Picture 15">
            <a:extLst>
              <a:ext uri="{FF2B5EF4-FFF2-40B4-BE49-F238E27FC236}">
                <a16:creationId xmlns:a16="http://schemas.microsoft.com/office/drawing/2014/main" id="{297C62C9-FB35-CC17-BDF7-D099F8BB5A51}"/>
              </a:ext>
            </a:extLst>
          </p:cNvPr>
          <p:cNvPicPr>
            <a:picLocks noChangeAspect="1"/>
          </p:cNvPicPr>
          <p:nvPr/>
        </p:nvPicPr>
        <p:blipFill>
          <a:blip r:embed="rId2"/>
          <a:stretch>
            <a:fillRect/>
          </a:stretch>
        </p:blipFill>
        <p:spPr>
          <a:xfrm>
            <a:off x="3814693" y="4756764"/>
            <a:ext cx="1284025" cy="1124519"/>
          </a:xfrm>
          <a:prstGeom prst="rect">
            <a:avLst/>
          </a:prstGeom>
        </p:spPr>
      </p:pic>
      <p:sp>
        <p:nvSpPr>
          <p:cNvPr id="18" name="Rounded Rectangle 17">
            <a:extLst>
              <a:ext uri="{FF2B5EF4-FFF2-40B4-BE49-F238E27FC236}">
                <a16:creationId xmlns:a16="http://schemas.microsoft.com/office/drawing/2014/main" id="{D9EAC61A-F885-C2ED-91FA-B9A2E31921B2}"/>
              </a:ext>
            </a:extLst>
          </p:cNvPr>
          <p:cNvSpPr/>
          <p:nvPr/>
        </p:nvSpPr>
        <p:spPr>
          <a:xfrm>
            <a:off x="7270144" y="1248348"/>
            <a:ext cx="1637969" cy="1319919"/>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 Developing on your feature branch</a:t>
            </a:r>
          </a:p>
        </p:txBody>
      </p:sp>
      <p:sp>
        <p:nvSpPr>
          <p:cNvPr id="19" name="Rounded Rectangle 18">
            <a:extLst>
              <a:ext uri="{FF2B5EF4-FFF2-40B4-BE49-F238E27FC236}">
                <a16:creationId xmlns:a16="http://schemas.microsoft.com/office/drawing/2014/main" id="{43C771F7-1C93-73AB-723B-296347FCAAF6}"/>
              </a:ext>
            </a:extLst>
          </p:cNvPr>
          <p:cNvSpPr/>
          <p:nvPr/>
        </p:nvSpPr>
        <p:spPr>
          <a:xfrm>
            <a:off x="9671438" y="1137491"/>
            <a:ext cx="2239616" cy="1574363"/>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Push the code to GitHub </a:t>
            </a:r>
          </a:p>
          <a:p>
            <a:pPr algn="ctr"/>
            <a:r>
              <a:rPr lang="en-US" dirty="0"/>
              <a:t>Your local feature Branch to GitHub Feature Branch</a:t>
            </a:r>
          </a:p>
        </p:txBody>
      </p:sp>
      <p:pic>
        <p:nvPicPr>
          <p:cNvPr id="20" name="Picture 19">
            <a:extLst>
              <a:ext uri="{FF2B5EF4-FFF2-40B4-BE49-F238E27FC236}">
                <a16:creationId xmlns:a16="http://schemas.microsoft.com/office/drawing/2014/main" id="{9F10C5DD-DCC6-24D8-3931-1FED0258026C}"/>
              </a:ext>
            </a:extLst>
          </p:cNvPr>
          <p:cNvPicPr>
            <a:picLocks noChangeAspect="1"/>
          </p:cNvPicPr>
          <p:nvPr/>
        </p:nvPicPr>
        <p:blipFill>
          <a:blip r:embed="rId3"/>
          <a:srcRect t="1324"/>
          <a:stretch/>
        </p:blipFill>
        <p:spPr>
          <a:xfrm>
            <a:off x="5382371" y="4756764"/>
            <a:ext cx="2950597" cy="1217487"/>
          </a:xfrm>
          <a:prstGeom prst="rect">
            <a:avLst/>
          </a:prstGeom>
        </p:spPr>
      </p:pic>
      <p:pic>
        <p:nvPicPr>
          <p:cNvPr id="21" name="Picture 20">
            <a:extLst>
              <a:ext uri="{FF2B5EF4-FFF2-40B4-BE49-F238E27FC236}">
                <a16:creationId xmlns:a16="http://schemas.microsoft.com/office/drawing/2014/main" id="{863E9DDD-A058-EB9F-9298-7BA5E5443039}"/>
              </a:ext>
            </a:extLst>
          </p:cNvPr>
          <p:cNvPicPr>
            <a:picLocks noChangeAspect="1"/>
          </p:cNvPicPr>
          <p:nvPr/>
        </p:nvPicPr>
        <p:blipFill>
          <a:blip r:embed="rId4"/>
          <a:stretch>
            <a:fillRect/>
          </a:stretch>
        </p:blipFill>
        <p:spPr>
          <a:xfrm>
            <a:off x="8576202" y="4903409"/>
            <a:ext cx="3121606" cy="1070842"/>
          </a:xfrm>
          <a:prstGeom prst="rect">
            <a:avLst/>
          </a:prstGeom>
        </p:spPr>
      </p:pic>
      <p:sp>
        <p:nvSpPr>
          <p:cNvPr id="22" name="Rounded Rectangle 21">
            <a:extLst>
              <a:ext uri="{FF2B5EF4-FFF2-40B4-BE49-F238E27FC236}">
                <a16:creationId xmlns:a16="http://schemas.microsoft.com/office/drawing/2014/main" id="{7E889CB7-97D8-D759-27D1-C8589428F70B}"/>
              </a:ext>
            </a:extLst>
          </p:cNvPr>
          <p:cNvSpPr/>
          <p:nvPr/>
        </p:nvSpPr>
        <p:spPr>
          <a:xfrm>
            <a:off x="9618430" y="3035786"/>
            <a:ext cx="2239616" cy="1574363"/>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Create a pull request from feature branch to dev</a:t>
            </a:r>
          </a:p>
        </p:txBody>
      </p:sp>
      <p:sp>
        <p:nvSpPr>
          <p:cNvPr id="23" name="Rounded Rectangle 22">
            <a:extLst>
              <a:ext uri="{FF2B5EF4-FFF2-40B4-BE49-F238E27FC236}">
                <a16:creationId xmlns:a16="http://schemas.microsoft.com/office/drawing/2014/main" id="{0C691D74-7413-3856-DD92-4B067A039A4C}"/>
              </a:ext>
            </a:extLst>
          </p:cNvPr>
          <p:cNvSpPr/>
          <p:nvPr/>
        </p:nvSpPr>
        <p:spPr>
          <a:xfrm>
            <a:off x="6455136" y="2968191"/>
            <a:ext cx="2239616" cy="1574363"/>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Wait for Approval</a:t>
            </a:r>
          </a:p>
        </p:txBody>
      </p:sp>
      <p:sp>
        <p:nvSpPr>
          <p:cNvPr id="24" name="Rounded Rectangle 23">
            <a:extLst>
              <a:ext uri="{FF2B5EF4-FFF2-40B4-BE49-F238E27FC236}">
                <a16:creationId xmlns:a16="http://schemas.microsoft.com/office/drawing/2014/main" id="{CAC6A018-7F96-0DC5-9914-07B3E9E100FE}"/>
              </a:ext>
            </a:extLst>
          </p:cNvPr>
          <p:cNvSpPr/>
          <p:nvPr/>
        </p:nvSpPr>
        <p:spPr>
          <a:xfrm>
            <a:off x="3555561" y="2904106"/>
            <a:ext cx="2239616" cy="1574363"/>
          </a:xfrm>
          <a:prstGeom prst="roundRect">
            <a:avLst/>
          </a:prstGeom>
          <a:solidFill>
            <a:srgbClr val="FEBD5A"/>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Delete the feature branch</a:t>
            </a:r>
          </a:p>
        </p:txBody>
      </p:sp>
    </p:spTree>
    <p:extLst>
      <p:ext uri="{BB962C8B-B14F-4D97-AF65-F5344CB8AC3E}">
        <p14:creationId xmlns:p14="http://schemas.microsoft.com/office/powerpoint/2010/main" val="54835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7098</TotalTime>
  <Words>3272</Words>
  <Application>Microsoft Macintosh PowerPoint</Application>
  <PresentationFormat>Widescreen</PresentationFormat>
  <Paragraphs>259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Calibri</vt:lpstr>
      <vt:lpstr>Helvetica</vt:lpstr>
      <vt:lpstr>Office Theme</vt:lpstr>
      <vt:lpstr>Case Study </vt:lpstr>
      <vt:lpstr>Problem Statement</vt:lpstr>
      <vt:lpstr>Deliverable</vt:lpstr>
      <vt:lpstr>Plan</vt:lpstr>
      <vt:lpstr>LLM Model</vt:lpstr>
      <vt:lpstr>Steps (GitHub 1)</vt:lpstr>
      <vt:lpstr>Steps (GitHub 2)</vt:lpstr>
      <vt:lpstr>Steps (GitHub 3)</vt:lpstr>
      <vt:lpstr>Steps (GitHub 4), How to Use code to Github</vt:lpstr>
      <vt:lpstr>Steps (GitHub 5), Pull Requests (PRs) and Code Reviews</vt:lpstr>
      <vt:lpstr>Steps Automated Testing with Github Actions </vt:lpstr>
      <vt:lpstr>Model Creation</vt:lpstr>
      <vt:lpstr>Create a Docker Image for Lambda Function</vt:lpstr>
      <vt:lpstr>CI/CD for Unit Tests 1</vt:lpstr>
      <vt:lpstr>CI/CD for Unit Tests 2</vt:lpstr>
      <vt:lpstr>CI/CD for Unit Tests 3</vt:lpstr>
      <vt:lpstr>CI/CD for Docker Image ECR 1</vt:lpstr>
      <vt:lpstr>CI/CD for Docker Image ECR 2</vt:lpstr>
      <vt:lpstr>CI/CD for Docker Image ECR 3</vt:lpstr>
      <vt:lpstr>Deployment 1: Create a s3 bucket using terraform</vt:lpstr>
      <vt:lpstr>Deployment 2: s3 and lambda bucket using terraform</vt:lpstr>
      <vt:lpstr>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kargar</dc:creator>
  <cp:lastModifiedBy>shayan kargar</cp:lastModifiedBy>
  <cp:revision>3</cp:revision>
  <dcterms:created xsi:type="dcterms:W3CDTF">2024-09-13T18:24:20Z</dcterms:created>
  <dcterms:modified xsi:type="dcterms:W3CDTF">2024-09-18T16:42:57Z</dcterms:modified>
</cp:coreProperties>
</file>