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8"/>
  </p:notesMasterIdLst>
  <p:sldIdLst>
    <p:sldId id="256" r:id="rId2"/>
    <p:sldId id="258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00"/>
    <a:srgbClr val="06B8F0"/>
    <a:srgbClr val="0064B1"/>
    <a:srgbClr val="73C03C"/>
    <a:srgbClr val="FEB71E"/>
    <a:srgbClr val="FFDB1B"/>
    <a:srgbClr val="D9901F"/>
    <a:srgbClr val="FEBD5A"/>
    <a:srgbClr val="B57817"/>
    <a:srgbClr val="003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2"/>
  </p:normalViewPr>
  <p:slideViewPr>
    <p:cSldViewPr snapToGrid="0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D64C8-FF88-3A4C-AA3F-5583326EE5DD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163A-95C4-5C4E-BCB6-7BED2626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7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8086-1799-CE25-8C50-D5129F920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2C80B-2CA4-FC6E-6152-069D71623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BF883-AEB1-4836-83D0-0F0EDB49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4663-38C4-364D-8F39-76DA6AEC2C88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DC798-33A6-23EB-C20A-A97FB8F1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E25F6-5CCC-6FC0-3C1E-0006EB7D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2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A4F0-CA74-9138-BA96-DA3EC639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A0E42-F82D-55D1-EADE-3A60D4E08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A3F87-B826-6063-1127-E4973213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73FF-60E4-144B-83AF-4664441C652D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8CB5F-499D-0E46-54A5-C7366FA3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4022B-5C50-9604-9AED-F0F5075A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09F59-F2DE-75DC-8775-2B26E5BAB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99091-F838-55EB-452A-8E9A71E75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C54D-A132-ACB0-E8FD-ED6CA1D3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5875-761B-0D49-BF51-06D402EC20C0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756A8-3647-2200-CCD6-B7CE9E19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7D15-4245-7D68-C832-103F3E38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4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1922-F056-E3C0-85F4-AF8E24DA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C445-EB45-2197-4E4D-296B2B43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12715-990A-F732-7DA3-2F79DB61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61A9-D235-FB4D-8DAB-59C4807381CD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CD270-00C2-EEF7-DCBE-616753F6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14E24-821F-E8F2-5C22-188FD4C5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AC4-6F9C-89CF-02BD-7B4A30A5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B518A-1123-1298-FB7D-131006C59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1C32E-F412-258D-D9A3-E6026D38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C80D-BC8E-6C40-8D57-91C2A4CF26DA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7B0FB-424A-9DEE-88E0-00AC5438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6687-7B7E-A1B1-8D22-0A8FB08A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30C0-B86D-D4F1-67AA-AD4164E4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69BF5-4442-375E-07A1-110E5A5AB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DE392-A9E9-C555-6A2C-3F44DBCEE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55CC8-F0C1-3B28-3377-A40CD391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EEC8-BB97-D14C-9B01-8EAA6B57CAFE}" type="datetime1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33E88-E672-373C-6166-A0365EAA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CC629-FDD4-00C8-8C08-836A695C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9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2884-5C3D-E16E-EDBD-3B0983ED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0218A-F250-F56B-0324-E71E0652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871A5-E293-B0F2-5B03-219B55AB7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188E2-7144-B3F1-22E1-72CFFF5C8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28BB1-6A65-AE49-736E-D7605B4EB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5E747-4286-080A-C53F-00E1E5FB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4B26-F3A5-AB42-99B4-286E5E668214}" type="datetime1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0071E-6951-56B3-6041-4CAA5B83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27A37-6A43-4D3D-FC70-4D386FFB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3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D402-886F-39F9-07F1-2D304C86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326F0-81EA-296F-B1D8-C55118A1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47AE-EE35-4145-A469-4652A1F91382}" type="datetime1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23A2E-59FE-57A2-EB9A-3B2D22BD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C6993-BEC0-B9F8-0A4A-39EBC412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9E103-D7E6-A9F0-D174-5B853B93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EFCB-41C9-614C-8B4E-8001EAEA3146}" type="datetime1">
              <a:rPr lang="en-US" smtClean="0"/>
              <a:t>9/18/24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F903B-45C3-87DB-9DDD-4E2025ED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ECBE9-E624-2BD4-AE40-47DC71FA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6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2928-B786-5126-5ADE-7E2393EC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50BC-1973-BE23-C7FD-BB2B4DBD4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97C53-6C93-1C89-2BCE-1DCC826CE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8DE77-AB93-BE85-9202-6223E47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FC6E-F35C-4444-B5EF-E9FA28D79D4C}" type="datetime1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9D391-6612-BA03-CD5A-11F3C8AA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AB6A7-BBED-EB03-5570-071ADDBF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5508-1A88-B03F-AD4C-2D45F6B1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98FD7-4BDB-DD11-AACD-61381914A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18A3A-412C-DD87-0B7E-E50647075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9F3F5-69F4-3468-6F1A-F98AA801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5074-1852-534E-969D-DAD203DBA772}" type="datetime1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5E34E-9333-0AD5-CF62-1DB24418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467BF-B269-4420-904D-17E5FDC7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3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57B1C-F75B-5765-8C32-8FE367E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B28B-8293-4599-6E0B-A49F7364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92C83-D9C9-FD11-4D5C-31F0A4FB9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7D3A6A-F22A-9F47-A2B8-A9FB52E64AFA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9D8A5-DAA5-D208-6FC8-258928935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17ED6-8F7B-524E-90E7-4253EC6F2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7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sv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D481-FA01-8455-A736-916A83026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276"/>
            <a:ext cx="9144000" cy="2726192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49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llustrative Recommendation of an </a:t>
            </a:r>
            <a:r>
              <a:rPr lang="en-US" sz="49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LLMOps</a:t>
            </a:r>
            <a:r>
              <a:rPr lang="en-US" sz="49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Solution to Deploy </a:t>
            </a:r>
            <a:r>
              <a:rPr lang="en-US" sz="49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GenAI</a:t>
            </a:r>
            <a:r>
              <a:rPr lang="en-US" sz="49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Production </a:t>
            </a:r>
            <a:b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1418-7A85-647E-AB6F-84A0A99E9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2468"/>
            <a:ext cx="9144000" cy="1655762"/>
          </a:xfrm>
        </p:spPr>
        <p:txBody>
          <a:bodyPr/>
          <a:lstStyle/>
          <a:p>
            <a:r>
              <a:rPr lang="en-US"/>
              <a:t>Shayan Jalili</a:t>
            </a:r>
          </a:p>
          <a:p>
            <a:r>
              <a:rPr lang="en-US"/>
              <a:t>20 September 2024</a:t>
            </a:r>
            <a:endParaRPr lang="en-US" dirty="0"/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31A0C559-73DC-0835-845E-96BEBE6C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987" y="139693"/>
            <a:ext cx="3043877" cy="78015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C3AA7-EB8D-82A5-EB13-2BE6C8EF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31A0C559-73DC-0835-845E-96BEBE6C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284" y="6213182"/>
            <a:ext cx="1983179" cy="50829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81150" y="0"/>
            <a:ext cx="1211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1DCA740E-56FC-5984-E847-914F90368E34}"/>
              </a:ext>
            </a:extLst>
          </p:cNvPr>
          <p:cNvSpPr/>
          <p:nvPr/>
        </p:nvSpPr>
        <p:spPr>
          <a:xfrm>
            <a:off x="286988" y="2480561"/>
            <a:ext cx="1983179" cy="2113808"/>
          </a:xfrm>
          <a:prstGeom prst="homePlate">
            <a:avLst/>
          </a:prstGeom>
          <a:solidFill>
            <a:srgbClr val="FEB7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Introduction and Problem Statement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EA1AEF12-1134-9635-F5F9-112B2DFD19F7}"/>
              </a:ext>
            </a:extLst>
          </p:cNvPr>
          <p:cNvSpPr/>
          <p:nvPr/>
        </p:nvSpPr>
        <p:spPr>
          <a:xfrm>
            <a:off x="2695699" y="2480561"/>
            <a:ext cx="1983179" cy="2113808"/>
          </a:xfrm>
          <a:prstGeom prst="homePlate">
            <a:avLst/>
          </a:prstGeom>
          <a:solidFill>
            <a:srgbClr val="FFF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Management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B1B5A48B-EB2E-D3A3-77AF-0E564F6E2771}"/>
              </a:ext>
            </a:extLst>
          </p:cNvPr>
          <p:cNvSpPr/>
          <p:nvPr/>
        </p:nvSpPr>
        <p:spPr>
          <a:xfrm>
            <a:off x="5104410" y="2480561"/>
            <a:ext cx="1983179" cy="2113808"/>
          </a:xfrm>
          <a:prstGeom prst="homePlate">
            <a:avLst/>
          </a:prstGeom>
          <a:solidFill>
            <a:srgbClr val="73C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Automation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6278BDEE-3569-99AB-0805-FE771AEBF674}"/>
              </a:ext>
            </a:extLst>
          </p:cNvPr>
          <p:cNvSpPr/>
          <p:nvPr/>
        </p:nvSpPr>
        <p:spPr>
          <a:xfrm>
            <a:off x="7513121" y="2480561"/>
            <a:ext cx="1983179" cy="2113808"/>
          </a:xfrm>
          <a:prstGeom prst="homePlat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Monitoring,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Scalability,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Availability</a:t>
            </a:r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F5B45DAA-3123-6BC7-CB3E-98603984E5A1}"/>
              </a:ext>
            </a:extLst>
          </p:cNvPr>
          <p:cNvSpPr/>
          <p:nvPr/>
        </p:nvSpPr>
        <p:spPr>
          <a:xfrm>
            <a:off x="9921832" y="2480561"/>
            <a:ext cx="1983179" cy="211380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and Questions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0977D0-E13B-F6A7-5BD3-843AB08DFEE4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2270167" y="3537465"/>
            <a:ext cx="425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6055FD-A144-D3E7-C475-AA92DEE5F1C3}"/>
              </a:ext>
            </a:extLst>
          </p:cNvPr>
          <p:cNvCxnSpPr/>
          <p:nvPr/>
        </p:nvCxnSpPr>
        <p:spPr>
          <a:xfrm>
            <a:off x="4678878" y="3537465"/>
            <a:ext cx="425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DDD27F-E70D-7D2C-C1A9-9F8ADEEE6637}"/>
              </a:ext>
            </a:extLst>
          </p:cNvPr>
          <p:cNvCxnSpPr/>
          <p:nvPr/>
        </p:nvCxnSpPr>
        <p:spPr>
          <a:xfrm>
            <a:off x="7087589" y="3537465"/>
            <a:ext cx="425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171444-BD90-BA68-6733-062FAB2B24FA}"/>
              </a:ext>
            </a:extLst>
          </p:cNvPr>
          <p:cNvCxnSpPr/>
          <p:nvPr/>
        </p:nvCxnSpPr>
        <p:spPr>
          <a:xfrm>
            <a:off x="9496300" y="3537465"/>
            <a:ext cx="425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2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31A0C559-73DC-0835-845E-96BEBE6C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157" y="6090957"/>
            <a:ext cx="1983179" cy="50829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209797" y="74982"/>
            <a:ext cx="1211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This Matters: Stay with Me!</a:t>
            </a:r>
            <a:endParaRPr lang="en-US" sz="5400" b="1" dirty="0">
              <a:solidFill>
                <a:srgbClr val="06B8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80CB6B-29E4-79D4-0154-06C42D89C38E}"/>
              </a:ext>
            </a:extLst>
          </p:cNvPr>
          <p:cNvGrpSpPr/>
          <p:nvPr/>
        </p:nvGrpSpPr>
        <p:grpSpPr>
          <a:xfrm>
            <a:off x="583871" y="5944982"/>
            <a:ext cx="7194467" cy="800244"/>
            <a:chOff x="286988" y="2480561"/>
            <a:chExt cx="11618023" cy="2113808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76055FD-A144-D3E7-C475-AA92DEE5F1C3}"/>
                </a:ext>
              </a:extLst>
            </p:cNvPr>
            <p:cNvCxnSpPr/>
            <p:nvPr/>
          </p:nvCxnSpPr>
          <p:spPr>
            <a:xfrm>
              <a:off x="4678878" y="3537465"/>
              <a:ext cx="425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DB0E636-D3D2-1F95-F8AF-77F03DAEA64E}"/>
                </a:ext>
              </a:extLst>
            </p:cNvPr>
            <p:cNvGrpSpPr/>
            <p:nvPr/>
          </p:nvGrpSpPr>
          <p:grpSpPr>
            <a:xfrm>
              <a:off x="286988" y="2480561"/>
              <a:ext cx="11618023" cy="2113808"/>
              <a:chOff x="286988" y="2480561"/>
              <a:chExt cx="11618023" cy="2113808"/>
            </a:xfrm>
          </p:grpSpPr>
          <p:sp>
            <p:nvSpPr>
              <p:cNvPr id="12" name="Pentagon 11">
                <a:extLst>
                  <a:ext uri="{FF2B5EF4-FFF2-40B4-BE49-F238E27FC236}">
                    <a16:creationId xmlns:a16="http://schemas.microsoft.com/office/drawing/2014/main" id="{1DCA740E-56FC-5984-E847-914F90368E34}"/>
                  </a:ext>
                </a:extLst>
              </p:cNvPr>
              <p:cNvSpPr/>
              <p:nvPr/>
            </p:nvSpPr>
            <p:spPr>
              <a:xfrm>
                <a:off x="286988" y="2480561"/>
                <a:ext cx="1983179" cy="2113808"/>
              </a:xfrm>
              <a:prstGeom prst="homePlate">
                <a:avLst/>
              </a:prstGeom>
              <a:solidFill>
                <a:srgbClr val="FEB71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rPr>
                  <a:t>Introduction and Problem Statement</a:t>
                </a:r>
              </a:p>
            </p:txBody>
          </p:sp>
          <p:sp>
            <p:nvSpPr>
              <p:cNvPr id="17" name="Pentagon 16">
                <a:extLst>
                  <a:ext uri="{FF2B5EF4-FFF2-40B4-BE49-F238E27FC236}">
                    <a16:creationId xmlns:a16="http://schemas.microsoft.com/office/drawing/2014/main" id="{EA1AEF12-1134-9635-F5F9-112B2DFD19F7}"/>
                  </a:ext>
                </a:extLst>
              </p:cNvPr>
              <p:cNvSpPr/>
              <p:nvPr/>
            </p:nvSpPr>
            <p:spPr>
              <a:xfrm>
                <a:off x="2695699" y="2480561"/>
                <a:ext cx="1983179" cy="2113808"/>
              </a:xfrm>
              <a:prstGeom prst="homePlat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/>
                    </a:solidFill>
                  </a:rPr>
                  <a:t>Automation and best Practices</a:t>
                </a:r>
              </a:p>
            </p:txBody>
          </p:sp>
          <p:sp>
            <p:nvSpPr>
              <p:cNvPr id="18" name="Pentagon 17">
                <a:extLst>
                  <a:ext uri="{FF2B5EF4-FFF2-40B4-BE49-F238E27FC236}">
                    <a16:creationId xmlns:a16="http://schemas.microsoft.com/office/drawing/2014/main" id="{B1B5A48B-EB2E-D3A3-77AF-0E564F6E2771}"/>
                  </a:ext>
                </a:extLst>
              </p:cNvPr>
              <p:cNvSpPr/>
              <p:nvPr/>
            </p:nvSpPr>
            <p:spPr>
              <a:xfrm>
                <a:off x="5104410" y="2480561"/>
                <a:ext cx="1983179" cy="2113808"/>
              </a:xfrm>
              <a:prstGeom prst="homePlat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/>
                    </a:solidFill>
                  </a:rPr>
                  <a:t>Automation and best Practices</a:t>
                </a:r>
              </a:p>
            </p:txBody>
          </p:sp>
          <p:sp>
            <p:nvSpPr>
              <p:cNvPr id="19" name="Pentagon 18">
                <a:extLst>
                  <a:ext uri="{FF2B5EF4-FFF2-40B4-BE49-F238E27FC236}">
                    <a16:creationId xmlns:a16="http://schemas.microsoft.com/office/drawing/2014/main" id="{6278BDEE-3569-99AB-0805-FE771AEBF674}"/>
                  </a:ext>
                </a:extLst>
              </p:cNvPr>
              <p:cNvSpPr/>
              <p:nvPr/>
            </p:nvSpPr>
            <p:spPr>
              <a:xfrm>
                <a:off x="7513121" y="2480561"/>
                <a:ext cx="1983179" cy="2113808"/>
              </a:xfrm>
              <a:prstGeom prst="homePlat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/>
                    </a:solidFill>
                  </a:rPr>
                  <a:t>Deployment</a:t>
                </a:r>
              </a:p>
            </p:txBody>
          </p:sp>
          <p:sp>
            <p:nvSpPr>
              <p:cNvPr id="20" name="Pentagon 19">
                <a:extLst>
                  <a:ext uri="{FF2B5EF4-FFF2-40B4-BE49-F238E27FC236}">
                    <a16:creationId xmlns:a16="http://schemas.microsoft.com/office/drawing/2014/main" id="{F5B45DAA-3123-6BC7-CB3E-98603984E5A1}"/>
                  </a:ext>
                </a:extLst>
              </p:cNvPr>
              <p:cNvSpPr/>
              <p:nvPr/>
            </p:nvSpPr>
            <p:spPr>
              <a:xfrm>
                <a:off x="9921832" y="2480561"/>
                <a:ext cx="1983179" cy="2113808"/>
              </a:xfrm>
              <a:prstGeom prst="homePlat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/>
                    </a:solidFill>
                  </a:rPr>
                  <a:t>Conclusion and Questions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00977D0-E13B-F6A7-5BD3-843AB08DFEE4}"/>
                  </a:ext>
                </a:extLst>
              </p:cNvPr>
              <p:cNvCxnSpPr>
                <a:stCxn id="12" idx="3"/>
                <a:endCxn id="17" idx="1"/>
              </p:cNvCxnSpPr>
              <p:nvPr/>
            </p:nvCxnSpPr>
            <p:spPr>
              <a:xfrm>
                <a:off x="2270167" y="3537465"/>
                <a:ext cx="4255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DDDD27F-E70D-7D2C-C1A9-9F8ADEEE6637}"/>
                  </a:ext>
                </a:extLst>
              </p:cNvPr>
              <p:cNvCxnSpPr/>
              <p:nvPr/>
            </p:nvCxnSpPr>
            <p:spPr>
              <a:xfrm>
                <a:off x="7087589" y="3537465"/>
                <a:ext cx="4255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2171444-BD90-BA68-6733-062FAB2B24FA}"/>
                  </a:ext>
                </a:extLst>
              </p:cNvPr>
              <p:cNvCxnSpPr/>
              <p:nvPr/>
            </p:nvCxnSpPr>
            <p:spPr>
              <a:xfrm>
                <a:off x="9496300" y="3537465"/>
                <a:ext cx="4255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Picture 5" descr="A monkey with a tube on its nose&#10;&#10;Description automatically generated">
            <a:extLst>
              <a:ext uri="{FF2B5EF4-FFF2-40B4-BE49-F238E27FC236}">
                <a16:creationId xmlns:a16="http://schemas.microsoft.com/office/drawing/2014/main" id="{3EDD3182-A17D-0A39-8F0F-85833A654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699" y="1196401"/>
            <a:ext cx="3404601" cy="415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5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31A0C559-73DC-0835-845E-96BEBE6C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157" y="6090957"/>
            <a:ext cx="1983179" cy="50829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141630" y="38682"/>
            <a:ext cx="1211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sz="5400" dirty="0">
              <a:solidFill>
                <a:srgbClr val="06B8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06C510-C882-BD6B-9E3B-5C357818B392}"/>
              </a:ext>
            </a:extLst>
          </p:cNvPr>
          <p:cNvSpPr txBox="1"/>
          <p:nvPr/>
        </p:nvSpPr>
        <p:spPr>
          <a:xfrm>
            <a:off x="209797" y="1079039"/>
            <a:ext cx="607694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AI/ML Center of Excellence team is developing LLM-based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Deploy pilot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solution that leverages industry report.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 insights and strategic Recommendation for the leadership team.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E6968CF-060A-7588-7AA0-6784BC5A9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9623" y="2922169"/>
            <a:ext cx="762000" cy="76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8FE54B4-75A6-49DE-FD2C-6B63A6D01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8865" y="2897181"/>
            <a:ext cx="762000" cy="762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6EE7F46-A385-F984-3AB8-1CD06C00C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3586" y="1156551"/>
            <a:ext cx="1817037" cy="1022084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77B4D853-0B20-2393-7B37-BBC971A2DC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38388" y="1094585"/>
            <a:ext cx="1089706" cy="1089706"/>
          </a:xfrm>
          <a:prstGeom prst="rect">
            <a:avLst/>
          </a:prstGeom>
        </p:spPr>
      </p:pic>
      <p:pic>
        <p:nvPicPr>
          <p:cNvPr id="35" name="Picture 34" descr="A logo of a company&#10;&#10;Description automatically generated">
            <a:extLst>
              <a:ext uri="{FF2B5EF4-FFF2-40B4-BE49-F238E27FC236}">
                <a16:creationId xmlns:a16="http://schemas.microsoft.com/office/drawing/2014/main" id="{58E2016F-DF7F-2CD6-B262-13E5D9FD8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64297" y="2842637"/>
            <a:ext cx="1228085" cy="921064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C460CE2B-1D7E-4A9A-9A5B-BABF1A4931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68865" y="4245765"/>
            <a:ext cx="762000" cy="7620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91F3AD9-E742-8CEB-3678-645D96092BCF}"/>
              </a:ext>
            </a:extLst>
          </p:cNvPr>
          <p:cNvGrpSpPr/>
          <p:nvPr/>
        </p:nvGrpSpPr>
        <p:grpSpPr>
          <a:xfrm>
            <a:off x="583872" y="5814030"/>
            <a:ext cx="7194467" cy="800244"/>
            <a:chOff x="286988" y="2480561"/>
            <a:chExt cx="11618023" cy="2113808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159E0E5-654F-2DA9-3062-08F86B6247D6}"/>
                </a:ext>
              </a:extLst>
            </p:cNvPr>
            <p:cNvCxnSpPr/>
            <p:nvPr/>
          </p:nvCxnSpPr>
          <p:spPr>
            <a:xfrm>
              <a:off x="4678878" y="3537465"/>
              <a:ext cx="425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C134169-85E9-5FC5-9431-3450335B2485}"/>
                </a:ext>
              </a:extLst>
            </p:cNvPr>
            <p:cNvGrpSpPr/>
            <p:nvPr/>
          </p:nvGrpSpPr>
          <p:grpSpPr>
            <a:xfrm>
              <a:off x="286988" y="2480561"/>
              <a:ext cx="11618023" cy="2113808"/>
              <a:chOff x="286988" y="2480561"/>
              <a:chExt cx="11618023" cy="2113808"/>
            </a:xfrm>
          </p:grpSpPr>
          <p:sp>
            <p:nvSpPr>
              <p:cNvPr id="45" name="Pentagon 44">
                <a:extLst>
                  <a:ext uri="{FF2B5EF4-FFF2-40B4-BE49-F238E27FC236}">
                    <a16:creationId xmlns:a16="http://schemas.microsoft.com/office/drawing/2014/main" id="{C5406849-6E31-6463-B1CC-F2A1F640844C}"/>
                  </a:ext>
                </a:extLst>
              </p:cNvPr>
              <p:cNvSpPr/>
              <p:nvPr/>
            </p:nvSpPr>
            <p:spPr>
              <a:xfrm>
                <a:off x="286988" y="2480561"/>
                <a:ext cx="1983179" cy="2113808"/>
              </a:xfrm>
              <a:prstGeom prst="homePlate">
                <a:avLst/>
              </a:prstGeom>
              <a:solidFill>
                <a:srgbClr val="FEB71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rPr>
                  <a:t>Introduction and Problem Statement</a:t>
                </a:r>
              </a:p>
            </p:txBody>
          </p:sp>
          <p:sp>
            <p:nvSpPr>
              <p:cNvPr id="47" name="Pentagon 46">
                <a:extLst>
                  <a:ext uri="{FF2B5EF4-FFF2-40B4-BE49-F238E27FC236}">
                    <a16:creationId xmlns:a16="http://schemas.microsoft.com/office/drawing/2014/main" id="{CEDACD4C-4D85-DF42-BE87-AA4B9007EC2B}"/>
                  </a:ext>
                </a:extLst>
              </p:cNvPr>
              <p:cNvSpPr/>
              <p:nvPr/>
            </p:nvSpPr>
            <p:spPr>
              <a:xfrm>
                <a:off x="2695699" y="2480561"/>
                <a:ext cx="1983179" cy="2113808"/>
              </a:xfrm>
              <a:prstGeom prst="homePlat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/>
                    </a:solidFill>
                  </a:rPr>
                  <a:t>Automation and best Practices</a:t>
                </a:r>
              </a:p>
            </p:txBody>
          </p:sp>
          <p:sp>
            <p:nvSpPr>
              <p:cNvPr id="49" name="Pentagon 48">
                <a:extLst>
                  <a:ext uri="{FF2B5EF4-FFF2-40B4-BE49-F238E27FC236}">
                    <a16:creationId xmlns:a16="http://schemas.microsoft.com/office/drawing/2014/main" id="{B2DE6FA2-C972-2022-CC42-EB10E31FE2C3}"/>
                  </a:ext>
                </a:extLst>
              </p:cNvPr>
              <p:cNvSpPr/>
              <p:nvPr/>
            </p:nvSpPr>
            <p:spPr>
              <a:xfrm>
                <a:off x="5104410" y="2480561"/>
                <a:ext cx="1983179" cy="2113808"/>
              </a:xfrm>
              <a:prstGeom prst="homePlat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/>
                    </a:solidFill>
                  </a:rPr>
                  <a:t>Automation and best Practices</a:t>
                </a:r>
              </a:p>
            </p:txBody>
          </p:sp>
          <p:sp>
            <p:nvSpPr>
              <p:cNvPr id="51" name="Pentagon 50">
                <a:extLst>
                  <a:ext uri="{FF2B5EF4-FFF2-40B4-BE49-F238E27FC236}">
                    <a16:creationId xmlns:a16="http://schemas.microsoft.com/office/drawing/2014/main" id="{C198F8DA-C6ED-3B4D-BF43-16F6BFB4AC01}"/>
                  </a:ext>
                </a:extLst>
              </p:cNvPr>
              <p:cNvSpPr/>
              <p:nvPr/>
            </p:nvSpPr>
            <p:spPr>
              <a:xfrm>
                <a:off x="7513121" y="2480561"/>
                <a:ext cx="1983179" cy="2113808"/>
              </a:xfrm>
              <a:prstGeom prst="homePlat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/>
                    </a:solidFill>
                  </a:rPr>
                  <a:t>Deployment</a:t>
                </a:r>
              </a:p>
            </p:txBody>
          </p:sp>
          <p:sp>
            <p:nvSpPr>
              <p:cNvPr id="53" name="Pentagon 52">
                <a:extLst>
                  <a:ext uri="{FF2B5EF4-FFF2-40B4-BE49-F238E27FC236}">
                    <a16:creationId xmlns:a16="http://schemas.microsoft.com/office/drawing/2014/main" id="{63871E3E-1F7B-DA61-E4C7-3B4E7C1CD579}"/>
                  </a:ext>
                </a:extLst>
              </p:cNvPr>
              <p:cNvSpPr/>
              <p:nvPr/>
            </p:nvSpPr>
            <p:spPr>
              <a:xfrm>
                <a:off x="9921832" y="2480561"/>
                <a:ext cx="1983179" cy="2113808"/>
              </a:xfrm>
              <a:prstGeom prst="homePlat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/>
                    </a:solidFill>
                  </a:rPr>
                  <a:t>Conclusion and Questions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DD0DAD6-50FA-659D-1FCD-FC6034D03E37}"/>
                  </a:ext>
                </a:extLst>
              </p:cNvPr>
              <p:cNvCxnSpPr>
                <a:stCxn id="45" idx="3"/>
                <a:endCxn id="47" idx="1"/>
              </p:cNvCxnSpPr>
              <p:nvPr/>
            </p:nvCxnSpPr>
            <p:spPr>
              <a:xfrm>
                <a:off x="2270167" y="3537465"/>
                <a:ext cx="4255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82890B4-66CA-37D2-33F3-AA2AE0CBF036}"/>
                  </a:ext>
                </a:extLst>
              </p:cNvPr>
              <p:cNvCxnSpPr/>
              <p:nvPr/>
            </p:nvCxnSpPr>
            <p:spPr>
              <a:xfrm>
                <a:off x="7087589" y="3537465"/>
                <a:ext cx="4255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5D80CECD-CBFB-10BD-B244-07E9AAA19CE1}"/>
                  </a:ext>
                </a:extLst>
              </p:cNvPr>
              <p:cNvCxnSpPr/>
              <p:nvPr/>
            </p:nvCxnSpPr>
            <p:spPr>
              <a:xfrm>
                <a:off x="9496300" y="3537465"/>
                <a:ext cx="4255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6830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31A0C559-73DC-0835-845E-96BEBE6C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157" y="6090957"/>
            <a:ext cx="1983179" cy="50829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141630" y="38682"/>
            <a:ext cx="1211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Terminology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E6968CF-060A-7588-7AA0-6784BC5A9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630" y="3355003"/>
            <a:ext cx="530151" cy="530151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8FE54B4-75A6-49DE-FD2C-6B63A6D01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862" y="3971191"/>
            <a:ext cx="530151" cy="5301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6EE7F46-A385-F984-3AB8-1CD06C00C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9119" y="962012"/>
            <a:ext cx="1266504" cy="71240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77B4D853-0B20-2393-7B37-BBC971A2DC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246" y="1740058"/>
            <a:ext cx="712409" cy="712409"/>
          </a:xfrm>
          <a:prstGeom prst="rect">
            <a:avLst/>
          </a:prstGeom>
        </p:spPr>
      </p:pic>
      <p:pic>
        <p:nvPicPr>
          <p:cNvPr id="35" name="Picture 34" descr="A logo of a company&#10;&#10;Description automatically generated">
            <a:extLst>
              <a:ext uri="{FF2B5EF4-FFF2-40B4-BE49-F238E27FC236}">
                <a16:creationId xmlns:a16="http://schemas.microsoft.com/office/drawing/2014/main" id="{58E2016F-DF7F-2CD6-B262-13E5D9FD8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45525" y="2538504"/>
            <a:ext cx="973949" cy="730462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C460CE2B-1D7E-4A9A-9A5B-BABF1A4931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3681" y="4587379"/>
            <a:ext cx="545179" cy="545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823438-C7CA-4050-005B-7E110EA835FA}"/>
              </a:ext>
            </a:extLst>
          </p:cNvPr>
          <p:cNvSpPr txBox="1"/>
          <p:nvPr/>
        </p:nvSpPr>
        <p:spPr>
          <a:xfrm>
            <a:off x="928424" y="1911596"/>
            <a:ext cx="6216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pytest</a:t>
            </a:r>
            <a:r>
              <a:rPr lang="en-US" dirty="0"/>
              <a:t> is a popular testing framework for 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1795B-12A3-E067-6FA7-C507826EB9B2}"/>
              </a:ext>
            </a:extLst>
          </p:cNvPr>
          <p:cNvSpPr txBox="1"/>
          <p:nvPr/>
        </p:nvSpPr>
        <p:spPr>
          <a:xfrm>
            <a:off x="986444" y="962012"/>
            <a:ext cx="62167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Python is the go-to language for data analysis, machine learning, and artificial intelligence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22EFB-22E2-BAAA-763F-4BD019E53519}"/>
              </a:ext>
            </a:extLst>
          </p:cNvPr>
          <p:cNvSpPr txBox="1"/>
          <p:nvPr/>
        </p:nvSpPr>
        <p:spPr>
          <a:xfrm>
            <a:off x="1090264" y="4634824"/>
            <a:ext cx="98354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Amazon </a:t>
            </a:r>
            <a:r>
              <a:rPr lang="en-US" b="1" dirty="0" err="1"/>
              <a:t>Textract</a:t>
            </a:r>
            <a:r>
              <a:rPr lang="en-US" dirty="0"/>
              <a:t> is a machine learning service provided by </a:t>
            </a:r>
            <a:r>
              <a:rPr lang="en-US" b="1" dirty="0"/>
              <a:t>AWS</a:t>
            </a:r>
            <a:r>
              <a:rPr lang="en-US" dirty="0"/>
              <a:t> (Amazon Web Services) that automatically extracts text, handwriting, and data from scanned documents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8CDE0-E7D8-71EE-27A4-66386EF11CE5}"/>
              </a:ext>
            </a:extLst>
          </p:cNvPr>
          <p:cNvSpPr txBox="1"/>
          <p:nvPr/>
        </p:nvSpPr>
        <p:spPr>
          <a:xfrm>
            <a:off x="1197913" y="5444626"/>
            <a:ext cx="10533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Amazon Bedrock</a:t>
            </a:r>
            <a:r>
              <a:rPr lang="en-US" dirty="0"/>
              <a:t> is an </a:t>
            </a:r>
            <a:r>
              <a:rPr lang="en-US" b="1" dirty="0"/>
              <a:t>AWS service</a:t>
            </a:r>
            <a:r>
              <a:rPr lang="en-US" dirty="0"/>
              <a:t> that provides access to foundational models (FMs) from leading AI providers via an API.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48837B-C804-3EF7-53EB-48B04F2FACF7}"/>
              </a:ext>
            </a:extLst>
          </p:cNvPr>
          <p:cNvSpPr txBox="1"/>
          <p:nvPr/>
        </p:nvSpPr>
        <p:spPr>
          <a:xfrm>
            <a:off x="1090264" y="3711494"/>
            <a:ext cx="109940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Amazon Kendra</a:t>
            </a:r>
            <a:r>
              <a:rPr lang="en-US" dirty="0"/>
              <a:t> is an </a:t>
            </a:r>
            <a:r>
              <a:rPr lang="en-US" b="1" dirty="0"/>
              <a:t>AI-powered enterprise search service</a:t>
            </a:r>
            <a:r>
              <a:rPr lang="en-US" dirty="0"/>
              <a:t> from Amazon Web Services (AWS) that enables organizations to search across a wide range of internal documents and databases with natural language queries.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FB20EB-2A63-041C-7118-ECD2C92BA8AA}"/>
              </a:ext>
            </a:extLst>
          </p:cNvPr>
          <p:cNvSpPr txBox="1"/>
          <p:nvPr/>
        </p:nvSpPr>
        <p:spPr>
          <a:xfrm>
            <a:off x="928424" y="2488379"/>
            <a:ext cx="111559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Amazon S3</a:t>
            </a:r>
            <a:r>
              <a:rPr lang="en-US" dirty="0"/>
              <a:t> (Simple Storage Service) is a scalable, high-performance object storage service offered by </a:t>
            </a:r>
            <a:r>
              <a:rPr lang="en-US" b="1" dirty="0"/>
              <a:t>Amazon Web Services (AWS)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0B238D-0CB9-E08F-54B2-41BEA10C5294}"/>
              </a:ext>
            </a:extLst>
          </p:cNvPr>
          <p:cNvSpPr txBox="1"/>
          <p:nvPr/>
        </p:nvSpPr>
        <p:spPr>
          <a:xfrm>
            <a:off x="986444" y="3031837"/>
            <a:ext cx="10533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Amazon Lambda</a:t>
            </a:r>
            <a:r>
              <a:rPr lang="en-US" dirty="0"/>
              <a:t> is a </a:t>
            </a:r>
            <a:r>
              <a:rPr lang="en-US" b="1" dirty="0"/>
              <a:t>serverless compute service</a:t>
            </a:r>
            <a:r>
              <a:rPr lang="en-US" dirty="0"/>
              <a:t> provided by </a:t>
            </a:r>
            <a:r>
              <a:rPr lang="en-US" b="1" dirty="0"/>
              <a:t>Amazon Web Services (AWS)</a:t>
            </a:r>
            <a:r>
              <a:rPr lang="en-US" dirty="0"/>
              <a:t> that allows you to run code without provisioning or managing servers</a:t>
            </a:r>
          </a:p>
        </p:txBody>
      </p:sp>
    </p:spTree>
    <p:extLst>
      <p:ext uri="{BB962C8B-B14F-4D97-AF65-F5344CB8AC3E}">
        <p14:creationId xmlns:p14="http://schemas.microsoft.com/office/powerpoint/2010/main" val="228896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31A0C559-73DC-0835-845E-96BEBE6C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157" y="6090957"/>
            <a:ext cx="1983179" cy="50829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141630" y="38682"/>
            <a:ext cx="1211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Pipeline Design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E6968CF-060A-7588-7AA0-6784BC5A9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2472" y="1649346"/>
            <a:ext cx="530151" cy="530151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8FE54B4-75A6-49DE-FD2C-6B63A6D01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84548" y="3472921"/>
            <a:ext cx="530151" cy="530151"/>
          </a:xfrm>
          <a:prstGeom prst="rect">
            <a:avLst/>
          </a:prstGeom>
        </p:spPr>
      </p:pic>
      <p:pic>
        <p:nvPicPr>
          <p:cNvPr id="35" name="Picture 34" descr="A logo of a company&#10;&#10;Description automatically generated">
            <a:extLst>
              <a:ext uri="{FF2B5EF4-FFF2-40B4-BE49-F238E27FC236}">
                <a16:creationId xmlns:a16="http://schemas.microsoft.com/office/drawing/2014/main" id="{58E2016F-DF7F-2CD6-B262-13E5D9FD8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3676" y="1549191"/>
            <a:ext cx="973949" cy="7304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C460CE2B-1D7E-4A9A-9A5B-BABF1A4931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1497" y="1659633"/>
            <a:ext cx="530151" cy="530151"/>
          </a:xfrm>
          <a:prstGeom prst="rect">
            <a:avLst/>
          </a:prstGeom>
        </p:spPr>
      </p:pic>
      <p:pic>
        <p:nvPicPr>
          <p:cNvPr id="7" name="Picture 6" descr="A black and white report&#10;&#10;Description automatically generated">
            <a:extLst>
              <a:ext uri="{FF2B5EF4-FFF2-40B4-BE49-F238E27FC236}">
                <a16:creationId xmlns:a16="http://schemas.microsoft.com/office/drawing/2014/main" id="{A790C660-6C3D-143C-7691-FFBE8E6A48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3746" y="1460816"/>
            <a:ext cx="779534" cy="92333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55A7E0-B965-EDB3-FBE2-49DBDD8E451B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3433280" y="1914422"/>
            <a:ext cx="1000396" cy="8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B223A4-7EEB-8DA7-D4E3-9A3ECA3C6117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>
            <a:off x="5407625" y="1914422"/>
            <a:ext cx="9748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E5E561-09E3-F991-63E7-DAC7BF57FDAE}"/>
              </a:ext>
            </a:extLst>
          </p:cNvPr>
          <p:cNvCxnSpPr>
            <a:cxnSpLocks/>
            <a:stCxn id="23" idx="3"/>
            <a:endCxn id="37" idx="1"/>
          </p:cNvCxnSpPr>
          <p:nvPr/>
        </p:nvCxnSpPr>
        <p:spPr>
          <a:xfrm>
            <a:off x="6912623" y="1914422"/>
            <a:ext cx="708874" cy="10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8925C08-0C60-3029-A470-E758159DEBA3}"/>
              </a:ext>
            </a:extLst>
          </p:cNvPr>
          <p:cNvSpPr txBox="1"/>
          <p:nvPr/>
        </p:nvSpPr>
        <p:spPr>
          <a:xfrm>
            <a:off x="3613682" y="1609253"/>
            <a:ext cx="614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upload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6F0301-4D73-2F54-866B-3E97E18D5E89}"/>
              </a:ext>
            </a:extLst>
          </p:cNvPr>
          <p:cNvSpPr txBox="1"/>
          <p:nvPr/>
        </p:nvSpPr>
        <p:spPr>
          <a:xfrm>
            <a:off x="5595216" y="1601002"/>
            <a:ext cx="714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F4737D-AA7A-7A2B-5349-9007F42F8A1B}"/>
              </a:ext>
            </a:extLst>
          </p:cNvPr>
          <p:cNvSpPr txBox="1"/>
          <p:nvPr/>
        </p:nvSpPr>
        <p:spPr>
          <a:xfrm>
            <a:off x="7006960" y="1609253"/>
            <a:ext cx="714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Runs</a:t>
            </a:r>
          </a:p>
        </p:txBody>
      </p:sp>
      <p:pic>
        <p:nvPicPr>
          <p:cNvPr id="57" name="Picture 56" descr="A logo of a company&#10;&#10;Description automatically generated">
            <a:extLst>
              <a:ext uri="{FF2B5EF4-FFF2-40B4-BE49-F238E27FC236}">
                <a16:creationId xmlns:a16="http://schemas.microsoft.com/office/drawing/2014/main" id="{07C7C9BE-AA11-ED7A-11D8-964E411C8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4361" y="1557250"/>
            <a:ext cx="973949" cy="7304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E28D4-55E7-334F-BF62-4E03E94920E8}"/>
              </a:ext>
            </a:extLst>
          </p:cNvPr>
          <p:cNvCxnSpPr>
            <a:cxnSpLocks/>
            <a:stCxn id="37" idx="3"/>
            <a:endCxn id="57" idx="1"/>
          </p:cNvCxnSpPr>
          <p:nvPr/>
        </p:nvCxnSpPr>
        <p:spPr>
          <a:xfrm flipV="1">
            <a:off x="8151648" y="1922481"/>
            <a:ext cx="2092713" cy="2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4CBAF6-7246-488B-0903-56B9376358E1}"/>
              </a:ext>
            </a:extLst>
          </p:cNvPr>
          <p:cNvSpPr txBox="1"/>
          <p:nvPr/>
        </p:nvSpPr>
        <p:spPr>
          <a:xfrm>
            <a:off x="8362353" y="1101422"/>
            <a:ext cx="1704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Extracts the text and structured data from the report. Send the report to S3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89CA2DC8-42E4-1DAE-ADD6-1D86D38A9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8085" y="3563971"/>
            <a:ext cx="530151" cy="530151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3D7FFD8-4555-14B2-411D-F106FA88AF0D}"/>
              </a:ext>
            </a:extLst>
          </p:cNvPr>
          <p:cNvCxnSpPr>
            <a:cxnSpLocks/>
          </p:cNvCxnSpPr>
          <p:nvPr/>
        </p:nvCxnSpPr>
        <p:spPr>
          <a:xfrm>
            <a:off x="10672917" y="2384147"/>
            <a:ext cx="0" cy="1152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E43BD05-20EA-E4B1-8690-58C63D554BA1}"/>
              </a:ext>
            </a:extLst>
          </p:cNvPr>
          <p:cNvCxnSpPr>
            <a:cxnSpLocks/>
          </p:cNvCxnSpPr>
          <p:nvPr/>
        </p:nvCxnSpPr>
        <p:spPr>
          <a:xfrm flipH="1">
            <a:off x="9198004" y="3779598"/>
            <a:ext cx="10463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7E40923-A5A4-398F-0E47-3FF7CA58FD3A}"/>
              </a:ext>
            </a:extLst>
          </p:cNvPr>
          <p:cNvSpPr txBox="1"/>
          <p:nvPr/>
        </p:nvSpPr>
        <p:spPr>
          <a:xfrm rot="5400000">
            <a:off x="10543623" y="2752145"/>
            <a:ext cx="714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9BAA22-B130-A758-3C52-D3131EE4CE5A}"/>
              </a:ext>
            </a:extLst>
          </p:cNvPr>
          <p:cNvSpPr txBox="1"/>
          <p:nvPr/>
        </p:nvSpPr>
        <p:spPr>
          <a:xfrm>
            <a:off x="9465863" y="3387022"/>
            <a:ext cx="714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Runs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BBAC6D5-0697-86C3-90A6-FC3692B6B3E1}"/>
              </a:ext>
            </a:extLst>
          </p:cNvPr>
          <p:cNvCxnSpPr>
            <a:cxnSpLocks/>
          </p:cNvCxnSpPr>
          <p:nvPr/>
        </p:nvCxnSpPr>
        <p:spPr>
          <a:xfrm flipH="1">
            <a:off x="6382472" y="3779598"/>
            <a:ext cx="22853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8BFB6F0-AEBF-47D1-C49C-04C8FF320A38}"/>
              </a:ext>
            </a:extLst>
          </p:cNvPr>
          <p:cNvSpPr txBox="1"/>
          <p:nvPr/>
        </p:nvSpPr>
        <p:spPr>
          <a:xfrm>
            <a:off x="6672817" y="2954849"/>
            <a:ext cx="17046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 provide semantic search capabilities on the extracted data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B28F4281-4E76-8B1D-189C-9DE21B340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4172" y="3537052"/>
            <a:ext cx="530151" cy="530151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39760B-D26B-365B-7A1F-2271AE87B852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4433676" y="3802128"/>
            <a:ext cx="13904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94177DD-D79D-2576-3EEC-FBDEECF261C8}"/>
              </a:ext>
            </a:extLst>
          </p:cNvPr>
          <p:cNvSpPr txBox="1"/>
          <p:nvPr/>
        </p:nvSpPr>
        <p:spPr>
          <a:xfrm>
            <a:off x="4626662" y="3380774"/>
            <a:ext cx="714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Runs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81EED7-E9A5-A921-D3C6-1F865B05DDDA}"/>
              </a:ext>
            </a:extLst>
          </p:cNvPr>
          <p:cNvSpPr txBox="1"/>
          <p:nvPr/>
        </p:nvSpPr>
        <p:spPr>
          <a:xfrm>
            <a:off x="1774266" y="3042220"/>
            <a:ext cx="1704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 provide large language model (LLM) based insights and recommendations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54908A7-665A-3424-5BEA-5D4C7A436361}"/>
              </a:ext>
            </a:extLst>
          </p:cNvPr>
          <p:cNvGrpSpPr/>
          <p:nvPr/>
        </p:nvGrpSpPr>
        <p:grpSpPr>
          <a:xfrm>
            <a:off x="630490" y="5891869"/>
            <a:ext cx="7194467" cy="800244"/>
            <a:chOff x="286988" y="2480561"/>
            <a:chExt cx="11618023" cy="2113808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C19D3DE-BB5D-25C2-F374-745D875CE527}"/>
                </a:ext>
              </a:extLst>
            </p:cNvPr>
            <p:cNvCxnSpPr/>
            <p:nvPr/>
          </p:nvCxnSpPr>
          <p:spPr>
            <a:xfrm>
              <a:off x="4678878" y="3537465"/>
              <a:ext cx="425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5F5EC5E-9A60-4334-0CA3-36C99A24B7D8}"/>
                </a:ext>
              </a:extLst>
            </p:cNvPr>
            <p:cNvGrpSpPr/>
            <p:nvPr/>
          </p:nvGrpSpPr>
          <p:grpSpPr>
            <a:xfrm>
              <a:off x="286988" y="2480561"/>
              <a:ext cx="11618023" cy="2113808"/>
              <a:chOff x="286988" y="2480561"/>
              <a:chExt cx="11618023" cy="2113808"/>
            </a:xfrm>
          </p:grpSpPr>
          <p:sp>
            <p:nvSpPr>
              <p:cNvPr id="88" name="Pentagon 87">
                <a:extLst>
                  <a:ext uri="{FF2B5EF4-FFF2-40B4-BE49-F238E27FC236}">
                    <a16:creationId xmlns:a16="http://schemas.microsoft.com/office/drawing/2014/main" id="{6EB5A1DD-E703-D199-153D-07B9C3BEBADB}"/>
                  </a:ext>
                </a:extLst>
              </p:cNvPr>
              <p:cNvSpPr/>
              <p:nvPr/>
            </p:nvSpPr>
            <p:spPr>
              <a:xfrm>
                <a:off x="286988" y="2480561"/>
                <a:ext cx="1983179" cy="2113808"/>
              </a:xfrm>
              <a:prstGeom prst="homePlat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>
                      <a:solidFill>
                        <a:schemeClr val="bg2"/>
                      </a:solidFill>
                    </a:ln>
                    <a:solidFill>
                      <a:schemeClr val="bg2"/>
                    </a:solidFill>
                  </a:rPr>
                  <a:t>Introduction and Problem Statement</a:t>
                </a:r>
              </a:p>
            </p:txBody>
          </p:sp>
          <p:sp>
            <p:nvSpPr>
              <p:cNvPr id="89" name="Pentagon 88">
                <a:extLst>
                  <a:ext uri="{FF2B5EF4-FFF2-40B4-BE49-F238E27FC236}">
                    <a16:creationId xmlns:a16="http://schemas.microsoft.com/office/drawing/2014/main" id="{3F9FD58A-700B-8E48-C1CE-78B90D513579}"/>
                  </a:ext>
                </a:extLst>
              </p:cNvPr>
              <p:cNvSpPr/>
              <p:nvPr/>
            </p:nvSpPr>
            <p:spPr>
              <a:xfrm>
                <a:off x="2695699" y="2480561"/>
                <a:ext cx="1983179" cy="2113808"/>
              </a:xfrm>
              <a:prstGeom prst="homePlate">
                <a:avLst/>
              </a:prstGeom>
              <a:solidFill>
                <a:srgbClr val="FFF5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Automation and best Practices</a:t>
                </a:r>
              </a:p>
            </p:txBody>
          </p:sp>
          <p:sp>
            <p:nvSpPr>
              <p:cNvPr id="90" name="Pentagon 89">
                <a:extLst>
                  <a:ext uri="{FF2B5EF4-FFF2-40B4-BE49-F238E27FC236}">
                    <a16:creationId xmlns:a16="http://schemas.microsoft.com/office/drawing/2014/main" id="{E354AFFD-C970-F94D-6D0F-B5D7B822DB91}"/>
                  </a:ext>
                </a:extLst>
              </p:cNvPr>
              <p:cNvSpPr/>
              <p:nvPr/>
            </p:nvSpPr>
            <p:spPr>
              <a:xfrm>
                <a:off x="5104410" y="2480561"/>
                <a:ext cx="1983179" cy="2113808"/>
              </a:xfrm>
              <a:prstGeom prst="homePlat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/>
                    </a:solidFill>
                  </a:rPr>
                  <a:t>Automation and best Practices</a:t>
                </a:r>
              </a:p>
            </p:txBody>
          </p:sp>
          <p:sp>
            <p:nvSpPr>
              <p:cNvPr id="91" name="Pentagon 90">
                <a:extLst>
                  <a:ext uri="{FF2B5EF4-FFF2-40B4-BE49-F238E27FC236}">
                    <a16:creationId xmlns:a16="http://schemas.microsoft.com/office/drawing/2014/main" id="{6EE7D1B4-E0F0-76E9-4732-57571C1A56A7}"/>
                  </a:ext>
                </a:extLst>
              </p:cNvPr>
              <p:cNvSpPr/>
              <p:nvPr/>
            </p:nvSpPr>
            <p:spPr>
              <a:xfrm>
                <a:off x="7513121" y="2480561"/>
                <a:ext cx="1983179" cy="2113808"/>
              </a:xfrm>
              <a:prstGeom prst="homePlat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/>
                    </a:solidFill>
                  </a:rPr>
                  <a:t>Deployment</a:t>
                </a:r>
              </a:p>
            </p:txBody>
          </p:sp>
          <p:sp>
            <p:nvSpPr>
              <p:cNvPr id="92" name="Pentagon 91">
                <a:extLst>
                  <a:ext uri="{FF2B5EF4-FFF2-40B4-BE49-F238E27FC236}">
                    <a16:creationId xmlns:a16="http://schemas.microsoft.com/office/drawing/2014/main" id="{98D74769-0583-C36D-4141-5F8B8A690890}"/>
                  </a:ext>
                </a:extLst>
              </p:cNvPr>
              <p:cNvSpPr/>
              <p:nvPr/>
            </p:nvSpPr>
            <p:spPr>
              <a:xfrm>
                <a:off x="9921832" y="2480561"/>
                <a:ext cx="1983179" cy="2113808"/>
              </a:xfrm>
              <a:prstGeom prst="homePlat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/>
                    </a:solidFill>
                  </a:rPr>
                  <a:t>Conclusion and Questions</a:t>
                </a:r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06E49CE9-CD97-0D69-8D5B-F7F0922AB2CF}"/>
                  </a:ext>
                </a:extLst>
              </p:cNvPr>
              <p:cNvCxnSpPr>
                <a:stCxn id="88" idx="3"/>
                <a:endCxn id="89" idx="1"/>
              </p:cNvCxnSpPr>
              <p:nvPr/>
            </p:nvCxnSpPr>
            <p:spPr>
              <a:xfrm>
                <a:off x="2270167" y="3537465"/>
                <a:ext cx="4255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91D1F937-2365-3B9E-C39A-EE66AD99D54B}"/>
                  </a:ext>
                </a:extLst>
              </p:cNvPr>
              <p:cNvCxnSpPr/>
              <p:nvPr/>
            </p:nvCxnSpPr>
            <p:spPr>
              <a:xfrm>
                <a:off x="7087589" y="3537465"/>
                <a:ext cx="4255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77FFE44F-8D14-9A0D-4E87-CAD69F68D5DD}"/>
                  </a:ext>
                </a:extLst>
              </p:cNvPr>
              <p:cNvCxnSpPr/>
              <p:nvPr/>
            </p:nvCxnSpPr>
            <p:spPr>
              <a:xfrm>
                <a:off x="9496300" y="3537465"/>
                <a:ext cx="4255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2213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8003</TotalTime>
  <Words>329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Helvetica</vt:lpstr>
      <vt:lpstr>Office Theme</vt:lpstr>
      <vt:lpstr>Illustrative Recommendation of an LLMOps Solution to Deploy GenAI to Production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shayan kargar</dc:creator>
  <cp:lastModifiedBy>shayan kargar</cp:lastModifiedBy>
  <cp:revision>4</cp:revision>
  <dcterms:created xsi:type="dcterms:W3CDTF">2024-09-13T18:24:20Z</dcterms:created>
  <dcterms:modified xsi:type="dcterms:W3CDTF">2024-09-19T17:00:54Z</dcterms:modified>
</cp:coreProperties>
</file>