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258" r:id="rId3"/>
    <p:sldId id="269" r:id="rId4"/>
    <p:sldId id="270" r:id="rId5"/>
    <p:sldId id="260" r:id="rId6"/>
    <p:sldId id="262" r:id="rId7"/>
    <p:sldId id="263" r:id="rId8"/>
    <p:sldId id="268" r:id="rId9"/>
    <p:sldId id="266" r:id="rId10"/>
    <p:sldId id="265" r:id="rId11"/>
    <p:sldId id="274" r:id="rId12"/>
    <p:sldId id="275" r:id="rId13"/>
    <p:sldId id="271" r:id="rId14"/>
    <p:sldId id="290" r:id="rId15"/>
    <p:sldId id="276" r:id="rId16"/>
    <p:sldId id="277" r:id="rId17"/>
    <p:sldId id="272" r:id="rId18"/>
    <p:sldId id="278" r:id="rId19"/>
    <p:sldId id="291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26256"/>
    <a:srgbClr val="06B8F0"/>
    <a:srgbClr val="FFF500"/>
    <a:srgbClr val="0064B1"/>
    <a:srgbClr val="73C03C"/>
    <a:srgbClr val="FEB71E"/>
    <a:srgbClr val="FFDB1B"/>
    <a:srgbClr val="D9901F"/>
    <a:srgbClr val="FE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/>
    <p:restoredTop sz="87713"/>
  </p:normalViewPr>
  <p:slideViewPr>
    <p:cSldViewPr snapToGrid="0">
      <p:cViewPr varScale="1">
        <p:scale>
          <a:sx n="114" d="100"/>
          <a:sy n="114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64C8-FF88-3A4C-AA3F-5583326EE5D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163A-95C4-5C4E-BCB6-7BED2626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Learning Curve</a:t>
            </a:r>
            <a:r>
              <a:rPr lang="en-US" dirty="0"/>
              <a:t>: Requires time to learn and understand containerization concepts.</a:t>
            </a:r>
          </a:p>
          <a:p>
            <a:r>
              <a:rPr lang="en-US" b="1" dirty="0"/>
              <a:t>Performance Overhead</a:t>
            </a:r>
            <a:r>
              <a:rPr lang="en-US" dirty="0"/>
              <a:t>: Resource contention and network performance can be impacted.</a:t>
            </a:r>
          </a:p>
          <a:p>
            <a:r>
              <a:rPr lang="en-US" b="1" dirty="0"/>
              <a:t>Security Challenges</a:t>
            </a:r>
            <a:r>
              <a:rPr lang="en-US" dirty="0"/>
              <a:t>: Shared kernel and insecure images can pose security risks.</a:t>
            </a:r>
          </a:p>
          <a:p>
            <a:r>
              <a:rPr lang="en-US" b="1" dirty="0"/>
              <a:t>Data Persistence</a:t>
            </a:r>
            <a:r>
              <a:rPr lang="en-US" dirty="0"/>
              <a:t>: Requires careful management of volumes for persistent data.</a:t>
            </a:r>
          </a:p>
          <a:p>
            <a:r>
              <a:rPr lang="en-US" b="1" dirty="0"/>
              <a:t>Orchestration Complexity</a:t>
            </a:r>
            <a:r>
              <a:rPr lang="en-US" dirty="0"/>
              <a:t>: Managing large-scale container deployments can be challenging.</a:t>
            </a:r>
          </a:p>
          <a:p>
            <a:r>
              <a:rPr lang="en-US" b="1" dirty="0"/>
              <a:t>Storage and Networking</a:t>
            </a:r>
            <a:r>
              <a:rPr lang="en-US" dirty="0"/>
              <a:t>: Large image sizes and complex networking setups can lead to inefficiencies.</a:t>
            </a:r>
          </a:p>
          <a:p>
            <a:r>
              <a:rPr lang="en-US" b="1" dirty="0"/>
              <a:t>Limited Cross-Platform Support</a:t>
            </a:r>
            <a:r>
              <a:rPr lang="en-US" dirty="0"/>
              <a:t>: Not suitable for applications tightly tied to non-Linux operating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2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3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2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A163A-95C4-5C4E-BCB6-7BED2626D6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8086-1799-CE25-8C50-D5129F92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C80B-2CA4-FC6E-6152-069D7162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BF883-AEB1-4836-83D0-0F0EDB49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4663-38C4-364D-8F39-76DA6AEC2C88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C798-33A6-23EB-C20A-A97FB8F1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25F6-5CCC-6FC0-3C1E-0006EB7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A4F0-CA74-9138-BA96-DA3EC639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0E42-F82D-55D1-EADE-3A60D4E0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3F87-B826-6063-1127-E4973213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73FF-60E4-144B-83AF-4664441C652D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CB5F-499D-0E46-54A5-C7366F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022B-5C50-9604-9AED-F0F5075A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09F59-F2DE-75DC-8775-2B26E5BAB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9091-F838-55EB-452A-8E9A71E7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C54D-A132-ACB0-E8FD-ED6CA1D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875-761B-0D49-BF51-06D402EC20C0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56A8-3647-2200-CCD6-B7CE9E19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D15-4245-7D68-C832-103F3E3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1922-F056-E3C0-85F4-AF8E24DA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C445-EB45-2197-4E4D-296B2B43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2715-990A-F732-7DA3-2F79DB6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61A9-D235-FB4D-8DAB-59C4807381CD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D270-00C2-EEF7-DCBE-616753F6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4E24-821F-E8F2-5C22-188FD4C5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AC4-6F9C-89CF-02BD-7B4A30A5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518A-1123-1298-FB7D-131006C5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C32E-F412-258D-D9A3-E6026D38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C80D-BC8E-6C40-8D57-91C2A4CF26DA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B0FB-424A-9DEE-88E0-00AC543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6687-7B7E-A1B1-8D22-0A8FB08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0C0-B86D-D4F1-67AA-AD4164E4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9BF5-4442-375E-07A1-110E5A5AB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DE392-A9E9-C555-6A2C-3F44DBCE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5CC8-F0C1-3B28-3377-A40CD39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EEC8-BB97-D14C-9B01-8EAA6B57CAFE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3E88-E672-373C-6166-A0365EAA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C629-FDD4-00C8-8C08-836A695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2884-5C3D-E16E-EDBD-3B0983ED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218A-F250-F56B-0324-E71E0652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871A5-E293-B0F2-5B03-219B55AB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188E2-7144-B3F1-22E1-72CFFF5C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28BB1-6A65-AE49-736E-D7605B4EB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5E747-4286-080A-C53F-00E1E5FB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B26-F3A5-AB42-99B4-286E5E668214}" type="datetime1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071E-6951-56B3-6041-4CAA5B83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27A37-6A43-4D3D-FC70-4D386FFB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D402-886F-39F9-07F1-2D304C86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26F0-81EA-296F-B1D8-C55118A1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47AE-EE35-4145-A469-4652A1F91382}" type="datetime1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3A2E-59FE-57A2-EB9A-3B2D22BD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6993-BEC0-B9F8-0A4A-39EBC412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9E103-D7E6-A9F0-D174-5B853B93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EFCB-41C9-614C-8B4E-8001EAEA3146}" type="datetime1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F903B-45C3-87DB-9DDD-4E2025ED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CBE9-E624-2BD4-AE40-47DC71F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2928-B786-5126-5ADE-7E2393E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50BC-1973-BE23-C7FD-BB2B4DBD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7C53-6C93-1C89-2BCE-1DCC826C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8DE77-AB93-BE85-9202-6223E47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C6E-F35C-4444-B5EF-E9FA28D79D4C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9D391-6612-BA03-CD5A-11F3C8AA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B6A7-BBED-EB03-5570-071ADDBF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5508-1A88-B03F-AD4C-2D45F6B1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98FD7-4BDB-DD11-AACD-61381914A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8A3A-412C-DD87-0B7E-E5064707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F3F5-69F4-3468-6F1A-F98AA80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5074-1852-534E-969D-DAD203DBA772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E34E-9333-0AD5-CF62-1DB2441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67BF-B269-4420-904D-17E5FDC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57B1C-F75B-5765-8C32-8FE367E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B28B-8293-4599-6E0B-A49F736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2C83-D9C9-FD11-4D5C-31F0A4FB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D3A6A-F22A-9F47-A2B8-A9FB52E64AFA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D8A5-DAA5-D208-6FC8-25892893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7ED6-8F7B-524E-90E7-4253EC6F2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CFE41-EA53-4942-AE1F-91957F8B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ayanCanty/CaseStudy.gi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481-FA01-8455-A736-916A8302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76"/>
            <a:ext cx="9144000" cy="272619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llustrative Recommendation of an </a:t>
            </a:r>
            <a:r>
              <a:rPr lang="en-US" sz="4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LLMOps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Solution to Deploy </a:t>
            </a:r>
            <a:r>
              <a:rPr lang="en-US" sz="4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sz="4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Production 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1418-7A85-647E-AB6F-84A0A99E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2468"/>
            <a:ext cx="9144000" cy="1655762"/>
          </a:xfrm>
        </p:spPr>
        <p:txBody>
          <a:bodyPr/>
          <a:lstStyle/>
          <a:p>
            <a:r>
              <a:rPr lang="en-US"/>
              <a:t>Shayan Jalili</a:t>
            </a:r>
          </a:p>
          <a:p>
            <a:r>
              <a:rPr lang="en-US"/>
              <a:t>20 September 2024</a:t>
            </a:r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87" y="139693"/>
            <a:ext cx="3043877" cy="7801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3AA7-EB8D-82A5-EB13-2BE6C8EF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Leveraging GitHub for Efficient Model Management and Collaboration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F12E12-5E73-C5F5-4E88-63ECAF26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52" y="1062402"/>
            <a:ext cx="1405164" cy="790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A09EFB-1F1C-5784-ED05-E56D5B4BEF57}"/>
              </a:ext>
            </a:extLst>
          </p:cNvPr>
          <p:cNvSpPr txBox="1"/>
          <p:nvPr/>
        </p:nvSpPr>
        <p:spPr>
          <a:xfrm>
            <a:off x="129995" y="1964353"/>
            <a:ext cx="46538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Version Control: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Track Changes Over Time.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Revert to Previous Versions.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Collaboration: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Multiple Contributors.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 and Feedback.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 Experiment Tracking: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Model and Experiment Code Versioning.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Branching for Different Models.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4. CI/CD Integration (Continuous Integration/Continuous Deployment):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Automated Model Testing and Deployment.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Unit Tests for Code.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5. Documentation: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README Files and Wikis.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6. Issue Tracking and Collaboration: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Tracking Bugs and Improvements.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Model Performance.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7. Security and Access Control: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Role-Based Access:.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Audit Trail.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CE265-4E41-2AA6-6FF8-EBE37483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515" y="4850048"/>
            <a:ext cx="2188891" cy="1912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BAFE9-ADFB-4460-817D-0260A3376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575" y="3374103"/>
            <a:ext cx="3625944" cy="1475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E925C-0A28-CE26-5030-AC53FF1CD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793" y="1340864"/>
            <a:ext cx="4826620" cy="2002883"/>
          </a:xfrm>
          <a:prstGeom prst="rect">
            <a:avLst/>
          </a:prstGeom>
        </p:spPr>
      </p:pic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D35882F-C3F5-FBDC-0C64-FBF709666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Protocol: How to Use GitHub for Version Control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GitHub Repo for the code: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https://github.com/ShayanCanty/CaseStudy.git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Now we should put Restriction on main, to make sure no one can modify main directly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Having different Branches: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Main: Always contains stable, production ready code.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QA: Quality Assurance, code usually runs 2 weeks from Dev to production for any potential errors.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Develop: For ongoing development and feature.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Feature Branches: For individual features or changes.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Hotfix branches: For quick patches to production code.</a:t>
            </a:r>
          </a:p>
          <a:p>
            <a:pPr algn="l"/>
            <a:endParaRPr lang="en-US" sz="16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7DF207A-CBB7-EB84-BC91-4EE749960465}"/>
              </a:ext>
            </a:extLst>
          </p:cNvPr>
          <p:cNvSpPr/>
          <p:nvPr/>
        </p:nvSpPr>
        <p:spPr>
          <a:xfrm>
            <a:off x="495953" y="3933135"/>
            <a:ext cx="1216550" cy="2862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Start here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962BCAE-5B2C-4157-AB08-657BBECD0BC0}"/>
              </a:ext>
            </a:extLst>
          </p:cNvPr>
          <p:cNvSpPr/>
          <p:nvPr/>
        </p:nvSpPr>
        <p:spPr>
          <a:xfrm>
            <a:off x="2214835" y="3289078"/>
            <a:ext cx="1637969" cy="1574363"/>
          </a:xfrm>
          <a:prstGeom prst="diamond">
            <a:avLst/>
          </a:prstGeom>
          <a:solidFill>
            <a:srgbClr val="FF9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have a feature branch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4F6ED4-9FCD-73F6-6324-86003BD9D3D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712503" y="4076259"/>
            <a:ext cx="5023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47AAB7-170D-C5DF-254C-B55DA6F6CFD8}"/>
              </a:ext>
            </a:extLst>
          </p:cNvPr>
          <p:cNvGrpSpPr/>
          <p:nvPr/>
        </p:nvGrpSpPr>
        <p:grpSpPr>
          <a:xfrm>
            <a:off x="3852804" y="3789835"/>
            <a:ext cx="564543" cy="286599"/>
            <a:chOff x="3960048" y="3940500"/>
            <a:chExt cx="564543" cy="28659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AA02E4-D8FB-831A-8AA9-24EB16F4D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048" y="4227098"/>
              <a:ext cx="5645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828362-3E14-B8F0-CCC9-1BE3ACB05C37}"/>
                </a:ext>
              </a:extLst>
            </p:cNvPr>
            <p:cNvSpPr txBox="1"/>
            <p:nvPr/>
          </p:nvSpPr>
          <p:spPr>
            <a:xfrm>
              <a:off x="4059416" y="394050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69317A-2024-B687-3889-D6A999E011C1}"/>
              </a:ext>
            </a:extLst>
          </p:cNvPr>
          <p:cNvSpPr/>
          <p:nvPr/>
        </p:nvSpPr>
        <p:spPr>
          <a:xfrm>
            <a:off x="4408756" y="3652077"/>
            <a:ext cx="1090677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feature branch off dev branch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4F75D2-26ED-6B61-F1F9-F581FB6E8CAF}"/>
              </a:ext>
            </a:extLst>
          </p:cNvPr>
          <p:cNvSpPr/>
          <p:nvPr/>
        </p:nvSpPr>
        <p:spPr>
          <a:xfrm>
            <a:off x="4330603" y="4861522"/>
            <a:ext cx="1246981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Start developing on your feature branch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F9B6D9-3115-0A24-C439-0F7673E6D172}"/>
              </a:ext>
            </a:extLst>
          </p:cNvPr>
          <p:cNvSpPr/>
          <p:nvPr/>
        </p:nvSpPr>
        <p:spPr>
          <a:xfrm>
            <a:off x="8186646" y="3644744"/>
            <a:ext cx="1824043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 the code to GitHub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Your local feature Branch to GitHub Feature Branch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C7737D-D6A8-ED44-F3BE-9A31174CF5EB}"/>
              </a:ext>
            </a:extLst>
          </p:cNvPr>
          <p:cNvSpPr/>
          <p:nvPr/>
        </p:nvSpPr>
        <p:spPr>
          <a:xfrm>
            <a:off x="8386313" y="4866860"/>
            <a:ext cx="1420591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pull request from feature branch to dev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43411BE-390E-6B27-2F04-B658805BF173}"/>
              </a:ext>
            </a:extLst>
          </p:cNvPr>
          <p:cNvSpPr/>
          <p:nvPr/>
        </p:nvSpPr>
        <p:spPr>
          <a:xfrm>
            <a:off x="10289461" y="4861522"/>
            <a:ext cx="1090677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Wait for Approval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1486890-7B8F-F63F-D6EC-4169BC3EAA26}"/>
              </a:ext>
            </a:extLst>
          </p:cNvPr>
          <p:cNvSpPr/>
          <p:nvPr/>
        </p:nvSpPr>
        <p:spPr>
          <a:xfrm>
            <a:off x="10199600" y="2329652"/>
            <a:ext cx="1270397" cy="844180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Delete the feature branch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EF7669-D3A5-2A01-CEA2-5BCFD5E48EE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4954094" y="4496257"/>
            <a:ext cx="1" cy="36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ED8C7F1-E68B-63C6-FB25-4C1ACFDEDBC8}"/>
              </a:ext>
            </a:extLst>
          </p:cNvPr>
          <p:cNvCxnSpPr>
            <a:stCxn id="24" idx="2"/>
            <a:endCxn id="29" idx="1"/>
          </p:cNvCxnSpPr>
          <p:nvPr/>
        </p:nvCxnSpPr>
        <p:spPr>
          <a:xfrm rot="16200000" flipH="1">
            <a:off x="3472126" y="4425134"/>
            <a:ext cx="420171" cy="1296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C563AC-3336-BAC4-514C-3B948D65A4E8}"/>
              </a:ext>
            </a:extLst>
          </p:cNvPr>
          <p:cNvSpPr txBox="1"/>
          <p:nvPr/>
        </p:nvSpPr>
        <p:spPr>
          <a:xfrm>
            <a:off x="3428610" y="4969694"/>
            <a:ext cx="59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9E8ABB-97B2-99FE-54CF-F020B1EEF991}"/>
              </a:ext>
            </a:extLst>
          </p:cNvPr>
          <p:cNvCxnSpPr>
            <a:cxnSpLocks/>
            <a:stCxn id="29" idx="3"/>
            <a:endCxn id="70" idx="1"/>
          </p:cNvCxnSpPr>
          <p:nvPr/>
        </p:nvCxnSpPr>
        <p:spPr>
          <a:xfrm>
            <a:off x="5577584" y="5283612"/>
            <a:ext cx="68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2F289A-0907-D41A-2BE5-C827309748FC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9806904" y="5283612"/>
            <a:ext cx="482557" cy="5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478F0A-BBCC-E215-D751-6C104D1D9C91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H="1" flipV="1">
            <a:off x="10834799" y="3173832"/>
            <a:ext cx="1" cy="168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C7C21CB-D755-8FB2-C228-91BE08C56BA1}"/>
              </a:ext>
            </a:extLst>
          </p:cNvPr>
          <p:cNvSpPr/>
          <p:nvPr/>
        </p:nvSpPr>
        <p:spPr>
          <a:xfrm>
            <a:off x="6265894" y="4861522"/>
            <a:ext cx="1420591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 From dev to have the latest code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A22C58B-0DEA-5081-72CD-688E6BFC51B2}"/>
              </a:ext>
            </a:extLst>
          </p:cNvPr>
          <p:cNvSpPr/>
          <p:nvPr/>
        </p:nvSpPr>
        <p:spPr>
          <a:xfrm>
            <a:off x="6265894" y="3649362"/>
            <a:ext cx="1420591" cy="844180"/>
          </a:xfrm>
          <a:prstGeom prst="roundRect">
            <a:avLst/>
          </a:prstGeom>
          <a:solidFill>
            <a:srgbClr val="FEBD5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 from dev to feature branch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476C5E-B3E0-5572-A7CC-F172A4186D28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6976190" y="4493542"/>
            <a:ext cx="0" cy="3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0B8ED2-36B3-6584-5673-952DB89CABF0}"/>
              </a:ext>
            </a:extLst>
          </p:cNvPr>
          <p:cNvCxnSpPr>
            <a:stCxn id="71" idx="3"/>
            <a:endCxn id="30" idx="1"/>
          </p:cNvCxnSpPr>
          <p:nvPr/>
        </p:nvCxnSpPr>
        <p:spPr>
          <a:xfrm flipV="1">
            <a:off x="7686485" y="4066834"/>
            <a:ext cx="500161" cy="4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1AE5ED-41DC-90E7-82FB-8ED89CA6DEA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096609" y="4488924"/>
            <a:ext cx="2059" cy="37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46B62-0F27-40CD-C801-587B9EA2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" y="3088603"/>
            <a:ext cx="2406346" cy="1323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EB8E3-321E-3408-9041-5075E24AE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0" y="4594610"/>
            <a:ext cx="2406346" cy="131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A0AD8E-9288-30A9-DBAF-7328FA3B1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554" y="3088603"/>
            <a:ext cx="3256446" cy="2816540"/>
          </a:xfrm>
          <a:prstGeom prst="rect">
            <a:avLst/>
          </a:prstGeom>
        </p:spPr>
      </p:pic>
      <p:sp>
        <p:nvSpPr>
          <p:cNvPr id="7" name="Can 6">
            <a:extLst>
              <a:ext uri="{FF2B5EF4-FFF2-40B4-BE49-F238E27FC236}">
                <a16:creationId xmlns:a16="http://schemas.microsoft.com/office/drawing/2014/main" id="{7EF33575-BA51-4B74-A03D-780E466919CA}"/>
              </a:ext>
            </a:extLst>
          </p:cNvPr>
          <p:cNvSpPr/>
          <p:nvPr/>
        </p:nvSpPr>
        <p:spPr>
          <a:xfrm>
            <a:off x="2547446" y="1187682"/>
            <a:ext cx="716446" cy="58935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4658C66-FB44-A210-3B03-F5D117862A98}"/>
              </a:ext>
            </a:extLst>
          </p:cNvPr>
          <p:cNvSpPr/>
          <p:nvPr/>
        </p:nvSpPr>
        <p:spPr>
          <a:xfrm>
            <a:off x="2547446" y="1988493"/>
            <a:ext cx="716446" cy="58935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ABA2BB-9397-74E5-3A18-757553C1E629}"/>
              </a:ext>
            </a:extLst>
          </p:cNvPr>
          <p:cNvGrpSpPr/>
          <p:nvPr/>
        </p:nvGrpSpPr>
        <p:grpSpPr>
          <a:xfrm>
            <a:off x="741680" y="1331150"/>
            <a:ext cx="785473" cy="952018"/>
            <a:chOff x="558800" y="1419417"/>
            <a:chExt cx="785473" cy="952018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85B169D-0613-38BE-2396-99FF1DF1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154" y="1419417"/>
              <a:ext cx="676764" cy="6767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E1C7B8-0DD0-31D5-BA2F-8224C1F0BA4E}"/>
                </a:ext>
              </a:extLst>
            </p:cNvPr>
            <p:cNvSpPr txBox="1"/>
            <p:nvPr/>
          </p:nvSpPr>
          <p:spPr>
            <a:xfrm>
              <a:off x="558800" y="2094436"/>
              <a:ext cx="785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dev user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A7249-2173-868D-23D9-DF6FE0F116EB}"/>
              </a:ext>
            </a:extLst>
          </p:cNvPr>
          <p:cNvCxnSpPr>
            <a:stCxn id="16" idx="3"/>
            <a:endCxn id="14" idx="2"/>
          </p:cNvCxnSpPr>
          <p:nvPr/>
        </p:nvCxnSpPr>
        <p:spPr>
          <a:xfrm>
            <a:off x="1472798" y="1669532"/>
            <a:ext cx="1074648" cy="613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6B2B5F-6B5B-ED86-6293-1789E00F3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3091" y="6069965"/>
            <a:ext cx="1718310" cy="572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F9B16-0485-7CF1-15BC-E474AEF03A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4826" y="1482357"/>
            <a:ext cx="4565494" cy="3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62BE56-FAB6-E4E6-2219-40EE73583E34}"/>
              </a:ext>
            </a:extLst>
          </p:cNvPr>
          <p:cNvGrpSpPr/>
          <p:nvPr/>
        </p:nvGrpSpPr>
        <p:grpSpPr>
          <a:xfrm>
            <a:off x="286988" y="2372096"/>
            <a:ext cx="11618023" cy="2113808"/>
            <a:chOff x="286988" y="2480561"/>
            <a:chExt cx="11618023" cy="2113808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1DCA740E-56FC-5984-E847-914F90368E34}"/>
                </a:ext>
              </a:extLst>
            </p:cNvPr>
            <p:cNvSpPr/>
            <p:nvPr/>
          </p:nvSpPr>
          <p:spPr>
            <a:xfrm>
              <a:off x="286988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Introduction and Problem Statement</a:t>
              </a:r>
            </a:p>
          </p:txBody>
        </p:sp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EA1AEF12-1134-9635-F5F9-112B2DFD19F7}"/>
                </a:ext>
              </a:extLst>
            </p:cNvPr>
            <p:cNvSpPr/>
            <p:nvPr/>
          </p:nvSpPr>
          <p:spPr>
            <a:xfrm>
              <a:off x="2695699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Model Management</a:t>
              </a:r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B1B5A48B-EB2E-D3A3-77AF-0E564F6E2771}"/>
                </a:ext>
              </a:extLst>
            </p:cNvPr>
            <p:cNvSpPr/>
            <p:nvPr/>
          </p:nvSpPr>
          <p:spPr>
            <a:xfrm>
              <a:off x="5104410" y="2480561"/>
              <a:ext cx="1983179" cy="2113808"/>
            </a:xfrm>
            <a:prstGeom prst="homePlate">
              <a:avLst/>
            </a:prstGeom>
            <a:solidFill>
              <a:srgbClr val="73C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Automation</a:t>
              </a: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6278BDEE-3569-99AB-0805-FE771AEBF674}"/>
                </a:ext>
              </a:extLst>
            </p:cNvPr>
            <p:cNvSpPr/>
            <p:nvPr/>
          </p:nvSpPr>
          <p:spPr>
            <a:xfrm>
              <a:off x="7513121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Monitoring,</a:t>
              </a:r>
            </a:p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Scalability,</a:t>
              </a:r>
            </a:p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Availability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F5B45DAA-3123-6BC7-CB3E-98603984E5A1}"/>
                </a:ext>
              </a:extLst>
            </p:cNvPr>
            <p:cNvSpPr/>
            <p:nvPr/>
          </p:nvSpPr>
          <p:spPr>
            <a:xfrm>
              <a:off x="9921832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Conclusion and Questions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0977D0-E13B-F6A7-5BD3-843AB08DFEE4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2270167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6055FD-A144-D3E7-C475-AA92DEE5F1C3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DDD27F-E70D-7D2C-C1A9-9F8ADEEE6637}"/>
                </a:ext>
              </a:extLst>
            </p:cNvPr>
            <p:cNvCxnSpPr/>
            <p:nvPr/>
          </p:nvCxnSpPr>
          <p:spPr>
            <a:xfrm>
              <a:off x="7087589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71444-BD90-BA68-6733-062FAB2B24FA}"/>
                </a:ext>
              </a:extLst>
            </p:cNvPr>
            <p:cNvCxnSpPr/>
            <p:nvPr/>
          </p:nvCxnSpPr>
          <p:spPr>
            <a:xfrm>
              <a:off x="9496300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54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as Code with Terraform: Automating Cloud Provisioning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pic>
        <p:nvPicPr>
          <p:cNvPr id="10" name="Picture 9" descr="A cartoon of a person working on a computer&#10;&#10;Description automatically generated">
            <a:extLst>
              <a:ext uri="{FF2B5EF4-FFF2-40B4-BE49-F238E27FC236}">
                <a16:creationId xmlns:a16="http://schemas.microsoft.com/office/drawing/2014/main" id="{953F3F9C-58EA-69B5-25F4-FC49FA8F9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510" y="2501745"/>
            <a:ext cx="2298979" cy="1854510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46730A08-1E89-4B27-5936-8295045EC1F5}"/>
              </a:ext>
            </a:extLst>
          </p:cNvPr>
          <p:cNvSpPr/>
          <p:nvPr/>
        </p:nvSpPr>
        <p:spPr>
          <a:xfrm>
            <a:off x="7759245" y="1354120"/>
            <a:ext cx="3066585" cy="1405054"/>
          </a:xfrm>
          <a:prstGeom prst="wedgeEllipseCallout">
            <a:avLst>
              <a:gd name="adj1" fmla="val -65560"/>
              <a:gd name="adj2" fmla="val 697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100 s3 buckets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200 Lambda function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500 tables in RDS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E8ECD0AE-FB5F-613F-552E-ECD226CA2D0F}"/>
              </a:ext>
            </a:extLst>
          </p:cNvPr>
          <p:cNvSpPr/>
          <p:nvPr/>
        </p:nvSpPr>
        <p:spPr>
          <a:xfrm>
            <a:off x="1886374" y="1362121"/>
            <a:ext cx="3066585" cy="1405054"/>
          </a:xfrm>
          <a:prstGeom prst="wedgeEllipseCallout">
            <a:avLst>
              <a:gd name="adj1" fmla="val 62658"/>
              <a:gd name="adj2" fmla="val 55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 created a s3 bucket, I can’t remember the name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C0CF94CE-FE0F-91E0-9708-9467D2874714}"/>
              </a:ext>
            </a:extLst>
          </p:cNvPr>
          <p:cNvSpPr/>
          <p:nvPr/>
        </p:nvSpPr>
        <p:spPr>
          <a:xfrm>
            <a:off x="1195494" y="3967749"/>
            <a:ext cx="3066585" cy="1405054"/>
          </a:xfrm>
          <a:prstGeom prst="wedgeEllipseCallout">
            <a:avLst>
              <a:gd name="adj1" fmla="val 71272"/>
              <a:gd name="adj2" fmla="val -560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My boss asked me to create a new lambda function with the exact same configuration as dev 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597462A7-B623-4CFD-6FA1-35A786E0B42C}"/>
              </a:ext>
            </a:extLst>
          </p:cNvPr>
          <p:cNvSpPr/>
          <p:nvPr/>
        </p:nvSpPr>
        <p:spPr>
          <a:xfrm>
            <a:off x="4750147" y="5242372"/>
            <a:ext cx="3066585" cy="1405054"/>
          </a:xfrm>
          <a:prstGeom prst="wedgeEllipseCallout">
            <a:avLst>
              <a:gd name="adj1" fmla="val -1948"/>
              <a:gd name="adj2" fmla="val -929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Hi Joe, sorry to bother you, can you give me the name of s3 bucket you created for the project, I need to use it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55F25B51-2664-D892-0C14-9134E218CF9E}"/>
              </a:ext>
            </a:extLst>
          </p:cNvPr>
          <p:cNvSpPr/>
          <p:nvPr/>
        </p:nvSpPr>
        <p:spPr>
          <a:xfrm>
            <a:off x="8448907" y="3548963"/>
            <a:ext cx="3066585" cy="1405054"/>
          </a:xfrm>
          <a:prstGeom prst="wedgeEllipseCallout">
            <a:avLst>
              <a:gd name="adj1" fmla="val -81132"/>
              <a:gd name="adj2" fmla="val -31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 need to delete all the services I created for my old project</a:t>
            </a:r>
          </a:p>
        </p:txBody>
      </p:sp>
    </p:spTree>
    <p:extLst>
      <p:ext uri="{BB962C8B-B14F-4D97-AF65-F5344CB8AC3E}">
        <p14:creationId xmlns:p14="http://schemas.microsoft.com/office/powerpoint/2010/main" val="72111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as Code with Terraform: Automating Cloud Provisioning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49D4F1-D6F2-5AB3-430C-44A9B206FAD0}"/>
              </a:ext>
            </a:extLst>
          </p:cNvPr>
          <p:cNvGrpSpPr/>
          <p:nvPr/>
        </p:nvGrpSpPr>
        <p:grpSpPr>
          <a:xfrm>
            <a:off x="2998756" y="1423661"/>
            <a:ext cx="6254967" cy="4477790"/>
            <a:chOff x="2721781" y="1362121"/>
            <a:chExt cx="6254967" cy="44777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0D774DB-844D-5A10-2D09-0CAE7FD5DF1D}"/>
                </a:ext>
              </a:extLst>
            </p:cNvPr>
            <p:cNvGrpSpPr/>
            <p:nvPr/>
          </p:nvGrpSpPr>
          <p:grpSpPr>
            <a:xfrm>
              <a:off x="2721781" y="1362121"/>
              <a:ext cx="6254967" cy="4477790"/>
              <a:chOff x="3198875" y="1522034"/>
              <a:chExt cx="6254967" cy="4477790"/>
            </a:xfrm>
          </p:grpSpPr>
          <p:pic>
            <p:nvPicPr>
              <p:cNvPr id="29" name="Picture 28" descr="A person sitting at a desk with a computer&#10;&#10;Description automatically generated">
                <a:extLst>
                  <a:ext uri="{FF2B5EF4-FFF2-40B4-BE49-F238E27FC236}">
                    <a16:creationId xmlns:a16="http://schemas.microsoft.com/office/drawing/2014/main" id="{CA87FD78-58EE-DFF6-140C-43B35A4F1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788" y="2308770"/>
                <a:ext cx="3691054" cy="3691054"/>
              </a:xfrm>
              <a:prstGeom prst="rect">
                <a:avLst/>
              </a:prstGeom>
            </p:spPr>
          </p:pic>
          <p:sp>
            <p:nvSpPr>
              <p:cNvPr id="13" name="Oval Callout 12">
                <a:extLst>
                  <a:ext uri="{FF2B5EF4-FFF2-40B4-BE49-F238E27FC236}">
                    <a16:creationId xmlns:a16="http://schemas.microsoft.com/office/drawing/2014/main" id="{E8ECD0AE-FB5F-613F-552E-ECD226CA2D0F}"/>
                  </a:ext>
                </a:extLst>
              </p:cNvPr>
              <p:cNvSpPr/>
              <p:nvPr/>
            </p:nvSpPr>
            <p:spPr>
              <a:xfrm>
                <a:off x="3198875" y="1522034"/>
                <a:ext cx="3537536" cy="1634674"/>
              </a:xfrm>
              <a:prstGeom prst="wedgeEllipseCallout">
                <a:avLst>
                  <a:gd name="adj1" fmla="val 62658"/>
                  <a:gd name="adj2" fmla="val 5599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2" name="Picture 31" descr="A blue rectangle on a black background&#10;&#10;Description automatically generated">
              <a:extLst>
                <a:ext uri="{FF2B5EF4-FFF2-40B4-BE49-F238E27FC236}">
                  <a16:creationId xmlns:a16="http://schemas.microsoft.com/office/drawing/2014/main" id="{7043CDCC-935A-DE62-3FAE-6B4755AB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8240" y="1417458"/>
              <a:ext cx="3048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05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Automating Workflows with GitHub Actions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30A85-C8FC-6C57-0A48-1E68B2CB5E4A}"/>
              </a:ext>
            </a:extLst>
          </p:cNvPr>
          <p:cNvSpPr txBox="1"/>
          <p:nvPr/>
        </p:nvSpPr>
        <p:spPr>
          <a:xfrm>
            <a:off x="81205" y="832396"/>
            <a:ext cx="42571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GitHub Actions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CI/CD (Continuous Integration/Continuous Deployment)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tool built directly into GitHub, enabling developers to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automate workflows related to their repositories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For example: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Run unit tests when there is a pull request to dev, if they fail, do not approve the pull request.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docker image and push it to container registry when there is a pull request to main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resource or modify it when there is a push to dev in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tfm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folder.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787D1-0A3C-C2BF-2134-D206FDA3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87" y="3510052"/>
            <a:ext cx="2089150" cy="204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780E2-53B3-CAB4-8F8B-0E54ED84E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674" y="832396"/>
            <a:ext cx="5763126" cy="2350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E8988-008A-AA53-B259-40336563E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674" y="3429000"/>
            <a:ext cx="5763126" cy="25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50068-F7C7-4D9D-D9F3-E61A3A063579}"/>
              </a:ext>
            </a:extLst>
          </p:cNvPr>
          <p:cNvGrpSpPr/>
          <p:nvPr/>
        </p:nvGrpSpPr>
        <p:grpSpPr>
          <a:xfrm>
            <a:off x="286988" y="2372096"/>
            <a:ext cx="11618023" cy="2113808"/>
            <a:chOff x="286988" y="2480561"/>
            <a:chExt cx="11618023" cy="2113808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1DCA740E-56FC-5984-E847-914F90368E34}"/>
                </a:ext>
              </a:extLst>
            </p:cNvPr>
            <p:cNvSpPr/>
            <p:nvPr/>
          </p:nvSpPr>
          <p:spPr>
            <a:xfrm>
              <a:off x="286988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Introduction and Problem Statement</a:t>
              </a:r>
            </a:p>
          </p:txBody>
        </p:sp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EA1AEF12-1134-9635-F5F9-112B2DFD19F7}"/>
                </a:ext>
              </a:extLst>
            </p:cNvPr>
            <p:cNvSpPr/>
            <p:nvPr/>
          </p:nvSpPr>
          <p:spPr>
            <a:xfrm>
              <a:off x="2695699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Model Management</a:t>
              </a:r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B1B5A48B-EB2E-D3A3-77AF-0E564F6E2771}"/>
                </a:ext>
              </a:extLst>
            </p:cNvPr>
            <p:cNvSpPr/>
            <p:nvPr/>
          </p:nvSpPr>
          <p:spPr>
            <a:xfrm>
              <a:off x="5104410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Automation</a:t>
              </a: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6278BDEE-3569-99AB-0805-FE771AEBF674}"/>
                </a:ext>
              </a:extLst>
            </p:cNvPr>
            <p:cNvSpPr/>
            <p:nvPr/>
          </p:nvSpPr>
          <p:spPr>
            <a:xfrm>
              <a:off x="7513121" y="2480561"/>
              <a:ext cx="1983179" cy="2113808"/>
            </a:xfrm>
            <a:prstGeom prst="homePlat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Scalability,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Availability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F5B45DAA-3123-6BC7-CB3E-98603984E5A1}"/>
                </a:ext>
              </a:extLst>
            </p:cNvPr>
            <p:cNvSpPr/>
            <p:nvPr/>
          </p:nvSpPr>
          <p:spPr>
            <a:xfrm>
              <a:off x="9921832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Conclusion and Questions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0977D0-E13B-F6A7-5BD3-843AB08DFEE4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2270167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6055FD-A144-D3E7-C475-AA92DEE5F1C3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DDD27F-E70D-7D2C-C1A9-9F8ADEEE6637}"/>
                </a:ext>
              </a:extLst>
            </p:cNvPr>
            <p:cNvCxnSpPr/>
            <p:nvPr/>
          </p:nvCxnSpPr>
          <p:spPr>
            <a:xfrm>
              <a:off x="7087589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71444-BD90-BA68-6733-062FAB2B24FA}"/>
                </a:ext>
              </a:extLst>
            </p:cNvPr>
            <p:cNvCxnSpPr/>
            <p:nvPr/>
          </p:nvCxnSpPr>
          <p:spPr>
            <a:xfrm>
              <a:off x="9496300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98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Monitoring, Logging and Alerts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2009D-E9AD-0D57-9F25-681E8E24C78F}"/>
              </a:ext>
            </a:extLst>
          </p:cNvPr>
          <p:cNvSpPr txBox="1"/>
          <p:nvPr/>
        </p:nvSpPr>
        <p:spPr>
          <a:xfrm>
            <a:off x="325120" y="817675"/>
            <a:ext cx="764032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Amazon CloudWatch: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Amazon CloudWatch is the primary monitoring tool in AWS. It provides real-time metrics, logs, alarms, and dashboards, allowing you to monitor various AWS services.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CloudWatch Metrics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Monitor CPU, memory, disk usage, network traffic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other service-specific metrics (e.g., Lambda, EC2, ECS, EKS).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CloudWatch Logs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Aggregate logs from your LLM pipeline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including logs from AWS Lambda, ECS, EC2, or any other service your pipeline uses.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CloudWatch Alarms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Set thresholds on metrics to automatically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trigger notifications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when something is amiss.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CloudWatch Dashboards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Create custom dashboards to visualize key performance metrics of your pipeline.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Monitoring Lambda invocation times, EC2 CPU utilization, or model performance metrics can help in understanding latency and performance bottlenecks.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2. AWS Cost Explorer: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AWS Cost Explorer helps you track your AWS spending and optimize costs for your LLM pipeline.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Cost Monitoring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Visualize and analyze your AWS costs over time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including compute, storage, and network usage.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Budget Alarms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Set cost and usage alerts to avoid unexpected expenses.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Cost Optimization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Identify areas where you can save money, such as rightsizing EC2 instances or adjusting storage options.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If you are running GPU-heavy workloads for training or inference, Cost Explorer can help you track GPU costs and identify potential savings.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3. Prometheus &amp; Grafana (Self-Managed):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you need more granular control over your monitoring, you can set up a monitoring stack using Prometheus and Grafana. Prometheus collects metrics from your AWS resources and LLM pipeline, while Grafana provides advanced visualizations.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Prometheus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Collects time-series metrics from applications, services, and AWS resources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Visualizes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data collected from Prometheus, CloudWatch, and other sources.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Custom Metrics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Define custom metrics for your LLM pipeline (e.g., model accuracy, throughput, inference latency).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You can collect custom metrics like model response time, error rate, and request load in Prometheus and visualize them in Grafana.</a:t>
            </a:r>
          </a:p>
        </p:txBody>
      </p:sp>
      <p:pic>
        <p:nvPicPr>
          <p:cNvPr id="7" name="Picture 6" descr="A green background with white text and a magnifying glass&#10;&#10;Description automatically generated">
            <a:extLst>
              <a:ext uri="{FF2B5EF4-FFF2-40B4-BE49-F238E27FC236}">
                <a16:creationId xmlns:a16="http://schemas.microsoft.com/office/drawing/2014/main" id="{60EA6640-4FF2-2708-17F9-599400E23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630" y="2575262"/>
            <a:ext cx="3017520" cy="1584198"/>
          </a:xfrm>
          <a:prstGeom prst="rect">
            <a:avLst/>
          </a:prstGeom>
        </p:spPr>
      </p:pic>
      <p:pic>
        <p:nvPicPr>
          <p:cNvPr id="10" name="Picture 9" descr="A green building with text&#10;&#10;Description automatically generated">
            <a:extLst>
              <a:ext uri="{FF2B5EF4-FFF2-40B4-BE49-F238E27FC236}">
                <a16:creationId xmlns:a16="http://schemas.microsoft.com/office/drawing/2014/main" id="{F8D32A39-0677-BEC8-2F65-D22BC3C19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789" y="817675"/>
            <a:ext cx="2743201" cy="1399032"/>
          </a:xfrm>
          <a:prstGeom prst="rect">
            <a:avLst/>
          </a:prstGeom>
        </p:spPr>
      </p:pic>
      <p:pic>
        <p:nvPicPr>
          <p:cNvPr id="13" name="Picture 12" descr="A logo with a spiral in the center&#10;&#10;Description automatically generated">
            <a:extLst>
              <a:ext uri="{FF2B5EF4-FFF2-40B4-BE49-F238E27FC236}">
                <a16:creationId xmlns:a16="http://schemas.microsoft.com/office/drawing/2014/main" id="{DF223900-21C6-3F4D-1F38-55DDB1415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376" y="4518016"/>
            <a:ext cx="1350489" cy="1379750"/>
          </a:xfrm>
          <a:prstGeom prst="rect">
            <a:avLst/>
          </a:prstGeom>
        </p:spPr>
      </p:pic>
      <p:pic>
        <p:nvPicPr>
          <p:cNvPr id="15" name="Picture 14" descr="A logo with a flame in the center&#10;&#10;Description automatically generated">
            <a:extLst>
              <a:ext uri="{FF2B5EF4-FFF2-40B4-BE49-F238E27FC236}">
                <a16:creationId xmlns:a16="http://schemas.microsoft.com/office/drawing/2014/main" id="{488FB932-1351-E48B-7877-C83DBB7E4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390" y="4518016"/>
            <a:ext cx="1604360" cy="13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an Alerting for LLM pipelines with CloudWatch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2009D-E9AD-0D57-9F25-681E8E24C78F}"/>
              </a:ext>
            </a:extLst>
          </p:cNvPr>
          <p:cNvSpPr txBox="1"/>
          <p:nvPr/>
        </p:nvSpPr>
        <p:spPr>
          <a:xfrm>
            <a:off x="325120" y="817675"/>
            <a:ext cx="478213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Some Services send logs to Cloud watch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can create more logs for security,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forexample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S3 access logging to track who access the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can monitor variety of things using Cloud Watch: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Duration of Lambda function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Number of objects in S3 bucket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Query count in Kendra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can set alerts, with conditions and thresholds, to send notifications to different channels, like Email, SMS, or a record in a relational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99EAC-400F-D5E2-4F53-B3B4ACBE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288" y="1051718"/>
            <a:ext cx="4302760" cy="1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81150" y="0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1DCA740E-56FC-5984-E847-914F90368E34}"/>
              </a:ext>
            </a:extLst>
          </p:cNvPr>
          <p:cNvSpPr/>
          <p:nvPr/>
        </p:nvSpPr>
        <p:spPr>
          <a:xfrm>
            <a:off x="286988" y="2480561"/>
            <a:ext cx="1983179" cy="2113808"/>
          </a:xfrm>
          <a:prstGeom prst="homePlate">
            <a:avLst/>
          </a:prstGeom>
          <a:solidFill>
            <a:srgbClr val="FEB7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Introduction and Problem Statement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A1AEF12-1134-9635-F5F9-112B2DFD19F7}"/>
              </a:ext>
            </a:extLst>
          </p:cNvPr>
          <p:cNvSpPr/>
          <p:nvPr/>
        </p:nvSpPr>
        <p:spPr>
          <a:xfrm>
            <a:off x="2695699" y="2480561"/>
            <a:ext cx="1983179" cy="2113808"/>
          </a:xfrm>
          <a:prstGeom prst="homePlate">
            <a:avLst/>
          </a:prstGeom>
          <a:solidFill>
            <a:srgbClr val="FFF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Management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1B5A48B-EB2E-D3A3-77AF-0E564F6E2771}"/>
              </a:ext>
            </a:extLst>
          </p:cNvPr>
          <p:cNvSpPr/>
          <p:nvPr/>
        </p:nvSpPr>
        <p:spPr>
          <a:xfrm>
            <a:off x="5104410" y="2480561"/>
            <a:ext cx="1983179" cy="2113808"/>
          </a:xfrm>
          <a:prstGeom prst="homePlate">
            <a:avLst/>
          </a:prstGeom>
          <a:solidFill>
            <a:srgbClr val="73C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278BDEE-3569-99AB-0805-FE771AEBF674}"/>
              </a:ext>
            </a:extLst>
          </p:cNvPr>
          <p:cNvSpPr/>
          <p:nvPr/>
        </p:nvSpPr>
        <p:spPr>
          <a:xfrm>
            <a:off x="7513121" y="2480561"/>
            <a:ext cx="1983179" cy="2113808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Scalability,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Availability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F5B45DAA-3123-6BC7-CB3E-98603984E5A1}"/>
              </a:ext>
            </a:extLst>
          </p:cNvPr>
          <p:cNvSpPr/>
          <p:nvPr/>
        </p:nvSpPr>
        <p:spPr>
          <a:xfrm>
            <a:off x="9921832" y="2480561"/>
            <a:ext cx="1983179" cy="21138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and Questions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0977D0-E13B-F6A7-5BD3-843AB08DFEE4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270167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6055FD-A144-D3E7-C475-AA92DEE5F1C3}"/>
              </a:ext>
            </a:extLst>
          </p:cNvPr>
          <p:cNvCxnSpPr/>
          <p:nvPr/>
        </p:nvCxnSpPr>
        <p:spPr>
          <a:xfrm>
            <a:off x="4678878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DD27F-E70D-7D2C-C1A9-9F8ADEEE6637}"/>
              </a:ext>
            </a:extLst>
          </p:cNvPr>
          <p:cNvCxnSpPr/>
          <p:nvPr/>
        </p:nvCxnSpPr>
        <p:spPr>
          <a:xfrm>
            <a:off x="7087589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171444-BD90-BA68-6733-062FAB2B24FA}"/>
              </a:ext>
            </a:extLst>
          </p:cNvPr>
          <p:cNvCxnSpPr/>
          <p:nvPr/>
        </p:nvCxnSpPr>
        <p:spPr>
          <a:xfrm>
            <a:off x="9496300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83EDDC-13A5-6A75-FC02-958E1562E5DF}"/>
              </a:ext>
            </a:extLst>
          </p:cNvPr>
          <p:cNvGrpSpPr/>
          <p:nvPr/>
        </p:nvGrpSpPr>
        <p:grpSpPr>
          <a:xfrm>
            <a:off x="286988" y="2372096"/>
            <a:ext cx="11618023" cy="2113808"/>
            <a:chOff x="286988" y="2480561"/>
            <a:chExt cx="11618023" cy="2113808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1DCA740E-56FC-5984-E847-914F90368E34}"/>
                </a:ext>
              </a:extLst>
            </p:cNvPr>
            <p:cNvSpPr/>
            <p:nvPr/>
          </p:nvSpPr>
          <p:spPr>
            <a:xfrm>
              <a:off x="286988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Introduction and Problem Statement</a:t>
              </a:r>
            </a:p>
          </p:txBody>
        </p:sp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EA1AEF12-1134-9635-F5F9-112B2DFD19F7}"/>
                </a:ext>
              </a:extLst>
            </p:cNvPr>
            <p:cNvSpPr/>
            <p:nvPr/>
          </p:nvSpPr>
          <p:spPr>
            <a:xfrm>
              <a:off x="2695699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Model Management</a:t>
              </a:r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B1B5A48B-EB2E-D3A3-77AF-0E564F6E2771}"/>
                </a:ext>
              </a:extLst>
            </p:cNvPr>
            <p:cNvSpPr/>
            <p:nvPr/>
          </p:nvSpPr>
          <p:spPr>
            <a:xfrm>
              <a:off x="5104410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Automation</a:t>
              </a: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6278BDEE-3569-99AB-0805-FE771AEBF674}"/>
                </a:ext>
              </a:extLst>
            </p:cNvPr>
            <p:cNvSpPr/>
            <p:nvPr/>
          </p:nvSpPr>
          <p:spPr>
            <a:xfrm>
              <a:off x="7513121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Monitoring,</a:t>
              </a:r>
            </a:p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Scalability,</a:t>
              </a:r>
            </a:p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Availability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F5B45DAA-3123-6BC7-CB3E-98603984E5A1}"/>
                </a:ext>
              </a:extLst>
            </p:cNvPr>
            <p:cNvSpPr/>
            <p:nvPr/>
          </p:nvSpPr>
          <p:spPr>
            <a:xfrm>
              <a:off x="9921832" y="2480561"/>
              <a:ext cx="1983179" cy="2113808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Conclusion and Questions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0977D0-E13B-F6A7-5BD3-843AB08DFEE4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2270167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6055FD-A144-D3E7-C475-AA92DEE5F1C3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DDD27F-E70D-7D2C-C1A9-9F8ADEEE6637}"/>
                </a:ext>
              </a:extLst>
            </p:cNvPr>
            <p:cNvCxnSpPr/>
            <p:nvPr/>
          </p:nvCxnSpPr>
          <p:spPr>
            <a:xfrm>
              <a:off x="7087589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71444-BD90-BA68-6733-062FAB2B24FA}"/>
                </a:ext>
              </a:extLst>
            </p:cNvPr>
            <p:cNvCxnSpPr/>
            <p:nvPr/>
          </p:nvCxnSpPr>
          <p:spPr>
            <a:xfrm>
              <a:off x="9496300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54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082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881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5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59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0696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80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882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4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8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81150" y="0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1DCA740E-56FC-5984-E847-914F90368E34}"/>
              </a:ext>
            </a:extLst>
          </p:cNvPr>
          <p:cNvSpPr/>
          <p:nvPr/>
        </p:nvSpPr>
        <p:spPr>
          <a:xfrm>
            <a:off x="286988" y="2480561"/>
            <a:ext cx="1983179" cy="2113808"/>
          </a:xfrm>
          <a:prstGeom prst="homePlate">
            <a:avLst/>
          </a:prstGeom>
          <a:solidFill>
            <a:srgbClr val="FEB7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Introduction and Problem Statement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A1AEF12-1134-9635-F5F9-112B2DFD19F7}"/>
              </a:ext>
            </a:extLst>
          </p:cNvPr>
          <p:cNvSpPr/>
          <p:nvPr/>
        </p:nvSpPr>
        <p:spPr>
          <a:xfrm>
            <a:off x="2695699" y="2480561"/>
            <a:ext cx="1983179" cy="2113808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Model Management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1B5A48B-EB2E-D3A3-77AF-0E564F6E2771}"/>
              </a:ext>
            </a:extLst>
          </p:cNvPr>
          <p:cNvSpPr/>
          <p:nvPr/>
        </p:nvSpPr>
        <p:spPr>
          <a:xfrm>
            <a:off x="5104410" y="2480561"/>
            <a:ext cx="1983179" cy="2113808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Automation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278BDEE-3569-99AB-0805-FE771AEBF674}"/>
              </a:ext>
            </a:extLst>
          </p:cNvPr>
          <p:cNvSpPr/>
          <p:nvPr/>
        </p:nvSpPr>
        <p:spPr>
          <a:xfrm>
            <a:off x="7513121" y="2480561"/>
            <a:ext cx="1983179" cy="2113808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Monitoring,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Scalability,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Availability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F5B45DAA-3123-6BC7-CB3E-98603984E5A1}"/>
              </a:ext>
            </a:extLst>
          </p:cNvPr>
          <p:cNvSpPr/>
          <p:nvPr/>
        </p:nvSpPr>
        <p:spPr>
          <a:xfrm>
            <a:off x="9921832" y="2480561"/>
            <a:ext cx="1983179" cy="2113808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Conclusion and Questions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0977D0-E13B-F6A7-5BD3-843AB08DFEE4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270167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6055FD-A144-D3E7-C475-AA92DEE5F1C3}"/>
              </a:ext>
            </a:extLst>
          </p:cNvPr>
          <p:cNvCxnSpPr/>
          <p:nvPr/>
        </p:nvCxnSpPr>
        <p:spPr>
          <a:xfrm>
            <a:off x="4678878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DD27F-E70D-7D2C-C1A9-9F8ADEEE6637}"/>
              </a:ext>
            </a:extLst>
          </p:cNvPr>
          <p:cNvCxnSpPr/>
          <p:nvPr/>
        </p:nvCxnSpPr>
        <p:spPr>
          <a:xfrm>
            <a:off x="7087589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171444-BD90-BA68-6733-062FAB2B24FA}"/>
              </a:ext>
            </a:extLst>
          </p:cNvPr>
          <p:cNvCxnSpPr/>
          <p:nvPr/>
        </p:nvCxnSpPr>
        <p:spPr>
          <a:xfrm>
            <a:off x="9496300" y="3537465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72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03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0" y="38682"/>
            <a:ext cx="122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.env, .</a:t>
            </a:r>
            <a:r>
              <a:rPr lang="en-US" sz="4000" dirty="0" err="1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Secret Managers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36B592B-FBB1-9577-13DE-C324FE7D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533A9-AE02-C3C2-1838-2F0A53DB84B8}"/>
              </a:ext>
            </a:extLst>
          </p:cNvPr>
          <p:cNvSpPr txBox="1">
            <a:spLocks/>
          </p:cNvSpPr>
          <p:nvPr/>
        </p:nvSpPr>
        <p:spPr>
          <a:xfrm>
            <a:off x="81205" y="751735"/>
            <a:ext cx="12090070" cy="582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3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4" y="6213182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252FB-E5C5-5928-A716-790F1A373646}"/>
              </a:ext>
            </a:extLst>
          </p:cNvPr>
          <p:cNvGrpSpPr/>
          <p:nvPr/>
        </p:nvGrpSpPr>
        <p:grpSpPr>
          <a:xfrm>
            <a:off x="286988" y="2372096"/>
            <a:ext cx="11618023" cy="2113808"/>
            <a:chOff x="286988" y="2480561"/>
            <a:chExt cx="11618023" cy="2113808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1DCA740E-56FC-5984-E847-914F90368E34}"/>
                </a:ext>
              </a:extLst>
            </p:cNvPr>
            <p:cNvSpPr/>
            <p:nvPr/>
          </p:nvSpPr>
          <p:spPr>
            <a:xfrm>
              <a:off x="286988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rPr>
                <a:t>Introduction and Problem Statement</a:t>
              </a:r>
            </a:p>
          </p:txBody>
        </p:sp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EA1AEF12-1134-9635-F5F9-112B2DFD19F7}"/>
                </a:ext>
              </a:extLst>
            </p:cNvPr>
            <p:cNvSpPr/>
            <p:nvPr/>
          </p:nvSpPr>
          <p:spPr>
            <a:xfrm>
              <a:off x="2695699" y="2480561"/>
              <a:ext cx="1983179" cy="2113808"/>
            </a:xfrm>
            <a:prstGeom prst="homePlate">
              <a:avLst/>
            </a:prstGeom>
            <a:solidFill>
              <a:srgbClr val="FFF5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Management</a:t>
              </a:r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B1B5A48B-EB2E-D3A3-77AF-0E564F6E2771}"/>
                </a:ext>
              </a:extLst>
            </p:cNvPr>
            <p:cNvSpPr/>
            <p:nvPr/>
          </p:nvSpPr>
          <p:spPr>
            <a:xfrm>
              <a:off x="5104410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Automation</a:t>
              </a: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6278BDEE-3569-99AB-0805-FE771AEBF674}"/>
                </a:ext>
              </a:extLst>
            </p:cNvPr>
            <p:cNvSpPr/>
            <p:nvPr/>
          </p:nvSpPr>
          <p:spPr>
            <a:xfrm>
              <a:off x="7513121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Monitoring,</a:t>
              </a:r>
            </a:p>
            <a:p>
              <a:pPr algn="ctr"/>
              <a:r>
                <a:rPr lang="en-US" dirty="0">
                  <a:solidFill>
                    <a:schemeClr val="bg2"/>
                  </a:solidFill>
                </a:rPr>
                <a:t>Scalability,</a:t>
              </a:r>
            </a:p>
            <a:p>
              <a:pPr algn="ctr"/>
              <a:r>
                <a:rPr lang="en-US" dirty="0">
                  <a:solidFill>
                    <a:schemeClr val="bg2"/>
                  </a:solidFill>
                </a:rPr>
                <a:t>Availability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F5B45DAA-3123-6BC7-CB3E-98603984E5A1}"/>
                </a:ext>
              </a:extLst>
            </p:cNvPr>
            <p:cNvSpPr/>
            <p:nvPr/>
          </p:nvSpPr>
          <p:spPr>
            <a:xfrm>
              <a:off x="9921832" y="2480561"/>
              <a:ext cx="1983179" cy="2113808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Conclusion and Questions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0977D0-E13B-F6A7-5BD3-843AB08DFEE4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>
              <a:off x="2270167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6055FD-A144-D3E7-C475-AA92DEE5F1C3}"/>
                </a:ext>
              </a:extLst>
            </p:cNvPr>
            <p:cNvCxnSpPr/>
            <p:nvPr/>
          </p:nvCxnSpPr>
          <p:spPr>
            <a:xfrm>
              <a:off x="4678878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DDD27F-E70D-7D2C-C1A9-9F8ADEEE6637}"/>
                </a:ext>
              </a:extLst>
            </p:cNvPr>
            <p:cNvCxnSpPr/>
            <p:nvPr/>
          </p:nvCxnSpPr>
          <p:spPr>
            <a:xfrm>
              <a:off x="7087589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71444-BD90-BA68-6733-062FAB2B24FA}"/>
                </a:ext>
              </a:extLst>
            </p:cNvPr>
            <p:cNvCxnSpPr/>
            <p:nvPr/>
          </p:nvCxnSpPr>
          <p:spPr>
            <a:xfrm>
              <a:off x="9496300" y="3537465"/>
              <a:ext cx="425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8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5400" dirty="0">
              <a:solidFill>
                <a:srgbClr val="06B8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6C510-C882-BD6B-9E3B-5C357818B392}"/>
              </a:ext>
            </a:extLst>
          </p:cNvPr>
          <p:cNvSpPr txBox="1"/>
          <p:nvPr/>
        </p:nvSpPr>
        <p:spPr>
          <a:xfrm>
            <a:off x="209797" y="1079039"/>
            <a:ext cx="607694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AI/ML Center of Excellence team is developing LLM-based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pilot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solution that leverages industry report.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insights and strategic Recommendation for the leadership team.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968CF-060A-7588-7AA0-6784BC5A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9623" y="2922169"/>
            <a:ext cx="762000" cy="76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8FE54B4-75A6-49DE-FD2C-6B63A6D01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8865" y="2897181"/>
            <a:ext cx="762000" cy="76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EE7F46-A385-F984-3AB8-1CD06C00C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586" y="1156551"/>
            <a:ext cx="1817037" cy="10220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7B4D853-0B20-2393-7B37-BBC971A2D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8388" y="1094585"/>
            <a:ext cx="1089706" cy="1089706"/>
          </a:xfrm>
          <a:prstGeom prst="rect">
            <a:avLst/>
          </a:prstGeom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4297" y="2842637"/>
            <a:ext cx="1228085" cy="92106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460CE2B-1D7E-4A9A-9A5B-BABF1A4931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8865" y="424576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968CF-060A-7588-7AA0-6784BC5A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30" y="3355003"/>
            <a:ext cx="530151" cy="53015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8FE54B4-75A6-49DE-FD2C-6B63A6D01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862" y="3971191"/>
            <a:ext cx="530151" cy="530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EE7F46-A385-F984-3AB8-1CD06C00C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9119" y="962012"/>
            <a:ext cx="1266504" cy="71240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7B4D853-0B20-2393-7B37-BBC971A2D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46" y="1740058"/>
            <a:ext cx="712409" cy="712409"/>
          </a:xfrm>
          <a:prstGeom prst="rect">
            <a:avLst/>
          </a:prstGeom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5525" y="2538504"/>
            <a:ext cx="973949" cy="73046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460CE2B-1D7E-4A9A-9A5B-BABF1A4931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681" y="4587379"/>
            <a:ext cx="545179" cy="54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23438-C7CA-4050-005B-7E110EA835FA}"/>
              </a:ext>
            </a:extLst>
          </p:cNvPr>
          <p:cNvSpPr txBox="1"/>
          <p:nvPr/>
        </p:nvSpPr>
        <p:spPr>
          <a:xfrm>
            <a:off x="928424" y="1911596"/>
            <a:ext cx="621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pytest</a:t>
            </a:r>
            <a:r>
              <a:rPr lang="en-US" dirty="0"/>
              <a:t> is a popular testing framework for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1795B-12A3-E067-6FA7-C507826EB9B2}"/>
              </a:ext>
            </a:extLst>
          </p:cNvPr>
          <p:cNvSpPr txBox="1"/>
          <p:nvPr/>
        </p:nvSpPr>
        <p:spPr>
          <a:xfrm>
            <a:off x="986444" y="962012"/>
            <a:ext cx="6216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is the go-to language for data analysis, machine learning, and artificial 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22EFB-22E2-BAAA-763F-4BD019E53519}"/>
              </a:ext>
            </a:extLst>
          </p:cNvPr>
          <p:cNvSpPr txBox="1"/>
          <p:nvPr/>
        </p:nvSpPr>
        <p:spPr>
          <a:xfrm>
            <a:off x="1090264" y="4634824"/>
            <a:ext cx="9835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</a:t>
            </a:r>
            <a:r>
              <a:rPr lang="en-US" b="1" dirty="0" err="1"/>
              <a:t>Textract</a:t>
            </a:r>
            <a:r>
              <a:rPr lang="en-US" dirty="0"/>
              <a:t> is a machine learning service provided by </a:t>
            </a:r>
            <a:r>
              <a:rPr lang="en-US" b="1" dirty="0"/>
              <a:t>AWS</a:t>
            </a:r>
            <a:r>
              <a:rPr lang="en-US" dirty="0"/>
              <a:t> (Amazon Web Services) that automatically extracts text, handwriting, and data from scanned documents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8CDE0-E7D8-71EE-27A4-66386EF11CE5}"/>
              </a:ext>
            </a:extLst>
          </p:cNvPr>
          <p:cNvSpPr txBox="1"/>
          <p:nvPr/>
        </p:nvSpPr>
        <p:spPr>
          <a:xfrm>
            <a:off x="1197913" y="5444626"/>
            <a:ext cx="1053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Bedrock</a:t>
            </a:r>
            <a:r>
              <a:rPr lang="en-US" dirty="0"/>
              <a:t> is an </a:t>
            </a:r>
            <a:r>
              <a:rPr lang="en-US" b="1" dirty="0"/>
              <a:t>AWS service</a:t>
            </a:r>
            <a:r>
              <a:rPr lang="en-US" dirty="0"/>
              <a:t> that provides access to foundational models (FMs) from leading AI providers via an API.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48837B-C804-3EF7-53EB-48B04F2FACF7}"/>
              </a:ext>
            </a:extLst>
          </p:cNvPr>
          <p:cNvSpPr txBox="1"/>
          <p:nvPr/>
        </p:nvSpPr>
        <p:spPr>
          <a:xfrm>
            <a:off x="1090264" y="3711494"/>
            <a:ext cx="10994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Kendra</a:t>
            </a:r>
            <a:r>
              <a:rPr lang="en-US" dirty="0"/>
              <a:t> is an </a:t>
            </a:r>
            <a:r>
              <a:rPr lang="en-US" b="1" dirty="0"/>
              <a:t>AI-powered enterprise search service</a:t>
            </a:r>
            <a:r>
              <a:rPr lang="en-US" dirty="0"/>
              <a:t> from Amazon Web Services (AWS) that enables organizations to search across a wide range of internal documents and databases with natural language queries.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B20EB-2A63-041C-7118-ECD2C92BA8AA}"/>
              </a:ext>
            </a:extLst>
          </p:cNvPr>
          <p:cNvSpPr txBox="1"/>
          <p:nvPr/>
        </p:nvSpPr>
        <p:spPr>
          <a:xfrm>
            <a:off x="928424" y="2488379"/>
            <a:ext cx="11155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S3</a:t>
            </a:r>
            <a:r>
              <a:rPr lang="en-US" dirty="0"/>
              <a:t> (Simple Storage Service) is a scalable, high-performance object storage service offered by </a:t>
            </a:r>
            <a:r>
              <a:rPr lang="en-US" b="1" dirty="0"/>
              <a:t>Amazon Web Services (AWS)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B238D-0CB9-E08F-54B2-41BEA10C5294}"/>
              </a:ext>
            </a:extLst>
          </p:cNvPr>
          <p:cNvSpPr txBox="1"/>
          <p:nvPr/>
        </p:nvSpPr>
        <p:spPr>
          <a:xfrm>
            <a:off x="986444" y="3031837"/>
            <a:ext cx="1053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Lambda</a:t>
            </a:r>
            <a:r>
              <a:rPr lang="en-US" dirty="0"/>
              <a:t> is a </a:t>
            </a:r>
            <a:r>
              <a:rPr lang="en-US" b="1" dirty="0"/>
              <a:t>serverless compute service</a:t>
            </a:r>
            <a:r>
              <a:rPr lang="en-US" dirty="0"/>
              <a:t> provided by </a:t>
            </a:r>
            <a:r>
              <a:rPr lang="en-US" b="1" dirty="0"/>
              <a:t>Amazon Web Services (AWS)</a:t>
            </a:r>
            <a:r>
              <a:rPr lang="en-US" dirty="0"/>
              <a:t> that allows you to run code without provisioning or managing servers</a:t>
            </a:r>
          </a:p>
        </p:txBody>
      </p:sp>
    </p:spTree>
    <p:extLst>
      <p:ext uri="{BB962C8B-B14F-4D97-AF65-F5344CB8AC3E}">
        <p14:creationId xmlns:p14="http://schemas.microsoft.com/office/powerpoint/2010/main" val="22889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7" y="6090957"/>
            <a:ext cx="1983179" cy="50829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141630" y="38682"/>
            <a:ext cx="121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 Design</a:t>
            </a:r>
          </a:p>
        </p:txBody>
      </p:sp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58E2016F-DF7F-2CD6-B262-13E5D9FD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12" y="1505632"/>
            <a:ext cx="973949" cy="730462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 descr="A black and white report&#10;&#10;Description automatically generated">
            <a:extLst>
              <a:ext uri="{FF2B5EF4-FFF2-40B4-BE49-F238E27FC236}">
                <a16:creationId xmlns:a16="http://schemas.microsoft.com/office/drawing/2014/main" id="{A790C660-6C3D-143C-7691-FFBE8E6A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296" y="1417257"/>
            <a:ext cx="779534" cy="9233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55A7E0-B965-EDB3-FBE2-49DBDD8E451B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296830" y="1870863"/>
            <a:ext cx="737282" cy="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223A4-7EEB-8DA7-D4E3-9A3ECA3C611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008061" y="1870863"/>
            <a:ext cx="974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5E561-09E3-F991-63E7-DAC7BF57FDAE}"/>
              </a:ext>
            </a:extLst>
          </p:cNvPr>
          <p:cNvCxnSpPr>
            <a:cxnSpLocks/>
          </p:cNvCxnSpPr>
          <p:nvPr/>
        </p:nvCxnSpPr>
        <p:spPr>
          <a:xfrm>
            <a:off x="6259812" y="1862612"/>
            <a:ext cx="708874" cy="1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925C08-0C60-3029-A470-E758159DEBA3}"/>
              </a:ext>
            </a:extLst>
          </p:cNvPr>
          <p:cNvSpPr txBox="1"/>
          <p:nvPr/>
        </p:nvSpPr>
        <p:spPr>
          <a:xfrm>
            <a:off x="2477232" y="1565694"/>
            <a:ext cx="61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upload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6F0301-4D73-2F54-866B-3E97E18D5E89}"/>
              </a:ext>
            </a:extLst>
          </p:cNvPr>
          <p:cNvSpPr txBox="1"/>
          <p:nvPr/>
        </p:nvSpPr>
        <p:spPr>
          <a:xfrm>
            <a:off x="4458766" y="1557443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F4737D-AA7A-7A2B-5349-9007F42F8A1B}"/>
              </a:ext>
            </a:extLst>
          </p:cNvPr>
          <p:cNvSpPr txBox="1"/>
          <p:nvPr/>
        </p:nvSpPr>
        <p:spPr>
          <a:xfrm>
            <a:off x="6354149" y="1557443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pic>
        <p:nvPicPr>
          <p:cNvPr id="57" name="Picture 56" descr="A logo of a company&#10;&#10;Description automatically generated">
            <a:extLst>
              <a:ext uri="{FF2B5EF4-FFF2-40B4-BE49-F238E27FC236}">
                <a16:creationId xmlns:a16="http://schemas.microsoft.com/office/drawing/2014/main" id="{07C7C9BE-AA11-ED7A-11D8-964E411C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361" y="1557250"/>
            <a:ext cx="973949" cy="730462"/>
          </a:xfrm>
          <a:prstGeom prst="rect">
            <a:avLst/>
          </a:prstGeom>
          <a:ln w="3175">
            <a:noFill/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E28D4-55E7-334F-BF62-4E03E94920E8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8610600" y="1922481"/>
            <a:ext cx="1633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4CBAF6-7246-488B-0903-56B9376358E1}"/>
              </a:ext>
            </a:extLst>
          </p:cNvPr>
          <p:cNvSpPr txBox="1"/>
          <p:nvPr/>
        </p:nvSpPr>
        <p:spPr>
          <a:xfrm>
            <a:off x="8362353" y="1101422"/>
            <a:ext cx="1704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Textracts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the text and structured data from the report. Send the report to S3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D7FFD8-4555-14B2-411D-F106FA88AF0D}"/>
              </a:ext>
            </a:extLst>
          </p:cNvPr>
          <p:cNvCxnSpPr>
            <a:cxnSpLocks/>
          </p:cNvCxnSpPr>
          <p:nvPr/>
        </p:nvCxnSpPr>
        <p:spPr>
          <a:xfrm>
            <a:off x="10672917" y="2384147"/>
            <a:ext cx="0" cy="115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43BD05-20EA-E4B1-8690-58C63D554BA1}"/>
              </a:ext>
            </a:extLst>
          </p:cNvPr>
          <p:cNvCxnSpPr>
            <a:cxnSpLocks/>
          </p:cNvCxnSpPr>
          <p:nvPr/>
        </p:nvCxnSpPr>
        <p:spPr>
          <a:xfrm flipH="1">
            <a:off x="9198004" y="3779598"/>
            <a:ext cx="1046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E40923-A5A4-398F-0E47-3FF7CA58FD3A}"/>
              </a:ext>
            </a:extLst>
          </p:cNvPr>
          <p:cNvSpPr txBox="1"/>
          <p:nvPr/>
        </p:nvSpPr>
        <p:spPr>
          <a:xfrm rot="5400000">
            <a:off x="10543623" y="2752145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9BAA22-B130-A758-3C52-D3131EE4CE5A}"/>
              </a:ext>
            </a:extLst>
          </p:cNvPr>
          <p:cNvSpPr txBox="1"/>
          <p:nvPr/>
        </p:nvSpPr>
        <p:spPr>
          <a:xfrm>
            <a:off x="9465863" y="3387022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BAC6D5-0697-86C3-90A6-FC3692B6B3E1}"/>
              </a:ext>
            </a:extLst>
          </p:cNvPr>
          <p:cNvCxnSpPr>
            <a:cxnSpLocks/>
          </p:cNvCxnSpPr>
          <p:nvPr/>
        </p:nvCxnSpPr>
        <p:spPr>
          <a:xfrm flipH="1">
            <a:off x="6382472" y="3779597"/>
            <a:ext cx="10241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8BFB6F0-AEBF-47D1-C49C-04C8FF320A38}"/>
              </a:ext>
            </a:extLst>
          </p:cNvPr>
          <p:cNvSpPr txBox="1"/>
          <p:nvPr/>
        </p:nvSpPr>
        <p:spPr>
          <a:xfrm>
            <a:off x="6298656" y="2951587"/>
            <a:ext cx="1704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provide semantic search capabilities on the extracted data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39760B-D26B-365B-7A1F-2271AE87B852}"/>
              </a:ext>
            </a:extLst>
          </p:cNvPr>
          <p:cNvCxnSpPr>
            <a:cxnSpLocks/>
          </p:cNvCxnSpPr>
          <p:nvPr/>
        </p:nvCxnSpPr>
        <p:spPr>
          <a:xfrm flipH="1">
            <a:off x="3676357" y="3791841"/>
            <a:ext cx="1390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4177DD-D79D-2576-3EEC-FBDEECF261C8}"/>
              </a:ext>
            </a:extLst>
          </p:cNvPr>
          <p:cNvSpPr txBox="1"/>
          <p:nvPr/>
        </p:nvSpPr>
        <p:spPr>
          <a:xfrm>
            <a:off x="3869343" y="3370487"/>
            <a:ext cx="71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81EED7-E9A5-A921-D3C6-1F865B05DDDA}"/>
              </a:ext>
            </a:extLst>
          </p:cNvPr>
          <p:cNvSpPr txBox="1"/>
          <p:nvPr/>
        </p:nvSpPr>
        <p:spPr>
          <a:xfrm>
            <a:off x="309632" y="3044279"/>
            <a:ext cx="1704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provide large language model (LLM) based insights and recommendations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B6B34B69-EFA5-1EB4-7FAE-8D025AD6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853" y="1378191"/>
            <a:ext cx="973946" cy="962397"/>
          </a:xfrm>
          <a:prstGeom prst="rect">
            <a:avLst/>
          </a:prstGeom>
        </p:spPr>
      </p:pic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3E55C12B-C9F0-1EE6-56B9-64CB1D6C4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361" y="3370409"/>
            <a:ext cx="973946" cy="962397"/>
          </a:xfrm>
          <a:prstGeom prst="rect">
            <a:avLst/>
          </a:prstGeom>
        </p:spPr>
      </p:pic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B1D3E939-A940-2608-DDE2-95910D7E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944" y="3298399"/>
            <a:ext cx="973946" cy="962397"/>
          </a:xfrm>
          <a:prstGeom prst="rect">
            <a:avLst/>
          </a:prstGeom>
        </p:spPr>
      </p:pic>
      <p:pic>
        <p:nvPicPr>
          <p:cNvPr id="10" name="Picture 9" descr="A green sign with white text&#10;&#10;Description automatically generated">
            <a:extLst>
              <a:ext uri="{FF2B5EF4-FFF2-40B4-BE49-F238E27FC236}">
                <a16:creationId xmlns:a16="http://schemas.microsoft.com/office/drawing/2014/main" id="{55F45E74-A3BA-41D1-BF01-0A3B6BA95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649" y="1463268"/>
            <a:ext cx="1343860" cy="7029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653785-19CA-0108-388A-9EE7AEB32E04}"/>
              </a:ext>
            </a:extLst>
          </p:cNvPr>
          <p:cNvCxnSpPr>
            <a:cxnSpLocks/>
          </p:cNvCxnSpPr>
          <p:nvPr/>
        </p:nvCxnSpPr>
        <p:spPr>
          <a:xfrm flipH="1">
            <a:off x="309632" y="3851607"/>
            <a:ext cx="1390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logo of a browser with a magnifying glass&#10;&#10;Description automatically generated">
            <a:extLst>
              <a:ext uri="{FF2B5EF4-FFF2-40B4-BE49-F238E27FC236}">
                <a16:creationId xmlns:a16="http://schemas.microsoft.com/office/drawing/2014/main" id="{8AAC6A74-91EE-6AE1-7E6D-95268730C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140" y="3462378"/>
            <a:ext cx="1390496" cy="731132"/>
          </a:xfrm>
          <a:prstGeom prst="rect">
            <a:avLst/>
          </a:prstGeom>
        </p:spPr>
      </p:pic>
      <p:pic>
        <p:nvPicPr>
          <p:cNvPr id="20" name="Picture 19" descr="A logo with a brain&#10;&#10;Description automatically generated">
            <a:extLst>
              <a:ext uri="{FF2B5EF4-FFF2-40B4-BE49-F238E27FC236}">
                <a16:creationId xmlns:a16="http://schemas.microsoft.com/office/drawing/2014/main" id="{115FB5C5-530E-BBC7-75E6-1DEAA69D0F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767" t="8391" r="20612" b="12295"/>
          <a:stretch/>
        </p:blipFill>
        <p:spPr>
          <a:xfrm>
            <a:off x="2477232" y="3347907"/>
            <a:ext cx="1040372" cy="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4613B69-5557-3481-39BA-CADD017DD39B}"/>
              </a:ext>
            </a:extLst>
          </p:cNvPr>
          <p:cNvSpPr/>
          <p:nvPr/>
        </p:nvSpPr>
        <p:spPr>
          <a:xfrm>
            <a:off x="5519652" y="3160030"/>
            <a:ext cx="3368964" cy="2058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1A0C559-73DC-0835-845E-96BEBE6C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81150" y="23549"/>
            <a:ext cx="1211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Leveraging Docker for Modularity and Scalability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12EC0-9BB2-B459-BEE8-C79D57D37ADA}"/>
              </a:ext>
            </a:extLst>
          </p:cNvPr>
          <p:cNvSpPr txBox="1"/>
          <p:nvPr/>
        </p:nvSpPr>
        <p:spPr>
          <a:xfrm>
            <a:off x="89826" y="1005155"/>
            <a:ext cx="68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Containers are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lightweight, portable, and self-sufficient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units that package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everything needed to run a piece of software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including the code, runtime, system tools, libraries, and settings.</a:t>
            </a:r>
          </a:p>
        </p:txBody>
      </p:sp>
      <p:pic>
        <p:nvPicPr>
          <p:cNvPr id="8" name="Picture 7" descr="A large container ship in the water&#10;&#10;Description automatically generated">
            <a:extLst>
              <a:ext uri="{FF2B5EF4-FFF2-40B4-BE49-F238E27FC236}">
                <a16:creationId xmlns:a16="http://schemas.microsoft.com/office/drawing/2014/main" id="{C6DBC280-BEEE-866F-41F5-3486FEF5D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697" y="860041"/>
            <a:ext cx="3172545" cy="1784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AF538-80BD-48F4-D94D-53023DE7E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365" y="3485081"/>
            <a:ext cx="1492250" cy="486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6F6E29-4F67-554F-5395-4A49617B7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365" y="4068482"/>
            <a:ext cx="1492250" cy="486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290B81-1D17-436D-8E4A-5475842CB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365" y="4600829"/>
            <a:ext cx="1492250" cy="486047"/>
          </a:xfrm>
          <a:prstGeom prst="rect">
            <a:avLst/>
          </a:prstGeom>
        </p:spPr>
      </p:pic>
      <p:pic>
        <p:nvPicPr>
          <p:cNvPr id="21" name="Picture 20" descr="A logo of a container register&#10;&#10;Description automatically generated">
            <a:extLst>
              <a:ext uri="{FF2B5EF4-FFF2-40B4-BE49-F238E27FC236}">
                <a16:creationId xmlns:a16="http://schemas.microsoft.com/office/drawing/2014/main" id="{8AB63176-35F4-ECD6-A21C-AD18B2B01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605" y="3511577"/>
            <a:ext cx="1492250" cy="1707002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FC1575C7-6172-E0D3-0D29-528660103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016" y="4475249"/>
            <a:ext cx="1127176" cy="1113810"/>
          </a:xfrm>
          <a:prstGeom prst="rect">
            <a:avLst/>
          </a:prstGeom>
        </p:spPr>
      </p:pic>
      <p:pic>
        <p:nvPicPr>
          <p:cNvPr id="24" name="Picture 23" descr="A logo of a company&#10;&#10;Description automatically generated">
            <a:extLst>
              <a:ext uri="{FF2B5EF4-FFF2-40B4-BE49-F238E27FC236}">
                <a16:creationId xmlns:a16="http://schemas.microsoft.com/office/drawing/2014/main" id="{E84F75A3-804B-2884-22F3-52C5180EE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5213" y="3754600"/>
            <a:ext cx="1127176" cy="1113810"/>
          </a:xfrm>
          <a:prstGeom prst="rect">
            <a:avLst/>
          </a:prstGeom>
        </p:spPr>
      </p:pic>
      <p:pic>
        <p:nvPicPr>
          <p:cNvPr id="25" name="Picture 24" descr="A logo of a company&#10;&#10;Description automatically generated">
            <a:extLst>
              <a:ext uri="{FF2B5EF4-FFF2-40B4-BE49-F238E27FC236}">
                <a16:creationId xmlns:a16="http://schemas.microsoft.com/office/drawing/2014/main" id="{0B061F8E-7587-8875-EF87-C11AC5CC5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120" y="2954672"/>
            <a:ext cx="1127176" cy="11138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C4E909-1F94-D2A8-E019-D1E8E61EC887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8888615" y="3511577"/>
            <a:ext cx="776505" cy="216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DAC426-9775-8D22-E321-897276746880}"/>
              </a:ext>
            </a:extLst>
          </p:cNvPr>
          <p:cNvCxnSpPr>
            <a:stCxn id="17" idx="3"/>
          </p:cNvCxnSpPr>
          <p:nvPr/>
        </p:nvCxnSpPr>
        <p:spPr>
          <a:xfrm flipV="1">
            <a:off x="8888615" y="4311505"/>
            <a:ext cx="21165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4235FC-AA2C-2F48-22AF-8770DC89DFDF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8888615" y="4843853"/>
            <a:ext cx="776401" cy="1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2FB9F3-6F11-D4BA-1970-F8FC4C6CE826}"/>
              </a:ext>
            </a:extLst>
          </p:cNvPr>
          <p:cNvSpPr txBox="1"/>
          <p:nvPr/>
        </p:nvSpPr>
        <p:spPr>
          <a:xfrm>
            <a:off x="78926" y="2074592"/>
            <a:ext cx="51461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Portability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Run the same container across different environments without changes.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Keep applications and their dependencies isolated from each other.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Containers are lightweight and start faster than virtual machines.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Docker makes it easier to scale applications quickly and efficiently.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Ensure the same environment in development, testing, and production.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CI/CD Integration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Simplify continuous integration and deployment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8618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C1FA-E3AD-DD9D-329F-9A711AA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E41-EA53-4942-AE1F-91957F8BBB8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BD25A-FE58-3B24-7E2B-F2C404E4A511}"/>
              </a:ext>
            </a:extLst>
          </p:cNvPr>
          <p:cNvSpPr txBox="1"/>
          <p:nvPr/>
        </p:nvSpPr>
        <p:spPr>
          <a:xfrm>
            <a:off x="81150" y="23549"/>
            <a:ext cx="1211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6B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Your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F69E8-BA6C-382C-EEB1-2A70B335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63" y="1632976"/>
            <a:ext cx="2828164" cy="132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D33C9-0080-ECA9-CFC3-895AA30B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3" y="3027293"/>
            <a:ext cx="2828164" cy="1717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99864-97DA-E438-0346-16CFA00C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60" y="3027291"/>
            <a:ext cx="2416314" cy="171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3B7AB-916F-30A6-04FF-3FAE4CCA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3" y="4812897"/>
            <a:ext cx="2828164" cy="1113923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76858D75-7E68-79D3-BD91-A70FC7AC7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668" y="6356350"/>
            <a:ext cx="1693524" cy="434054"/>
          </a:xfrm>
          <a:prstGeom prst="rect">
            <a:avLst/>
          </a:prstGeom>
        </p:spPr>
      </p:pic>
      <p:pic>
        <p:nvPicPr>
          <p:cNvPr id="15" name="Picture 14" descr="A logo of a python&#10;&#10;Description automatically generated">
            <a:extLst>
              <a:ext uri="{FF2B5EF4-FFF2-40B4-BE49-F238E27FC236}">
                <a16:creationId xmlns:a16="http://schemas.microsoft.com/office/drawing/2014/main" id="{0D83D08C-5CBA-349C-7084-D1021AC78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650" y="792990"/>
            <a:ext cx="1487589" cy="836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4D9A72-507B-D1E5-44A7-267C3058A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7552" y="3469351"/>
            <a:ext cx="3579845" cy="8335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CC5001-34D1-60C3-3D5E-3372BE8FDF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0659" y="1166704"/>
            <a:ext cx="1690809" cy="1129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39172-0755-3E25-4F93-D9B0FDED9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1734" y="2339863"/>
            <a:ext cx="987391" cy="11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8496</TotalTime>
  <Words>1652</Words>
  <Application>Microsoft Macintosh PowerPoint</Application>
  <PresentationFormat>Widescreen</PresentationFormat>
  <Paragraphs>252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Helvetica</vt:lpstr>
      <vt:lpstr>Office Theme</vt:lpstr>
      <vt:lpstr>Illustrative Recommendation of an LLMOps Solution to Deploy GenAI to Production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kargar</dc:creator>
  <cp:lastModifiedBy>shayan kargar</cp:lastModifiedBy>
  <cp:revision>6</cp:revision>
  <dcterms:created xsi:type="dcterms:W3CDTF">2024-09-13T18:24:20Z</dcterms:created>
  <dcterms:modified xsi:type="dcterms:W3CDTF">2024-09-20T04:58:49Z</dcterms:modified>
</cp:coreProperties>
</file>