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258" r:id="rId4"/>
    <p:sldId id="279" r:id="rId5"/>
    <p:sldId id="278" r:id="rId6"/>
    <p:sldId id="277" r:id="rId7"/>
    <p:sldId id="281" r:id="rId8"/>
    <p:sldId id="280" r:id="rId9"/>
    <p:sldId id="259" r:id="rId10"/>
    <p:sldId id="260" r:id="rId11"/>
    <p:sldId id="261" r:id="rId12"/>
    <p:sldId id="262" r:id="rId13"/>
    <p:sldId id="263" r:id="rId14"/>
    <p:sldId id="287" r:id="rId15"/>
    <p:sldId id="288" r:id="rId16"/>
    <p:sldId id="289" r:id="rId17"/>
    <p:sldId id="276" r:id="rId18"/>
    <p:sldId id="264" r:id="rId19"/>
    <p:sldId id="265" r:id="rId20"/>
    <p:sldId id="266" r:id="rId21"/>
    <p:sldId id="271" r:id="rId22"/>
    <p:sldId id="272" r:id="rId23"/>
    <p:sldId id="273" r:id="rId24"/>
    <p:sldId id="282" r:id="rId25"/>
    <p:sldId id="290" r:id="rId26"/>
    <p:sldId id="283" r:id="rId27"/>
    <p:sldId id="291" r:id="rId28"/>
    <p:sldId id="274" r:id="rId29"/>
    <p:sldId id="275" r:id="rId30"/>
    <p:sldId id="284" r:id="rId31"/>
    <p:sldId id="285" r:id="rId32"/>
    <p:sldId id="268" r:id="rId33"/>
    <p:sldId id="269" r:id="rId34"/>
    <p:sldId id="270"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1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EB9C07-46BB-43E6-9B73-4A4DFDF0B363}" type="datetimeFigureOut">
              <a:rPr lang="en-IN" smtClean="0"/>
              <a:t>09-08-2024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174C25-B17C-4289-8481-93BCCDBC97D8}" type="slidenum">
              <a:rPr lang="en-IN" smtClean="0"/>
              <a:t>‹#›</a:t>
            </a:fld>
            <a:endParaRPr lang="en-IN"/>
          </a:p>
        </p:txBody>
      </p:sp>
    </p:spTree>
    <p:extLst>
      <p:ext uri="{BB962C8B-B14F-4D97-AF65-F5344CB8AC3E}">
        <p14:creationId xmlns:p14="http://schemas.microsoft.com/office/powerpoint/2010/main" val="247402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174C25-B17C-4289-8481-93BCCDBC97D8}" type="slidenum">
              <a:rPr lang="en-IN" smtClean="0"/>
              <a:t>11</a:t>
            </a:fld>
            <a:endParaRPr lang="en-IN"/>
          </a:p>
        </p:txBody>
      </p:sp>
    </p:spTree>
    <p:extLst>
      <p:ext uri="{BB962C8B-B14F-4D97-AF65-F5344CB8AC3E}">
        <p14:creationId xmlns:p14="http://schemas.microsoft.com/office/powerpoint/2010/main" val="86970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D766-BF99-92F9-F8B6-20C16105A60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BCAE1ED-8DA3-E2FA-0491-92F484CC5B1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203C290-C0EA-1F8F-6CF9-81776E92719C}"/>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5" name="Footer Placeholder 4">
            <a:extLst>
              <a:ext uri="{FF2B5EF4-FFF2-40B4-BE49-F238E27FC236}">
                <a16:creationId xmlns:a16="http://schemas.microsoft.com/office/drawing/2014/main" id="{D5E7C6D0-CF67-4C92-096E-67BA609D8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6A80C-4512-1B77-CDCE-90BFE7E96574}"/>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265933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AAFE-EF62-2688-1F06-21E1C04BBC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AA9241-1959-AF46-C040-1FE061935C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A4409-A759-3819-AC49-4E3935970118}"/>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5" name="Footer Placeholder 4">
            <a:extLst>
              <a:ext uri="{FF2B5EF4-FFF2-40B4-BE49-F238E27FC236}">
                <a16:creationId xmlns:a16="http://schemas.microsoft.com/office/drawing/2014/main" id="{66018064-EE5B-38A1-A1AE-32EF64BB3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4498D-9447-C220-B339-46B59F8BDFB1}"/>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410914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908817-D02C-AC9A-B51F-9D4EDF593A4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2947C-481A-4015-76E7-39EAC3A4DC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20911-D654-57D6-2130-D71591F4F932}"/>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5" name="Footer Placeholder 4">
            <a:extLst>
              <a:ext uri="{FF2B5EF4-FFF2-40B4-BE49-F238E27FC236}">
                <a16:creationId xmlns:a16="http://schemas.microsoft.com/office/drawing/2014/main" id="{9E5E0079-19BD-6797-F920-AB2F831E0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3A4EE-FD37-0BDC-272A-2A69CFB23164}"/>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222955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1D31-BA71-1FC0-540E-647403671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51337-12EB-72E7-76BA-53E77FFB6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64430-E91A-1C10-98A8-84B791CAA08D}"/>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5" name="Footer Placeholder 4">
            <a:extLst>
              <a:ext uri="{FF2B5EF4-FFF2-40B4-BE49-F238E27FC236}">
                <a16:creationId xmlns:a16="http://schemas.microsoft.com/office/drawing/2014/main" id="{116E1AAF-A0C4-C566-1182-15A1E79587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66D8CC-31FF-62FB-1512-33C434553743}"/>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234665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B879-DC7D-87A3-0B0E-27717B0C34D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215C723-9415-D116-2595-BDB8C143848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1F024D-06D4-AECC-E192-880F09006050}"/>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5" name="Footer Placeholder 4">
            <a:extLst>
              <a:ext uri="{FF2B5EF4-FFF2-40B4-BE49-F238E27FC236}">
                <a16:creationId xmlns:a16="http://schemas.microsoft.com/office/drawing/2014/main" id="{680EB4EF-C16D-9A37-E1E6-A2291CF81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DD3F0-EB45-0097-3664-90231141810C}"/>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427983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5C98-244E-A1F1-1FD1-8C6FFE6CE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F38026-1ED4-3049-FD89-80BE1F688CE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CDE6CD-F234-5847-347D-44D25B3556C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64863-344F-1297-6CAD-162E7BDDCFEA}"/>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6" name="Footer Placeholder 5">
            <a:extLst>
              <a:ext uri="{FF2B5EF4-FFF2-40B4-BE49-F238E27FC236}">
                <a16:creationId xmlns:a16="http://schemas.microsoft.com/office/drawing/2014/main" id="{ABCD311D-4670-ADEF-47D9-B00D9AEC56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221D10-DFB1-0CEA-45FD-5C37E083D566}"/>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62095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CC43-71E9-81D2-CEF5-631431BF7DC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8A0C74-A3CE-7790-D2AD-42D4CDEBFFC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7E0701E-4A77-3434-EB1B-3878C97E6D3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BB1A1-1D50-2ABF-C954-39DD0E9DA4C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F1464-7FF2-6FAD-39FC-3883547E904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240B9C-0823-4FEA-A667-5972381E06D2}"/>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8" name="Footer Placeholder 7">
            <a:extLst>
              <a:ext uri="{FF2B5EF4-FFF2-40B4-BE49-F238E27FC236}">
                <a16:creationId xmlns:a16="http://schemas.microsoft.com/office/drawing/2014/main" id="{0FA9171F-1147-28A4-5852-E7D909D660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DDF41E-4206-9C8B-AEC9-F369D8037AB3}"/>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107100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691D-D390-4C2A-52D9-1596720CA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62D325-CD19-22AD-4D19-9EE837A37655}"/>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4" name="Footer Placeholder 3">
            <a:extLst>
              <a:ext uri="{FF2B5EF4-FFF2-40B4-BE49-F238E27FC236}">
                <a16:creationId xmlns:a16="http://schemas.microsoft.com/office/drawing/2014/main" id="{A26785CF-8D2B-BA61-44F8-548D6BC7C1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030AB3-326A-443D-08A9-575EE3AF4CE5}"/>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69400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72354-FC0C-403B-D200-6816D6AAA354}"/>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3" name="Footer Placeholder 2">
            <a:extLst>
              <a:ext uri="{FF2B5EF4-FFF2-40B4-BE49-F238E27FC236}">
                <a16:creationId xmlns:a16="http://schemas.microsoft.com/office/drawing/2014/main" id="{C769B6EE-260D-69CE-C23B-3DB8EB4625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251048-5E3E-17EB-57B8-FEB5FE38E7EF}"/>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35352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B54A-C2BD-9641-8A05-A699AB73205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963C3EC-FE00-6377-C747-EFCE860EA96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D1996-9644-3F2C-772E-27A2D79CAB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DB43790-4B2C-BA60-6825-C00B1366FE0D}"/>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6" name="Footer Placeholder 5">
            <a:extLst>
              <a:ext uri="{FF2B5EF4-FFF2-40B4-BE49-F238E27FC236}">
                <a16:creationId xmlns:a16="http://schemas.microsoft.com/office/drawing/2014/main" id="{091B73FC-9C8E-802F-F44C-2D240BBF54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615E6-8B2F-9FE8-D6F4-B86681938C3D}"/>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2536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A5C-EC4C-83DE-2A7D-53DA998BBF6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990C046-42BF-4442-B4D1-5B0A75BC506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A14F187-FF24-7910-83D7-B29D3D7A5B4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78A84A9-021F-7223-FFB2-3EC24BCFBF44}"/>
              </a:ext>
            </a:extLst>
          </p:cNvPr>
          <p:cNvSpPr>
            <a:spLocks noGrp="1"/>
          </p:cNvSpPr>
          <p:nvPr>
            <p:ph type="dt" sz="half" idx="10"/>
          </p:nvPr>
        </p:nvSpPr>
        <p:spPr/>
        <p:txBody>
          <a:bodyPr/>
          <a:lstStyle/>
          <a:p>
            <a:fld id="{C84B268A-B6F6-4AE5-B162-EBF8478243AF}" type="datetimeFigureOut">
              <a:rPr lang="en-IN" smtClean="0"/>
              <a:t>09-08-2024</a:t>
            </a:fld>
            <a:endParaRPr lang="en-IN"/>
          </a:p>
        </p:txBody>
      </p:sp>
      <p:sp>
        <p:nvSpPr>
          <p:cNvPr id="6" name="Footer Placeholder 5">
            <a:extLst>
              <a:ext uri="{FF2B5EF4-FFF2-40B4-BE49-F238E27FC236}">
                <a16:creationId xmlns:a16="http://schemas.microsoft.com/office/drawing/2014/main" id="{0F2796DA-C6F2-3947-B821-C69F64D76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2CAA53-47E9-796B-7975-FD6B4D6B4DB2}"/>
              </a:ext>
            </a:extLst>
          </p:cNvPr>
          <p:cNvSpPr>
            <a:spLocks noGrp="1"/>
          </p:cNvSpPr>
          <p:nvPr>
            <p:ph type="sldNum" sz="quarter" idx="12"/>
          </p:nvPr>
        </p:nvSpPr>
        <p:spPr/>
        <p:txBody>
          <a:bodyPr/>
          <a:lstStyle/>
          <a:p>
            <a:fld id="{0723FAC9-DB10-45DD-83F2-4DF57B187143}" type="slidenum">
              <a:rPr lang="en-IN" smtClean="0"/>
              <a:t>‹#›</a:t>
            </a:fld>
            <a:endParaRPr lang="en-IN"/>
          </a:p>
        </p:txBody>
      </p:sp>
    </p:spTree>
    <p:extLst>
      <p:ext uri="{BB962C8B-B14F-4D97-AF65-F5344CB8AC3E}">
        <p14:creationId xmlns:p14="http://schemas.microsoft.com/office/powerpoint/2010/main" val="272044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88EA7-DB24-A6A9-211D-1B59ADE04DB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9471AC-6234-6E1B-5EC2-0E7182E86A0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242D4-F845-BCD7-B63F-AA93A71539D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84B268A-B6F6-4AE5-B162-EBF8478243AF}" type="datetimeFigureOut">
              <a:rPr lang="en-IN" smtClean="0"/>
              <a:t>09-08-2024</a:t>
            </a:fld>
            <a:endParaRPr lang="en-IN"/>
          </a:p>
        </p:txBody>
      </p:sp>
      <p:sp>
        <p:nvSpPr>
          <p:cNvPr id="5" name="Footer Placeholder 4">
            <a:extLst>
              <a:ext uri="{FF2B5EF4-FFF2-40B4-BE49-F238E27FC236}">
                <a16:creationId xmlns:a16="http://schemas.microsoft.com/office/drawing/2014/main" id="{2DB49456-88A9-9556-FEF7-B61F86E4DE6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D028C0-9280-4FD3-CFE3-D8D88182ED0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23FAC9-DB10-45DD-83F2-4DF57B187143}" type="slidenum">
              <a:rPr lang="en-IN" smtClean="0"/>
              <a:t>‹#›</a:t>
            </a:fld>
            <a:endParaRPr lang="en-IN"/>
          </a:p>
        </p:txBody>
      </p:sp>
    </p:spTree>
    <p:extLst>
      <p:ext uri="{BB962C8B-B14F-4D97-AF65-F5344CB8AC3E}">
        <p14:creationId xmlns:p14="http://schemas.microsoft.com/office/powerpoint/2010/main" val="14502995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Gasoline" TargetMode="External"/><Relationship Id="rId3" Type="http://schemas.openxmlformats.org/officeDocument/2006/relationships/hyperlink" Target="https://en.wikipedia.org/wiki/Internal_combustion_engine" TargetMode="External"/><Relationship Id="rId7" Type="http://schemas.openxmlformats.org/officeDocument/2006/relationships/hyperlink" Target="https://en.wikipedia.org/wiki/Petrol_engine" TargetMode="External"/><Relationship Id="rId12" Type="http://schemas.openxmlformats.org/officeDocument/2006/relationships/hyperlink" Target="https://en.wikipedia.org/wiki/Cylinder_(engine)" TargetMode="External"/><Relationship Id="rId2" Type="http://schemas.openxmlformats.org/officeDocument/2006/relationships/hyperlink" Target="https://en.wikipedia.org/wiki/Rudolf_Diesel" TargetMode="External"/><Relationship Id="rId1" Type="http://schemas.openxmlformats.org/officeDocument/2006/relationships/slideLayout" Target="../slideLayouts/slideLayout2.xml"/><Relationship Id="rId6" Type="http://schemas.openxmlformats.org/officeDocument/2006/relationships/hyperlink" Target="https://en.wikipedia.org/wiki/Spark_plug" TargetMode="External"/><Relationship Id="rId11" Type="http://schemas.openxmlformats.org/officeDocument/2006/relationships/hyperlink" Target="https://en.wikipedia.org/wiki/Liquefied_petroleum_gas" TargetMode="External"/><Relationship Id="rId5" Type="http://schemas.openxmlformats.org/officeDocument/2006/relationships/hyperlink" Target="https://en.wikipedia.org/wiki/Diesel_fuel" TargetMode="External"/><Relationship Id="rId10" Type="http://schemas.openxmlformats.org/officeDocument/2006/relationships/hyperlink" Target="https://en.wikipedia.org/wiki/Natural_gas" TargetMode="External"/><Relationship Id="rId4" Type="http://schemas.openxmlformats.org/officeDocument/2006/relationships/hyperlink" Target="https://en.wikipedia.org/wiki/Combustion" TargetMode="External"/><Relationship Id="rId9" Type="http://schemas.openxmlformats.org/officeDocument/2006/relationships/hyperlink" Target="https://en.wikipedia.org/wiki/Gas_engine"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Air%E2%80%93fuel_ratio" TargetMode="External"/><Relationship Id="rId3" Type="http://schemas.openxmlformats.org/officeDocument/2006/relationships/hyperlink" Target="https://en.wikipedia.org/wiki/Thermal_efficiency" TargetMode="External"/><Relationship Id="rId7" Type="http://schemas.openxmlformats.org/officeDocument/2006/relationships/hyperlink" Target="https://en.wikipedia.org/wiki/Expansion_ratio" TargetMode="External"/><Relationship Id="rId12" Type="http://schemas.openxmlformats.org/officeDocument/2006/relationships/hyperlink" Target="https://en.wikipedia.org/wiki/Aircraft" TargetMode="External"/><Relationship Id="rId2" Type="http://schemas.openxmlformats.org/officeDocument/2006/relationships/hyperlink" Target="https://en.wikipedia.org/wiki/Air%E2%80%93fuel_ratio#Air%E2%80%93fuel_equivalence_ratio_(%CE%BB)" TargetMode="External"/><Relationship Id="rId1" Type="http://schemas.openxmlformats.org/officeDocument/2006/relationships/slideLayout" Target="../slideLayouts/slideLayout2.xml"/><Relationship Id="rId6" Type="http://schemas.openxmlformats.org/officeDocument/2006/relationships/hyperlink" Target="https://en.wikipedia.org/wiki/External_combustion" TargetMode="External"/><Relationship Id="rId11" Type="http://schemas.openxmlformats.org/officeDocument/2006/relationships/hyperlink" Target="https://en.wikipedia.org/wiki/Watercraft" TargetMode="External"/><Relationship Id="rId5" Type="http://schemas.openxmlformats.org/officeDocument/2006/relationships/hyperlink" Target="https://en.wikipedia.org/wiki/Internal_combustion" TargetMode="External"/><Relationship Id="rId10" Type="http://schemas.openxmlformats.org/officeDocument/2006/relationships/hyperlink" Target="https://en.wikipedia.org/wiki/Combined_cycle_power_plant" TargetMode="External"/><Relationship Id="rId4" Type="http://schemas.openxmlformats.org/officeDocument/2006/relationships/hyperlink" Target="https://en.wikipedia.org/wiki/Engine_efficiency" TargetMode="External"/><Relationship Id="rId9" Type="http://schemas.openxmlformats.org/officeDocument/2006/relationships/hyperlink" Target="https://en.wikipedia.org/wiki/Diesel_engine#cite_note-Reif_2014_13-1"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utomobile" TargetMode="External"/><Relationship Id="rId13" Type="http://schemas.openxmlformats.org/officeDocument/2006/relationships/hyperlink" Target="https://en.wikipedia.org/wiki/Air_pollution" TargetMode="External"/><Relationship Id="rId3" Type="http://schemas.openxmlformats.org/officeDocument/2006/relationships/hyperlink" Target="https://en.wikipedia.org/wiki/Four-stroke" TargetMode="External"/><Relationship Id="rId7" Type="http://schemas.openxmlformats.org/officeDocument/2006/relationships/hyperlink" Target="https://en.wikipedia.org/wiki/Heavy_equipment" TargetMode="External"/><Relationship Id="rId12" Type="http://schemas.openxmlformats.org/officeDocument/2006/relationships/hyperlink" Target="https://en.wikipedia.org/wiki/European_Union" TargetMode="External"/><Relationship Id="rId2" Type="http://schemas.openxmlformats.org/officeDocument/2006/relationships/hyperlink" Target="https://en.wikipedia.org/wiki/Two-stroke_engine" TargetMode="External"/><Relationship Id="rId1" Type="http://schemas.openxmlformats.org/officeDocument/2006/relationships/slideLayout" Target="../slideLayouts/slideLayout2.xml"/><Relationship Id="rId6" Type="http://schemas.openxmlformats.org/officeDocument/2006/relationships/hyperlink" Target="https://en.wikipedia.org/wiki/Submarine" TargetMode="External"/><Relationship Id="rId11" Type="http://schemas.openxmlformats.org/officeDocument/2006/relationships/hyperlink" Target="https://en.wikipedia.org/wiki/Diesel_engine#cite_note-critical_evaluation_2013_springeropen_com-4" TargetMode="External"/><Relationship Id="rId5" Type="http://schemas.openxmlformats.org/officeDocument/2006/relationships/hyperlink" Target="https://en.wikipedia.org/wiki/Steam_engine" TargetMode="External"/><Relationship Id="rId15" Type="http://schemas.openxmlformats.org/officeDocument/2006/relationships/hyperlink" Target="https://en.wikipedia.org/wiki/Unmanned_aerial_vehicles" TargetMode="External"/><Relationship Id="rId10" Type="http://schemas.openxmlformats.org/officeDocument/2006/relationships/hyperlink" Target="https://en.wikipedia.org/wiki/Diesel_engine#cite_note-time_forgot_2021_04_13_autoweek_com-3" TargetMode="External"/><Relationship Id="rId4" Type="http://schemas.openxmlformats.org/officeDocument/2006/relationships/hyperlink" Target="https://en.wikipedia.org/wiki/Diesel_engine#Combustion_cycle" TargetMode="External"/><Relationship Id="rId9" Type="http://schemas.openxmlformats.org/officeDocument/2006/relationships/hyperlink" Target="https://en.wikipedia.org/wiki/1970s_energy_crisis" TargetMode="External"/><Relationship Id="rId14" Type="http://schemas.openxmlformats.org/officeDocument/2006/relationships/hyperlink" Target="https://en.wikipedia.org/wiki/Off-road_vehicl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ChangeArrowheads="1"/>
          </p:cNvSpPr>
          <p:nvPr/>
        </p:nvSpPr>
        <p:spPr bwMode="auto">
          <a:xfrm>
            <a:off x="755576" y="925430"/>
            <a:ext cx="6984776" cy="250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096963" eaLnBrk="0" hangingPunct="0">
              <a:tabLst>
                <a:tab pos="3740150" algn="l"/>
                <a:tab pos="4162425" algn="l"/>
              </a:tabLst>
              <a:defRPr>
                <a:solidFill>
                  <a:schemeClr val="tx1"/>
                </a:solidFill>
                <a:latin typeface="Calibri" pitchFamily="34" charset="0"/>
              </a:defRPr>
            </a:lvl1pPr>
            <a:lvl2pPr marL="742950" indent="-285750" eaLnBrk="0" hangingPunct="0">
              <a:tabLst>
                <a:tab pos="3740150" algn="l"/>
                <a:tab pos="4162425" algn="l"/>
              </a:tabLst>
              <a:defRPr>
                <a:solidFill>
                  <a:schemeClr val="tx1"/>
                </a:solidFill>
                <a:latin typeface="Calibri" pitchFamily="34" charset="0"/>
              </a:defRPr>
            </a:lvl2pPr>
            <a:lvl3pPr marL="1143000" indent="-228600" eaLnBrk="0" hangingPunct="0">
              <a:tabLst>
                <a:tab pos="3740150" algn="l"/>
                <a:tab pos="4162425" algn="l"/>
              </a:tabLst>
              <a:defRPr>
                <a:solidFill>
                  <a:schemeClr val="tx1"/>
                </a:solidFill>
                <a:latin typeface="Calibri" pitchFamily="34" charset="0"/>
              </a:defRPr>
            </a:lvl3pPr>
            <a:lvl4pPr marL="1600200" indent="-228600" eaLnBrk="0" hangingPunct="0">
              <a:tabLst>
                <a:tab pos="3740150" algn="l"/>
                <a:tab pos="4162425" algn="l"/>
              </a:tabLst>
              <a:defRPr>
                <a:solidFill>
                  <a:schemeClr val="tx1"/>
                </a:solidFill>
                <a:latin typeface="Calibri" pitchFamily="34" charset="0"/>
              </a:defRPr>
            </a:lvl4pPr>
            <a:lvl5pPr marL="2057400" indent="-228600" eaLnBrk="0" hangingPunct="0">
              <a:tabLst>
                <a:tab pos="3740150" algn="l"/>
                <a:tab pos="4162425" algn="l"/>
              </a:tabLst>
              <a:defRPr>
                <a:solidFill>
                  <a:schemeClr val="tx1"/>
                </a:solidFill>
                <a:latin typeface="Calibri" pitchFamily="34" charset="0"/>
              </a:defRPr>
            </a:lvl5pPr>
            <a:lvl6pPr marL="2514600" indent="-228600" eaLnBrk="0" fontAlgn="base" hangingPunct="0">
              <a:spcBef>
                <a:spcPct val="0"/>
              </a:spcBef>
              <a:spcAft>
                <a:spcPct val="0"/>
              </a:spcAft>
              <a:tabLst>
                <a:tab pos="3740150" algn="l"/>
                <a:tab pos="4162425" algn="l"/>
              </a:tabLst>
              <a:defRPr>
                <a:solidFill>
                  <a:schemeClr val="tx1"/>
                </a:solidFill>
                <a:latin typeface="Calibri" pitchFamily="34" charset="0"/>
              </a:defRPr>
            </a:lvl6pPr>
            <a:lvl7pPr marL="2971800" indent="-228600" eaLnBrk="0" fontAlgn="base" hangingPunct="0">
              <a:spcBef>
                <a:spcPct val="0"/>
              </a:spcBef>
              <a:spcAft>
                <a:spcPct val="0"/>
              </a:spcAft>
              <a:tabLst>
                <a:tab pos="3740150" algn="l"/>
                <a:tab pos="4162425" algn="l"/>
              </a:tabLst>
              <a:defRPr>
                <a:solidFill>
                  <a:schemeClr val="tx1"/>
                </a:solidFill>
                <a:latin typeface="Calibri" pitchFamily="34" charset="0"/>
              </a:defRPr>
            </a:lvl7pPr>
            <a:lvl8pPr marL="3429000" indent="-228600" eaLnBrk="0" fontAlgn="base" hangingPunct="0">
              <a:spcBef>
                <a:spcPct val="0"/>
              </a:spcBef>
              <a:spcAft>
                <a:spcPct val="0"/>
              </a:spcAft>
              <a:tabLst>
                <a:tab pos="3740150" algn="l"/>
                <a:tab pos="4162425" algn="l"/>
              </a:tabLst>
              <a:defRPr>
                <a:solidFill>
                  <a:schemeClr val="tx1"/>
                </a:solidFill>
                <a:latin typeface="Calibri" pitchFamily="34" charset="0"/>
              </a:defRPr>
            </a:lvl8pPr>
            <a:lvl9pPr marL="3886200" indent="-228600" eaLnBrk="0" fontAlgn="base" hangingPunct="0">
              <a:spcBef>
                <a:spcPct val="0"/>
              </a:spcBef>
              <a:spcAft>
                <a:spcPct val="0"/>
              </a:spcAft>
              <a:tabLst>
                <a:tab pos="3740150" algn="l"/>
                <a:tab pos="4162425" algn="l"/>
              </a:tabLst>
              <a:defRPr>
                <a:solidFill>
                  <a:schemeClr val="tx1"/>
                </a:solidFill>
                <a:latin typeface="Calibri" pitchFamily="34" charset="0"/>
              </a:defRPr>
            </a:lvl9pPr>
          </a:lstStyle>
          <a:p>
            <a:pPr algn="ctr" eaLnBrk="1" hangingPunct="1">
              <a:lnSpc>
                <a:spcPts val="1725"/>
              </a:lnSpc>
            </a:pPr>
            <a:r>
              <a:rPr lang="en-US" altLang="en-US" sz="1400" b="1" u="sng" dirty="0">
                <a:latin typeface="Arial" charset="0"/>
              </a:rPr>
              <a:t>AE-203 FLUID MECHANICS AND HYDRAULIC MECHANICS INNOVATIVE PROJECT REPORT </a:t>
            </a:r>
            <a:r>
              <a:rPr lang="en-US" altLang="en-US" sz="1400" b="1" dirty="0">
                <a:latin typeface="Times New Roman" pitchFamily="18" charset="0"/>
              </a:rPr>
              <a:t>	</a:t>
            </a:r>
            <a:endParaRPr lang="en-US" altLang="en-US" sz="1400" dirty="0">
              <a:latin typeface="Times New Roman" pitchFamily="18" charset="0"/>
            </a:endParaRPr>
          </a:p>
          <a:p>
            <a:pPr algn="ctr" eaLnBrk="1" hangingPunct="1">
              <a:spcBef>
                <a:spcPts val="13"/>
              </a:spcBef>
            </a:pPr>
            <a:endParaRPr lang="en-US" altLang="en-US" sz="1400" dirty="0">
              <a:latin typeface="Times New Roman" pitchFamily="18" charset="0"/>
            </a:endParaRPr>
          </a:p>
          <a:p>
            <a:pPr marL="530225" algn="ctr" eaLnBrk="1" hangingPunct="1">
              <a:lnSpc>
                <a:spcPts val="2525"/>
              </a:lnSpc>
            </a:pPr>
            <a:r>
              <a:rPr lang="en-US" altLang="en-US" sz="1400" b="1" dirty="0">
                <a:latin typeface="Arial" charset="0"/>
              </a:rPr>
              <a:t>“</a:t>
            </a:r>
            <a:r>
              <a:rPr lang="en-US" altLang="en-US" sz="1400" b="1" u="sng" dirty="0">
                <a:latin typeface="Arial" charset="0"/>
              </a:rPr>
              <a:t>Heat Mass and Momentum transfer of Fluids in Diesel Engine</a:t>
            </a:r>
            <a:r>
              <a:rPr lang="en-US" altLang="en-US" sz="1400" b="1" dirty="0">
                <a:latin typeface="Arial" charset="0"/>
              </a:rPr>
              <a:t>”</a:t>
            </a:r>
            <a:endParaRPr lang="en-US" altLang="en-US" sz="1400" dirty="0">
              <a:latin typeface="Arial" charset="0"/>
            </a:endParaRPr>
          </a:p>
          <a:p>
            <a:pPr marL="530225" algn="ctr" eaLnBrk="1" hangingPunct="1">
              <a:lnSpc>
                <a:spcPts val="2525"/>
              </a:lnSpc>
            </a:pPr>
            <a:endParaRPr lang="en-US" altLang="en-US" sz="1400" b="1" u="sng" dirty="0">
              <a:latin typeface="Arial" charset="0"/>
            </a:endParaRPr>
          </a:p>
          <a:p>
            <a:pPr marL="530225" algn="ctr" eaLnBrk="1" hangingPunct="1">
              <a:lnSpc>
                <a:spcPts val="2525"/>
              </a:lnSpc>
            </a:pPr>
            <a:r>
              <a:rPr lang="en-US" altLang="en-US" sz="1400" b="1" u="sng" dirty="0">
                <a:latin typeface="Arial" charset="0"/>
              </a:rPr>
              <a:t>SUBMITTED BY</a:t>
            </a:r>
          </a:p>
          <a:p>
            <a:pPr marL="442913" algn="ctr" eaLnBrk="1" hangingPunct="1">
              <a:lnSpc>
                <a:spcPct val="191000"/>
              </a:lnSpc>
              <a:spcBef>
                <a:spcPts val="513"/>
              </a:spcBef>
              <a:tabLst>
                <a:tab pos="4572000" algn="l"/>
              </a:tabLst>
            </a:pPr>
            <a:r>
              <a:rPr lang="en-US" altLang="en-US" sz="1400" b="1" dirty="0">
                <a:latin typeface="Arial" charset="0"/>
              </a:rPr>
              <a:t>SHAYAN</a:t>
            </a:r>
            <a:r>
              <a:rPr lang="en-US" altLang="en-US" sz="1400" b="1" dirty="0">
                <a:latin typeface="Times New Roman" pitchFamily="18" charset="0"/>
              </a:rPr>
              <a:t> </a:t>
            </a:r>
            <a:r>
              <a:rPr lang="en-US" altLang="en-US" sz="1400" b="1" dirty="0">
                <a:latin typeface="Arial" charset="0"/>
              </a:rPr>
              <a:t>KHAN</a:t>
            </a:r>
            <a:r>
              <a:rPr lang="en-US" altLang="en-US" sz="1400" b="1" dirty="0">
                <a:latin typeface="Times New Roman" pitchFamily="18" charset="0"/>
              </a:rPr>
              <a:t> </a:t>
            </a:r>
            <a:r>
              <a:rPr lang="en-US" altLang="en-US" sz="1400" b="1" dirty="0">
                <a:latin typeface="Arial" charset="0"/>
              </a:rPr>
              <a:t>(2K21/AE/56)</a:t>
            </a:r>
            <a:endParaRPr lang="en-US" altLang="en-US" sz="1400" dirty="0">
              <a:latin typeface="Times New Roman" pitchFamily="18" charset="0"/>
            </a:endParaRPr>
          </a:p>
          <a:p>
            <a:pPr marL="442913" algn="ctr" eaLnBrk="1" hangingPunct="1">
              <a:lnSpc>
                <a:spcPct val="191000"/>
              </a:lnSpc>
              <a:spcBef>
                <a:spcPts val="513"/>
              </a:spcBef>
              <a:tabLst>
                <a:tab pos="4572000" algn="l"/>
              </a:tabLst>
            </a:pPr>
            <a:r>
              <a:rPr lang="en-US" altLang="en-US" sz="1400" b="1" u="sng" dirty="0">
                <a:latin typeface="Arial" charset="0"/>
              </a:rPr>
              <a:t>SUBMITTED TO:</a:t>
            </a:r>
            <a:r>
              <a:rPr lang="en-US" altLang="en-US" sz="1400" b="1" dirty="0">
                <a:latin typeface="Times New Roman" pitchFamily="18" charset="0"/>
              </a:rPr>
              <a:t> </a:t>
            </a:r>
            <a:r>
              <a:rPr lang="en-US" altLang="en-US" sz="1400" b="1" dirty="0">
                <a:latin typeface="Arial" charset="0"/>
              </a:rPr>
              <a:t>DR.</a:t>
            </a:r>
            <a:r>
              <a:rPr lang="en-US" altLang="en-US" sz="1400" b="1" dirty="0">
                <a:latin typeface="Times New Roman" pitchFamily="18" charset="0"/>
              </a:rPr>
              <a:t> </a:t>
            </a:r>
            <a:r>
              <a:rPr lang="en-US" altLang="en-US" sz="1400" b="1" dirty="0">
                <a:latin typeface="Arial" charset="0"/>
              </a:rPr>
              <a:t>R.</a:t>
            </a:r>
            <a:r>
              <a:rPr lang="en-US" altLang="en-US" sz="1400" b="1" dirty="0">
                <a:latin typeface="Times New Roman" pitchFamily="18" charset="0"/>
              </a:rPr>
              <a:t> </a:t>
            </a:r>
            <a:r>
              <a:rPr lang="en-US" altLang="en-US" sz="1400" b="1" dirty="0">
                <a:latin typeface="Arial" charset="0"/>
              </a:rPr>
              <a:t>S.</a:t>
            </a:r>
            <a:r>
              <a:rPr lang="en-US" altLang="en-US" sz="1400" b="1" dirty="0">
                <a:latin typeface="Times New Roman" pitchFamily="18" charset="0"/>
              </a:rPr>
              <a:t> </a:t>
            </a:r>
            <a:r>
              <a:rPr lang="en-US" altLang="en-US" sz="1400" b="1" dirty="0">
                <a:latin typeface="Arial" charset="0"/>
              </a:rPr>
              <a:t>MISHRA</a:t>
            </a:r>
            <a:r>
              <a:rPr lang="en-US" altLang="en-US" sz="1400" b="1" dirty="0">
                <a:latin typeface="Times New Roman" pitchFamily="18" charset="0"/>
              </a:rPr>
              <a:t> </a:t>
            </a:r>
            <a:r>
              <a:rPr lang="en-US" altLang="en-US" sz="1400" b="1" dirty="0">
                <a:latin typeface="Arial" charset="0"/>
              </a:rPr>
              <a:t>PROFESSOR</a:t>
            </a:r>
            <a:endParaRPr lang="en-US" altLang="en-US" sz="1400" dirty="0">
              <a:latin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908" y="3836065"/>
            <a:ext cx="165618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692" y="5805264"/>
            <a:ext cx="5544616" cy="82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02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8928992" cy="6408712"/>
          </a:xfrm>
        </p:spPr>
        <p:txBody>
          <a:bodyPr>
            <a:noAutofit/>
          </a:bodyPr>
          <a:lstStyle/>
          <a:p>
            <a:pPr algn="just">
              <a:lnSpc>
                <a:spcPct val="150000"/>
              </a:lnSpc>
            </a:pPr>
            <a:r>
              <a:rPr lang="en-US" altLang="en-US" sz="1400" b="1" dirty="0" err="1">
                <a:latin typeface="Bookman Old Style" pitchFamily="18" charset="0"/>
              </a:rPr>
              <a:t>M.Evna</a:t>
            </a:r>
            <a:r>
              <a:rPr lang="en-US" altLang="en-US" sz="1400" b="1" dirty="0">
                <a:latin typeface="Bookman Old Style" pitchFamily="18" charset="0"/>
              </a:rPr>
              <a:t> </a:t>
            </a:r>
            <a:r>
              <a:rPr lang="en-US" altLang="en-US" sz="1400" b="1" dirty="0" err="1">
                <a:latin typeface="Bookman Old Style" pitchFamily="18" charset="0"/>
              </a:rPr>
              <a:t>Alam</a:t>
            </a:r>
            <a:r>
              <a:rPr lang="en-US" altLang="en-US" sz="1400" b="1" dirty="0">
                <a:latin typeface="Bookman Old Style" pitchFamily="18" charset="0"/>
              </a:rPr>
              <a:t> Fahd </a:t>
            </a:r>
            <a:r>
              <a:rPr lang="en-US" altLang="en-US" sz="1400" dirty="0">
                <a:latin typeface="Bookman Old Style" pitchFamily="18" charset="0"/>
              </a:rPr>
              <a:t>carried out experimental investigation of the performance and emission characteristics of direct injection diesel engine by water emulsion diesel under varying engine load condition The use of the combustion correlation enables the effects of changing ambient conditions, turbocharger match, valve timing and other engine design parameters to be predicted automatically,</a:t>
            </a:r>
          </a:p>
          <a:p>
            <a:pPr algn="just">
              <a:lnSpc>
                <a:spcPct val="150000"/>
              </a:lnSpc>
            </a:pPr>
            <a:r>
              <a:rPr lang="en-US" altLang="en-US" sz="1400" b="1" dirty="0">
                <a:latin typeface="Bookman Old Style" pitchFamily="18" charset="0"/>
              </a:rPr>
              <a:t>Bang-</a:t>
            </a:r>
            <a:r>
              <a:rPr lang="en-US" altLang="en-US" sz="1400" b="1" dirty="0" err="1">
                <a:latin typeface="Bookman Old Style" pitchFamily="18" charset="0"/>
              </a:rPr>
              <a:t>Quan</a:t>
            </a:r>
            <a:r>
              <a:rPr lang="en-US" altLang="en-US" sz="1400" dirty="0">
                <a:latin typeface="Bookman Old Style" pitchFamily="18" charset="0"/>
              </a:rPr>
              <a:t> He carried out the thermal analysis on effect of Ethanol blended diesel fuels on a diesel engine Based on the overall analysis, biodiesel blends BD20 is more effective than others and can be used in the diesel engine in controlling air pollution as well as the approach of acquiring energy in the long run. </a:t>
            </a:r>
          </a:p>
          <a:p>
            <a:pPr algn="just">
              <a:lnSpc>
                <a:spcPct val="150000"/>
              </a:lnSpc>
            </a:pPr>
            <a:r>
              <a:rPr lang="en-US" altLang="en-US" sz="1400" b="1" dirty="0">
                <a:latin typeface="Bookman Old Style" pitchFamily="18" charset="0"/>
              </a:rPr>
              <a:t>R.D. Reitz &amp; C.J. Rutland </a:t>
            </a:r>
            <a:r>
              <a:rPr lang="en-US" altLang="en-US" sz="1400" dirty="0">
                <a:latin typeface="Bookman Old Style" pitchFamily="18" charset="0"/>
              </a:rPr>
              <a:t>has carried out CFD </a:t>
            </a:r>
            <a:r>
              <a:rPr lang="en-US" altLang="en-US" sz="1400" dirty="0" err="1">
                <a:latin typeface="Bookman Old Style" pitchFamily="18" charset="0"/>
              </a:rPr>
              <a:t>modelling</a:t>
            </a:r>
            <a:r>
              <a:rPr lang="en-US" altLang="en-US" sz="1400" dirty="0">
                <a:latin typeface="Bookman Old Style" pitchFamily="18" charset="0"/>
              </a:rPr>
              <a:t> that shows that the details of intake flow process influence the engine performance. the CFD model is able to correctly predict the soot— </a:t>
            </a:r>
            <a:r>
              <a:rPr lang="en-US" altLang="en-US" sz="1400" dirty="0" err="1">
                <a:latin typeface="Bookman Old Style" pitchFamily="18" charset="0"/>
              </a:rPr>
              <a:t>NOx</a:t>
            </a:r>
            <a:r>
              <a:rPr lang="en-US" altLang="en-US" sz="1400" dirty="0">
                <a:latin typeface="Bookman Old Style" pitchFamily="18" charset="0"/>
              </a:rPr>
              <a:t>  trade-off trend as a function of injection timing. No complexities of function of late injection were studied and mentioned.</a:t>
            </a:r>
          </a:p>
          <a:p>
            <a:pPr algn="just">
              <a:lnSpc>
                <a:spcPct val="150000"/>
              </a:lnSpc>
            </a:pPr>
            <a:r>
              <a:rPr lang="en-US" altLang="en-US" sz="1400" b="1" dirty="0">
                <a:latin typeface="Bookman Old Style" pitchFamily="18" charset="0"/>
              </a:rPr>
              <a:t>N. Watson </a:t>
            </a:r>
            <a:r>
              <a:rPr lang="en-US" altLang="en-US" sz="1400" dirty="0">
                <a:latin typeface="Bookman Old Style" pitchFamily="18" charset="0"/>
              </a:rPr>
              <a:t>has carried out the thermal analysis in which the effect of biodiesel fuel or diesel engine is analyzed. There have been many results found concerning about emission from biodiesel. In most cases, a dominant trend has been established; however, competing trends have always been put forth in other places, major reason behind is different engine technologies testing. No alternatives were mentioned and no </a:t>
            </a:r>
            <a:r>
              <a:rPr lang="en-US" altLang="en-US" sz="1400" dirty="0" err="1">
                <a:latin typeface="Bookman Old Style" pitchFamily="18" charset="0"/>
              </a:rPr>
              <a:t>exergy</a:t>
            </a:r>
            <a:r>
              <a:rPr lang="en-US" altLang="en-US" sz="1400" dirty="0">
                <a:latin typeface="Bookman Old Style" pitchFamily="18" charset="0"/>
              </a:rPr>
              <a:t>.</a:t>
            </a:r>
          </a:p>
        </p:txBody>
      </p:sp>
    </p:spTree>
    <p:extLst>
      <p:ext uri="{BB962C8B-B14F-4D97-AF65-F5344CB8AC3E}">
        <p14:creationId xmlns:p14="http://schemas.microsoft.com/office/powerpoint/2010/main" val="221094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0040"/>
            <a:ext cx="9108504" cy="6737920"/>
          </a:xfrm>
        </p:spPr>
        <p:txBody>
          <a:bodyPr>
            <a:noAutofit/>
          </a:bodyPr>
          <a:lstStyle/>
          <a:p>
            <a:pPr algn="just">
              <a:lnSpc>
                <a:spcPct val="150000"/>
              </a:lnSpc>
              <a:defRPr/>
            </a:pPr>
            <a:r>
              <a:rPr lang="en-US" altLang="en-US" sz="1400" b="1" dirty="0">
                <a:latin typeface="Bookman Old Style" pitchFamily="18" charset="0"/>
              </a:rPr>
              <a:t>Prof. Dr. </a:t>
            </a:r>
            <a:r>
              <a:rPr lang="en-US" altLang="en-US" sz="1400" b="1" dirty="0" err="1">
                <a:latin typeface="Bookman Old Style" pitchFamily="18" charset="0"/>
              </a:rPr>
              <a:t>Kochadze</a:t>
            </a:r>
            <a:r>
              <a:rPr lang="en-US" altLang="en-US" sz="1400" b="1" dirty="0">
                <a:latin typeface="Bookman Old Style" pitchFamily="18" charset="0"/>
              </a:rPr>
              <a:t> T.  </a:t>
            </a:r>
            <a:r>
              <a:rPr lang="en-US" altLang="en-US" sz="1400" dirty="0">
                <a:latin typeface="Bookman Old Style" pitchFamily="18" charset="0"/>
              </a:rPr>
              <a:t>ED10(emulsion diesel engine) has the potential to be considered as a competitive renewable and greener fuel for diesel engine applications. No solution to ED10 Engine suffering from high CO at low load and low engine speed.</a:t>
            </a:r>
          </a:p>
          <a:p>
            <a:pPr algn="just">
              <a:lnSpc>
                <a:spcPct val="150000"/>
              </a:lnSpc>
              <a:spcBef>
                <a:spcPts val="975"/>
              </a:spcBef>
              <a:defRPr/>
            </a:pPr>
            <a:r>
              <a:rPr lang="en-US" altLang="en-US" sz="1400" b="1" dirty="0" err="1">
                <a:latin typeface="Bookman Old Style" pitchFamily="18" charset="0"/>
              </a:rPr>
              <a:t>Roshan</a:t>
            </a:r>
            <a:r>
              <a:rPr lang="en-US" altLang="en-US" sz="1400" b="1" dirty="0">
                <a:latin typeface="Bookman Old Style" pitchFamily="18" charset="0"/>
              </a:rPr>
              <a:t> Raman* and Naveen Kumar </a:t>
            </a:r>
            <a:r>
              <a:rPr lang="en-US" altLang="en-US" sz="1400" dirty="0">
                <a:latin typeface="Bookman Old Style" pitchFamily="18" charset="0"/>
              </a:rPr>
              <a:t>With the aid of additive and ignition improver, CO, unburned ethanol and acetaldehyde emissions of the blends can be decreased moderately. The results indicate the potential of diesel reformation for clean combustion in diesel engines. No </a:t>
            </a:r>
            <a:r>
              <a:rPr lang="en-US" altLang="en-US" sz="1400" dirty="0" err="1">
                <a:latin typeface="Bookman Old Style" pitchFamily="18" charset="0"/>
              </a:rPr>
              <a:t>exergy</a:t>
            </a:r>
            <a:r>
              <a:rPr lang="en-US" altLang="en-US" sz="1400" dirty="0">
                <a:latin typeface="Bookman Old Style" pitchFamily="18" charset="0"/>
              </a:rPr>
              <a:t> analysis done and no proper differences in emission were mentioned.</a:t>
            </a:r>
          </a:p>
          <a:p>
            <a:pPr algn="just">
              <a:lnSpc>
                <a:spcPct val="150000"/>
              </a:lnSpc>
              <a:spcBef>
                <a:spcPts val="975"/>
              </a:spcBef>
              <a:defRPr/>
            </a:pPr>
            <a:r>
              <a:rPr lang="en-US" altLang="en-US" sz="1400" b="1" dirty="0" err="1">
                <a:latin typeface="Bookman Old Style" pitchFamily="18" charset="0"/>
              </a:rPr>
              <a:t>Palash</a:t>
            </a:r>
            <a:r>
              <a:rPr lang="en-US" altLang="en-US" sz="1400" b="1" dirty="0">
                <a:latin typeface="Bookman Old Style" pitchFamily="18" charset="0"/>
              </a:rPr>
              <a:t> </a:t>
            </a:r>
            <a:r>
              <a:rPr lang="en-US" altLang="en-US" sz="1400" b="1" dirty="0" err="1">
                <a:latin typeface="Bookman Old Style" pitchFamily="18" charset="0"/>
              </a:rPr>
              <a:t>Chakma</a:t>
            </a:r>
            <a:r>
              <a:rPr lang="en-US" altLang="en-US" sz="1400" b="1" dirty="0">
                <a:latin typeface="Bookman Old Style" pitchFamily="18" charset="0"/>
              </a:rPr>
              <a:t>, </a:t>
            </a:r>
            <a:r>
              <a:rPr lang="en-US" altLang="en-US" sz="1400" b="1" dirty="0" err="1">
                <a:latin typeface="Bookman Old Style" pitchFamily="18" charset="0"/>
              </a:rPr>
              <a:t>HaengMuk</a:t>
            </a:r>
            <a:r>
              <a:rPr lang="en-US" altLang="en-US" sz="1400" b="1" dirty="0">
                <a:latin typeface="Bookman Old Style" pitchFamily="18" charset="0"/>
              </a:rPr>
              <a:t> Cho </a:t>
            </a:r>
            <a:r>
              <a:rPr lang="en-US" altLang="en-US" sz="1400" dirty="0">
                <a:latin typeface="Bookman Old Style" pitchFamily="18" charset="0"/>
              </a:rPr>
              <a:t>With Different type biodiesel in exhaust system directly affects the performance and the emission characteristics of the internal combustion engine. For improvement in the performance of an engine, it is necessary to control the temperature in automotive exhaust system.</a:t>
            </a:r>
          </a:p>
          <a:p>
            <a:pPr algn="just">
              <a:lnSpc>
                <a:spcPct val="150000"/>
              </a:lnSpc>
              <a:spcBef>
                <a:spcPts val="975"/>
              </a:spcBef>
              <a:defRPr/>
            </a:pPr>
            <a:r>
              <a:rPr lang="en-US" altLang="zh-CN" sz="1400" b="1" dirty="0" err="1">
                <a:latin typeface="Bookman Old Style" pitchFamily="18" charset="0"/>
              </a:rPr>
              <a:t>Heng</a:t>
            </a:r>
            <a:r>
              <a:rPr lang="en-US" altLang="zh-CN" sz="1400" b="1" dirty="0">
                <a:latin typeface="Bookman Old Style" pitchFamily="18" charset="0"/>
              </a:rPr>
              <a:t> </a:t>
            </a:r>
            <a:r>
              <a:rPr lang="en-US" altLang="zh-CN" sz="1400" b="1" dirty="0" err="1">
                <a:latin typeface="Bookman Old Style" pitchFamily="18" charset="0"/>
              </a:rPr>
              <a:t>Wu,Yanlin</a:t>
            </a:r>
            <a:r>
              <a:rPr lang="en-US" altLang="zh-CN" sz="1400" b="1" dirty="0">
                <a:latin typeface="Bookman Old Style" pitchFamily="18" charset="0"/>
              </a:rPr>
              <a:t> </a:t>
            </a:r>
            <a:r>
              <a:rPr lang="en-US" altLang="zh-CN" sz="1400" b="1" dirty="0" err="1">
                <a:latin typeface="Bookman Old Style" pitchFamily="18" charset="0"/>
              </a:rPr>
              <a:t>Ge,lingen</a:t>
            </a:r>
            <a:r>
              <a:rPr lang="en-US" altLang="zh-CN" sz="1400" b="1" dirty="0">
                <a:latin typeface="Bookman Old Style" pitchFamily="18" charset="0"/>
              </a:rPr>
              <a:t> Chen, </a:t>
            </a:r>
            <a:r>
              <a:rPr lang="en-US" altLang="zh-CN" sz="1400" b="1" dirty="0" err="1">
                <a:latin typeface="Bookman Old Style" pitchFamily="18" charset="0"/>
              </a:rPr>
              <a:t>Huijun</a:t>
            </a:r>
            <a:r>
              <a:rPr lang="en-US" altLang="zh-CN" sz="1400" b="1" dirty="0">
                <a:latin typeface="Bookman Old Style" pitchFamily="18" charset="0"/>
              </a:rPr>
              <a:t> </a:t>
            </a:r>
            <a:r>
              <a:rPr lang="en-US" altLang="zh-CN" sz="1400" b="1" dirty="0" err="1">
                <a:latin typeface="Bookman Old Style" pitchFamily="18" charset="0"/>
              </a:rPr>
              <a:t>Feng</a:t>
            </a:r>
            <a:r>
              <a:rPr lang="en-US" altLang="zh-CN" sz="1400" b="1" dirty="0">
                <a:latin typeface="Bookman Old Style" pitchFamily="18" charset="0"/>
              </a:rPr>
              <a:t> </a:t>
            </a:r>
            <a:r>
              <a:rPr lang="en-US" altLang="zh-CN" sz="1400" dirty="0">
                <a:latin typeface="Bookman Old Style" pitchFamily="18" charset="0"/>
              </a:rPr>
              <a:t>carried out experiment By connecting the finite time thermodynamics and the finite speed thermodynamics, an irreversible reciprocating Diesel cycle model is established with considering the </a:t>
            </a:r>
            <a:r>
              <a:rPr lang="en-US" altLang="zh-CN" sz="1400" dirty="0" err="1">
                <a:latin typeface="Bookman Old Style" pitchFamily="18" charset="0"/>
              </a:rPr>
              <a:t>irreversibilities</a:t>
            </a:r>
            <a:r>
              <a:rPr lang="en-US" altLang="zh-CN" sz="1400" dirty="0">
                <a:latin typeface="Bookman Old Style" pitchFamily="18" charset="0"/>
              </a:rPr>
              <a:t> caused by finite piston speed, heat transfer, friction, and internal irreversible loss. </a:t>
            </a:r>
          </a:p>
          <a:p>
            <a:pPr algn="just">
              <a:lnSpc>
                <a:spcPct val="150000"/>
              </a:lnSpc>
              <a:spcBef>
                <a:spcPts val="975"/>
              </a:spcBef>
              <a:defRPr/>
            </a:pPr>
            <a:r>
              <a:rPr lang="en-IN" sz="1400" b="1" dirty="0">
                <a:latin typeface="Bookman Old Style" pitchFamily="18" charset="0"/>
              </a:rPr>
              <a:t>M. </a:t>
            </a:r>
            <a:r>
              <a:rPr lang="en-IN" sz="1400" b="1" dirty="0" err="1">
                <a:latin typeface="Bookman Old Style" pitchFamily="18" charset="0"/>
              </a:rPr>
              <a:t>Soundar</a:t>
            </a:r>
            <a:r>
              <a:rPr lang="en-IN" sz="1400" b="1" dirty="0">
                <a:latin typeface="Bookman Old Style" pitchFamily="18" charset="0"/>
              </a:rPr>
              <a:t> </a:t>
            </a:r>
            <a:r>
              <a:rPr lang="en-IN" sz="1400" dirty="0">
                <a:latin typeface="Bookman Old Style" pitchFamily="18" charset="0"/>
              </a:rPr>
              <a:t>carried out </a:t>
            </a:r>
            <a:r>
              <a:rPr lang="en-US" sz="1400" dirty="0">
                <a:latin typeface="Bookman Old Style" pitchFamily="18" charset="0"/>
              </a:rPr>
              <a:t>this research and analyzed the uncoated cylinder with coated one using ANSYS and in experimental method using thermal image camera. The result depicted that the ceramic coated cylinder is more efficient than uncoated one. To convert the waste heat into useful work the cylinder liners and piston head is coated with ceramic coating. </a:t>
            </a:r>
          </a:p>
          <a:p>
            <a:pPr algn="just">
              <a:spcBef>
                <a:spcPts val="975"/>
              </a:spcBef>
              <a:defRPr/>
            </a:pPr>
            <a:endParaRPr lang="en-IN" sz="1500" dirty="0">
              <a:latin typeface="Bookman Old Style" pitchFamily="18" charset="0"/>
            </a:endParaRPr>
          </a:p>
        </p:txBody>
      </p:sp>
    </p:spTree>
    <p:extLst>
      <p:ext uri="{BB962C8B-B14F-4D97-AF65-F5344CB8AC3E}">
        <p14:creationId xmlns:p14="http://schemas.microsoft.com/office/powerpoint/2010/main" val="372578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13376"/>
          </a:xfrm>
        </p:spPr>
        <p:txBody>
          <a:bodyPr>
            <a:noAutofit/>
          </a:bodyPr>
          <a:lstStyle/>
          <a:p>
            <a:pPr marL="0" indent="0" algn="just">
              <a:lnSpc>
                <a:spcPct val="150000"/>
              </a:lnSpc>
            </a:pPr>
            <a:r>
              <a:rPr lang="en-US" altLang="zh-CN" sz="1400" b="1" dirty="0" err="1">
                <a:latin typeface="Bookman Old Style" pitchFamily="18" charset="0"/>
              </a:rPr>
              <a:t>Panya</a:t>
            </a:r>
            <a:r>
              <a:rPr lang="en-US" altLang="zh-CN" sz="1400" b="1" dirty="0">
                <a:latin typeface="Bookman Old Style" pitchFamily="18" charset="0"/>
              </a:rPr>
              <a:t> </a:t>
            </a:r>
            <a:r>
              <a:rPr lang="en-US" altLang="zh-CN" sz="1400" b="1" dirty="0" err="1">
                <a:latin typeface="Bookman Old Style" pitchFamily="18" charset="0"/>
              </a:rPr>
              <a:t>Yodovard</a:t>
            </a:r>
            <a:r>
              <a:rPr lang="en-US" altLang="zh-CN" sz="1400" b="1" dirty="0">
                <a:latin typeface="Bookman Old Style" pitchFamily="18" charset="0"/>
              </a:rPr>
              <a:t>, Joseph </a:t>
            </a:r>
            <a:r>
              <a:rPr lang="en-US" altLang="zh-CN" sz="1400" b="1" dirty="0" err="1">
                <a:latin typeface="Bookman Old Style" pitchFamily="18" charset="0"/>
              </a:rPr>
              <a:t>Khedari</a:t>
            </a:r>
            <a:r>
              <a:rPr lang="en-US" altLang="zh-CN" sz="1400" b="1" dirty="0">
                <a:latin typeface="Bookman Old Style" pitchFamily="18" charset="0"/>
              </a:rPr>
              <a:t>, </a:t>
            </a:r>
            <a:r>
              <a:rPr lang="en-US" altLang="zh-CN" sz="1400" b="1" dirty="0" err="1">
                <a:latin typeface="Bookman Old Style" pitchFamily="18" charset="0"/>
              </a:rPr>
              <a:t>Jongjit</a:t>
            </a:r>
            <a:r>
              <a:rPr lang="en-US" altLang="zh-CN" sz="1400" b="1" dirty="0">
                <a:latin typeface="Bookman Old Style" pitchFamily="18" charset="0"/>
              </a:rPr>
              <a:t> </a:t>
            </a:r>
            <a:r>
              <a:rPr lang="en-US" altLang="zh-CN" sz="1400" b="1" dirty="0" err="1">
                <a:latin typeface="Bookman Old Style" pitchFamily="18" charset="0"/>
              </a:rPr>
              <a:t>Hirunlabh</a:t>
            </a:r>
            <a:r>
              <a:rPr lang="en-US" altLang="zh-CN" sz="1400" b="1" dirty="0">
                <a:latin typeface="Bookman Old Style" pitchFamily="18" charset="0"/>
              </a:rPr>
              <a:t> </a:t>
            </a:r>
            <a:r>
              <a:rPr lang="en-US" altLang="zh-CN" sz="1400" dirty="0">
                <a:latin typeface="Bookman Old Style" pitchFamily="18" charset="0"/>
              </a:rPr>
              <a:t>assesses the potential of waste heat thermoelectric power generation for diesel cycle and gas turbine cogeneration in the manufacturing industrial sector in Thailand.  The potential of waste heat thermoelectric power generators was analyzed using an annual cost method based on stack exhaust from a cogeneration system for different operation hours, system life spans, bank interest rates, system prices, maintenance costs, depreciation, internal rates of return, and electricity buy back rates sold to the grid line. </a:t>
            </a:r>
          </a:p>
          <a:p>
            <a:pPr marL="0" indent="0" algn="just">
              <a:lnSpc>
                <a:spcPct val="150000"/>
              </a:lnSpc>
            </a:pPr>
            <a:r>
              <a:rPr lang="en-US" altLang="zh-CN" sz="1400" b="1" dirty="0">
                <a:latin typeface="Bookman Old Style" pitchFamily="18" charset="0"/>
              </a:rPr>
              <a:t>Adnan </a:t>
            </a:r>
            <a:r>
              <a:rPr lang="en-US" altLang="zh-CN" sz="1400" b="1" dirty="0" err="1">
                <a:latin typeface="Bookman Old Style" pitchFamily="18" charset="0"/>
              </a:rPr>
              <a:t>Parlak</a:t>
            </a:r>
            <a:r>
              <a:rPr lang="en-US" altLang="zh-CN" sz="1400" b="1" dirty="0">
                <a:latin typeface="Bookman Old Style" pitchFamily="18" charset="0"/>
              </a:rPr>
              <a:t> </a:t>
            </a:r>
            <a:r>
              <a:rPr lang="en-US" altLang="zh-CN" sz="1400" dirty="0">
                <a:latin typeface="Bookman Old Style" pitchFamily="18" charset="0"/>
              </a:rPr>
              <a:t>observed  a Diesel cycle analysis taking combustion and heat transfer into account on performance has been performed. The effect of heat transfer is </a:t>
            </a:r>
            <a:r>
              <a:rPr lang="en-US" altLang="zh-CN" sz="1400" dirty="0" err="1">
                <a:latin typeface="Bookman Old Style" pitchFamily="18" charset="0"/>
              </a:rPr>
              <a:t>analysed</a:t>
            </a:r>
            <a:r>
              <a:rPr lang="en-US" altLang="zh-CN" sz="1400" dirty="0">
                <a:latin typeface="Bookman Old Style" pitchFamily="18" charset="0"/>
              </a:rPr>
              <a:t> in terms of design parameters such as compression ratio and cut-off ratio. The effects of heat transfer from the cylinder on exhaust temperature were also investigated for different heat transfer and combustion modes. </a:t>
            </a:r>
          </a:p>
          <a:p>
            <a:pPr marL="0" indent="0" algn="just">
              <a:lnSpc>
                <a:spcPct val="150000"/>
              </a:lnSpc>
            </a:pPr>
            <a:r>
              <a:rPr lang="en-US" altLang="zh-CN" sz="1400" b="1" dirty="0">
                <a:latin typeface="Bookman Old Style" pitchFamily="18" charset="0"/>
              </a:rPr>
              <a:t>Helton </a:t>
            </a:r>
            <a:r>
              <a:rPr lang="en-US" altLang="zh-CN" sz="1400" b="1" dirty="0" err="1">
                <a:latin typeface="Bookman Old Style" pitchFamily="18" charset="0"/>
              </a:rPr>
              <a:t>Aparecido</a:t>
            </a:r>
            <a:r>
              <a:rPr lang="en-US" altLang="zh-CN" sz="1400" b="1" dirty="0">
                <a:latin typeface="Bookman Old Style" pitchFamily="18" charset="0"/>
              </a:rPr>
              <a:t> ET.AL </a:t>
            </a:r>
            <a:r>
              <a:rPr lang="en-US" altLang="zh-CN" sz="1400" dirty="0">
                <a:latin typeface="Bookman Old Style" pitchFamily="18" charset="0"/>
              </a:rPr>
              <a:t>A diesel-cycle engine generator was used, with 7.36 kW (10 cv) of power and 5.5 kVA/5.0 kW of nominal power, with monophasic output tension of 120/240 V. The used fuels were </a:t>
            </a:r>
            <a:r>
              <a:rPr lang="en-US" altLang="zh-CN" sz="1400" dirty="0" err="1">
                <a:latin typeface="Bookman Old Style" pitchFamily="18" charset="0"/>
              </a:rPr>
              <a:t>crambe</a:t>
            </a:r>
            <a:r>
              <a:rPr lang="en-US" altLang="zh-CN" sz="1400" dirty="0">
                <a:latin typeface="Bookman Old Style" pitchFamily="18" charset="0"/>
              </a:rPr>
              <a:t> biodiesel (B100) and diesel oil (B0). Nominal resistive loads applied ranged between 1.0 kW and 5.0 kW. In order to quantify the emission of gases.</a:t>
            </a:r>
          </a:p>
          <a:p>
            <a:pPr marL="0" indent="0" algn="just">
              <a:lnSpc>
                <a:spcPct val="150000"/>
              </a:lnSpc>
            </a:pPr>
            <a:r>
              <a:rPr lang="en-US" altLang="zh-CN" sz="1400" b="1" dirty="0" err="1">
                <a:latin typeface="Bookman Old Style" pitchFamily="18" charset="0"/>
              </a:rPr>
              <a:t>Ynalin</a:t>
            </a:r>
            <a:r>
              <a:rPr lang="en-US" altLang="zh-CN" sz="1400" b="1" dirty="0">
                <a:latin typeface="Bookman Old Style" pitchFamily="18" charset="0"/>
              </a:rPr>
              <a:t> </a:t>
            </a:r>
            <a:r>
              <a:rPr lang="en-US" altLang="zh-CN" sz="1400" b="1" dirty="0" err="1">
                <a:latin typeface="Bookman Old Style" pitchFamily="18" charset="0"/>
              </a:rPr>
              <a:t>Ge</a:t>
            </a:r>
            <a:r>
              <a:rPr lang="en-US" altLang="zh-CN" sz="1400" b="1" dirty="0">
                <a:latin typeface="Bookman Old Style" pitchFamily="18" charset="0"/>
              </a:rPr>
              <a:t> </a:t>
            </a:r>
            <a:r>
              <a:rPr lang="en-US" altLang="zh-CN" sz="1400" dirty="0">
                <a:latin typeface="Bookman Old Style" pitchFamily="18" charset="0"/>
              </a:rPr>
              <a:t>applied finite-time thermodynamics and air standard assumption, the irreversible Diesel cycle model is established with friction loss, heat transfer loss and internal irreversibility loss considered. Calculating the entropy generation rate by loss items, the cycle ecological function performance is optimized. The performance characteristics of ecological function and entropy generation rate are derived, and the impacts of three losses on ecological function performance are examined by the numerical method. </a:t>
            </a:r>
            <a:endParaRPr lang="en-IN" sz="1400" dirty="0">
              <a:latin typeface="Bookman Old Style" pitchFamily="18" charset="0"/>
            </a:endParaRPr>
          </a:p>
        </p:txBody>
      </p:sp>
    </p:spTree>
    <p:extLst>
      <p:ext uri="{BB962C8B-B14F-4D97-AF65-F5344CB8AC3E}">
        <p14:creationId xmlns:p14="http://schemas.microsoft.com/office/powerpoint/2010/main" val="178752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16632"/>
            <a:ext cx="8784976" cy="6408712"/>
          </a:xfrm>
        </p:spPr>
        <p:txBody>
          <a:bodyPr>
            <a:noAutofit/>
          </a:bodyPr>
          <a:lstStyle/>
          <a:p>
            <a:pPr marL="0" indent="0" algn="just">
              <a:lnSpc>
                <a:spcPct val="150000"/>
              </a:lnSpc>
            </a:pPr>
            <a:r>
              <a:rPr lang="en-IN" sz="1400" b="1" dirty="0" err="1">
                <a:latin typeface="Bookman Old Style" pitchFamily="18" charset="0"/>
              </a:rPr>
              <a:t>Sviatoslav</a:t>
            </a:r>
            <a:r>
              <a:rPr lang="en-IN" sz="1400" b="1" dirty="0">
                <a:latin typeface="Bookman Old Style" pitchFamily="18" charset="0"/>
              </a:rPr>
              <a:t> </a:t>
            </a:r>
            <a:r>
              <a:rPr lang="en-IN" sz="1400" b="1" dirty="0" err="1">
                <a:latin typeface="Bookman Old Style" pitchFamily="18" charset="0"/>
              </a:rPr>
              <a:t>kryshtopa</a:t>
            </a:r>
            <a:r>
              <a:rPr lang="en-IN" sz="1400" b="1" dirty="0">
                <a:latin typeface="Bookman Old Style" pitchFamily="18" charset="0"/>
              </a:rPr>
              <a:t>*, </a:t>
            </a:r>
            <a:r>
              <a:rPr lang="en-IN" sz="1400" b="1" dirty="0" err="1">
                <a:latin typeface="Bookman Old Style" pitchFamily="18" charset="0"/>
              </a:rPr>
              <a:t>Liudmyla</a:t>
            </a:r>
            <a:r>
              <a:rPr lang="en-IN" sz="1400" b="1" dirty="0">
                <a:latin typeface="Bookman Old Style" pitchFamily="18" charset="0"/>
              </a:rPr>
              <a:t> </a:t>
            </a:r>
            <a:r>
              <a:rPr lang="en-IN" sz="1400" b="1" dirty="0" err="1">
                <a:latin typeface="Bookman Old Style" pitchFamily="18" charset="0"/>
              </a:rPr>
              <a:t>kryshtopa</a:t>
            </a:r>
            <a:r>
              <a:rPr lang="en-IN" sz="1400" b="1" dirty="0">
                <a:latin typeface="Bookman Old Style" pitchFamily="18" charset="0"/>
              </a:rPr>
              <a:t>, </a:t>
            </a:r>
            <a:r>
              <a:rPr lang="en-IN" sz="1400" b="1" dirty="0" err="1">
                <a:latin typeface="Bookman Old Style" pitchFamily="18" charset="0"/>
              </a:rPr>
              <a:t>Vasyl</a:t>
            </a:r>
            <a:r>
              <a:rPr lang="en-IN" sz="1400" b="1" dirty="0">
                <a:latin typeface="Bookman Old Style" pitchFamily="18" charset="0"/>
              </a:rPr>
              <a:t> </a:t>
            </a:r>
            <a:r>
              <a:rPr lang="en-IN" sz="1400" b="1" dirty="0" err="1">
                <a:latin typeface="Bookman Old Style" pitchFamily="18" charset="0"/>
              </a:rPr>
              <a:t>melnyk</a:t>
            </a:r>
            <a:r>
              <a:rPr lang="en-IN" sz="1400" b="1" dirty="0">
                <a:latin typeface="Bookman Old Style" pitchFamily="18" charset="0"/>
              </a:rPr>
              <a:t>, </a:t>
            </a:r>
            <a:r>
              <a:rPr lang="en-IN" sz="1400" b="1" dirty="0" err="1">
                <a:latin typeface="Bookman Old Style" pitchFamily="18" charset="0"/>
              </a:rPr>
              <a:t>Bohdan</a:t>
            </a:r>
            <a:r>
              <a:rPr lang="en-IN" sz="1400" b="1" dirty="0">
                <a:latin typeface="Bookman Old Style" pitchFamily="18" charset="0"/>
              </a:rPr>
              <a:t> </a:t>
            </a:r>
            <a:r>
              <a:rPr lang="en-IN" sz="1400" b="1" dirty="0" err="1">
                <a:latin typeface="Bookman Old Style" pitchFamily="18" charset="0"/>
              </a:rPr>
              <a:t>dolishnii</a:t>
            </a:r>
            <a:r>
              <a:rPr lang="en-IN" sz="1400" b="1" dirty="0">
                <a:latin typeface="Bookman Old Style" pitchFamily="18" charset="0"/>
              </a:rPr>
              <a:t>, Igor </a:t>
            </a:r>
            <a:r>
              <a:rPr lang="en-IN" sz="1400" b="1" dirty="0" err="1">
                <a:latin typeface="Bookman Old Style" pitchFamily="18" charset="0"/>
              </a:rPr>
              <a:t>prunko</a:t>
            </a:r>
            <a:r>
              <a:rPr lang="en-IN" sz="1400" b="1" dirty="0">
                <a:latin typeface="Bookman Old Style" pitchFamily="18" charset="0"/>
              </a:rPr>
              <a:t>, </a:t>
            </a:r>
            <a:r>
              <a:rPr lang="en-IN" sz="1400" b="1" dirty="0" err="1">
                <a:latin typeface="Bookman Old Style" pitchFamily="18" charset="0"/>
              </a:rPr>
              <a:t>Yaroslav</a:t>
            </a:r>
            <a:r>
              <a:rPr lang="en-IN" sz="1400" b="1" dirty="0">
                <a:latin typeface="Bookman Old Style" pitchFamily="18" charset="0"/>
              </a:rPr>
              <a:t> </a:t>
            </a:r>
            <a:r>
              <a:rPr lang="en-IN" sz="1400" b="1" dirty="0" err="1">
                <a:latin typeface="Bookman Old Style" pitchFamily="18" charset="0"/>
              </a:rPr>
              <a:t>demianchuk</a:t>
            </a:r>
            <a:r>
              <a:rPr lang="en-IN" sz="1400" b="1" dirty="0">
                <a:latin typeface="Bookman Old Style" pitchFamily="18" charset="0"/>
              </a:rPr>
              <a:t> </a:t>
            </a:r>
            <a:r>
              <a:rPr lang="en-US" sz="1400" dirty="0">
                <a:latin typeface="Bookman Old Style" pitchFamily="18" charset="0"/>
              </a:rPr>
              <a:t>carried out the research in which possibility of spirit fusel oil being used as an addition to agile fuels were considered. Results of experimental research on diesel engines working on mixtures of diesel fuel and fusel oils are given. The fuel economy and ecological indexes of engines working on mixtures of diesel fuel and fusel oils were improved.</a:t>
            </a:r>
          </a:p>
          <a:p>
            <a:pPr marL="0" indent="0" algn="just">
              <a:lnSpc>
                <a:spcPct val="150000"/>
              </a:lnSpc>
            </a:pPr>
            <a:r>
              <a:rPr lang="en-US" altLang="en-US" sz="1400" b="1" dirty="0" err="1">
                <a:latin typeface="Bookman Old Style" pitchFamily="18" charset="0"/>
              </a:rPr>
              <a:t>Mohd</a:t>
            </a:r>
            <a:r>
              <a:rPr lang="en-US" altLang="en-US" sz="1400" b="1" dirty="0">
                <a:latin typeface="Bookman Old Style" pitchFamily="18" charset="0"/>
              </a:rPr>
              <a:t> </a:t>
            </a:r>
            <a:r>
              <a:rPr lang="en-US" altLang="en-US" sz="1400" b="1" dirty="0" err="1">
                <a:latin typeface="Bookman Old Style" pitchFamily="18" charset="0"/>
              </a:rPr>
              <a:t>Hafizil</a:t>
            </a:r>
            <a:r>
              <a:rPr lang="en-US" altLang="en-US" sz="1400" b="1" dirty="0">
                <a:latin typeface="Bookman Old Style" pitchFamily="18" charset="0"/>
              </a:rPr>
              <a:t> Mat </a:t>
            </a:r>
            <a:r>
              <a:rPr lang="en-US" altLang="en-US" sz="1400" b="1" dirty="0" err="1">
                <a:latin typeface="Bookman Old Style" pitchFamily="18" charset="0"/>
              </a:rPr>
              <a:t>Yasin</a:t>
            </a:r>
            <a:r>
              <a:rPr lang="en-US" altLang="en-US" sz="1400" b="1" dirty="0">
                <a:latin typeface="Bookman Old Style" pitchFamily="18" charset="0"/>
              </a:rPr>
              <a:t> </a:t>
            </a:r>
            <a:r>
              <a:rPr lang="en-IN" sz="1400" dirty="0">
                <a:latin typeface="Bookman Old Style" pitchFamily="18" charset="0"/>
              </a:rPr>
              <a:t>carried out this research with other members which focuses on determining the effect of EGR and palm biodiesel on fuel consumption (SFC), exhaust gas temperature (EGT) and exhaust emissions (</a:t>
            </a:r>
            <a:r>
              <a:rPr lang="en-IN" sz="1400" dirty="0" err="1">
                <a:latin typeface="Bookman Old Style" pitchFamily="18" charset="0"/>
              </a:rPr>
              <a:t>NOx</a:t>
            </a:r>
            <a:r>
              <a:rPr lang="en-IN" sz="1400" dirty="0">
                <a:latin typeface="Bookman Old Style" pitchFamily="18" charset="0"/>
              </a:rPr>
              <a:t>, CO, UHC, and CO2). Experimental works using a multi-cylinder diesel engine with EGR and simulated works using Diesel-RK were performed at a constant engine speed of 2500 rpm in full load condition.</a:t>
            </a:r>
            <a:r>
              <a:rPr lang="en-US" sz="1400" dirty="0">
                <a:latin typeface="Bookman Old Style" pitchFamily="18" charset="0"/>
              </a:rPr>
              <a:t> </a:t>
            </a:r>
          </a:p>
          <a:p>
            <a:pPr marL="0" indent="0" algn="just">
              <a:lnSpc>
                <a:spcPct val="150000"/>
              </a:lnSpc>
            </a:pPr>
            <a:r>
              <a:rPr lang="en-IN" sz="1400" b="1" dirty="0" err="1">
                <a:latin typeface="Bookman Old Style" pitchFamily="18" charset="0"/>
              </a:rPr>
              <a:t>Qinming</a:t>
            </a:r>
            <a:r>
              <a:rPr lang="en-IN" sz="1400" b="1" dirty="0">
                <a:latin typeface="Bookman Old Style" pitchFamily="18" charset="0"/>
              </a:rPr>
              <a:t> Tan  </a:t>
            </a:r>
            <a:r>
              <a:rPr lang="en-IN" sz="1400" dirty="0">
                <a:latin typeface="Bookman Old Style" pitchFamily="18" charset="0"/>
              </a:rPr>
              <a:t>carried out this research with other members ,In this </a:t>
            </a:r>
            <a:r>
              <a:rPr lang="en-US" sz="1400" dirty="0">
                <a:latin typeface="Bookman Old Style" pitchFamily="18" charset="0"/>
              </a:rPr>
              <a:t>based on the chemical reaction mechanism of fuel combustion, NO in the diesel emissions is mainly generated from N2 inside the burning environment of engine cylinder. Taking the gas mixture, O2 and CO2, as the intake air, nitrogen-free intake is accessible, and through simulative calculations and experiments, researchers can make a study of the ignition and combustion performances of the engines.</a:t>
            </a:r>
          </a:p>
          <a:p>
            <a:pPr marL="0" indent="0" algn="just">
              <a:lnSpc>
                <a:spcPct val="150000"/>
              </a:lnSpc>
            </a:pPr>
            <a:r>
              <a:rPr lang="en-IN" sz="1400" b="1" dirty="0" err="1">
                <a:latin typeface="Bookman Old Style" pitchFamily="18" charset="0"/>
              </a:rPr>
              <a:t>Sergejus</a:t>
            </a:r>
            <a:r>
              <a:rPr lang="en-IN" sz="1400" b="1" dirty="0">
                <a:latin typeface="Bookman Old Style" pitchFamily="18" charset="0"/>
              </a:rPr>
              <a:t> </a:t>
            </a:r>
            <a:r>
              <a:rPr lang="en-IN" sz="1400" b="1" dirty="0" err="1">
                <a:latin typeface="Bookman Old Style" pitchFamily="18" charset="0"/>
              </a:rPr>
              <a:t>Lebedevas</a:t>
            </a:r>
            <a:r>
              <a:rPr lang="en-IN" sz="1400" b="1" dirty="0">
                <a:latin typeface="Bookman Old Style" pitchFamily="18" charset="0"/>
              </a:rPr>
              <a:t> </a:t>
            </a:r>
            <a:r>
              <a:rPr lang="en-US" sz="1400" dirty="0">
                <a:latin typeface="Bookman Old Style" pitchFamily="18" charset="0"/>
              </a:rPr>
              <a:t>with other research members  presents a study on the energy efficiency and emissions of a converted high revolution bore 79.5 mm/stroke 95 mm engine with a conventional fuel injection system for operation with dual fuel feed: diesel (D) and natural gas (NG). </a:t>
            </a:r>
          </a:p>
          <a:p>
            <a:pPr>
              <a:lnSpc>
                <a:spcPct val="150000"/>
              </a:lnSpc>
            </a:pPr>
            <a:endParaRPr lang="en-IN" sz="1400" dirty="0"/>
          </a:p>
        </p:txBody>
      </p:sp>
    </p:spTree>
    <p:extLst>
      <p:ext uri="{BB962C8B-B14F-4D97-AF65-F5344CB8AC3E}">
        <p14:creationId xmlns:p14="http://schemas.microsoft.com/office/powerpoint/2010/main" val="49483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508" y="260648"/>
            <a:ext cx="8856984" cy="6336704"/>
          </a:xfrm>
        </p:spPr>
        <p:txBody>
          <a:bodyPr>
            <a:noAutofit/>
          </a:bodyPr>
          <a:lstStyle/>
          <a:p>
            <a:pPr marL="0" indent="0" algn="just">
              <a:lnSpc>
                <a:spcPct val="150000"/>
              </a:lnSpc>
              <a:buNone/>
            </a:pPr>
            <a:r>
              <a:rPr lang="en-US" sz="1300" dirty="0">
                <a:latin typeface="Bookman Old Style" pitchFamily="18" charset="0"/>
              </a:rPr>
              <a:t>• </a:t>
            </a:r>
            <a:r>
              <a:rPr lang="en-US" sz="1300" b="1" dirty="0">
                <a:latin typeface="Bookman Old Style" pitchFamily="18" charset="0"/>
              </a:rPr>
              <a:t>Chander Shekhar Sharma(Indian Institute of Technology Ropar)</a:t>
            </a:r>
            <a:r>
              <a:rPr lang="en-US" sz="1300" dirty="0">
                <a:latin typeface="Bookman Old Style" pitchFamily="18" charset="0"/>
              </a:rPr>
              <a:t> carried out the analysis of diesel engine in-cylinder flow and combustion. Beginning from CAD data of the engine geometry, the methodology involves use of a commercial code AVL FIRE for simulation of suction stroke, and an open-source code KIVA-3V for simulation of the closed-valve part of the diesel cycle.</a:t>
            </a:r>
          </a:p>
          <a:p>
            <a:pPr marL="0" indent="0" algn="just">
              <a:lnSpc>
                <a:spcPct val="150000"/>
              </a:lnSpc>
              <a:buNone/>
            </a:pPr>
            <a:r>
              <a:rPr lang="en-US" sz="1300" dirty="0">
                <a:latin typeface="Bookman Old Style" pitchFamily="18" charset="0"/>
              </a:rPr>
              <a:t>• </a:t>
            </a:r>
            <a:r>
              <a:rPr lang="en-US" sz="1300" b="1" dirty="0">
                <a:latin typeface="Bookman Old Style" pitchFamily="18" charset="0"/>
              </a:rPr>
              <a:t>U. </a:t>
            </a:r>
            <a:r>
              <a:rPr lang="en-US" sz="1300" b="1" dirty="0" err="1">
                <a:latin typeface="Bookman Old Style" panose="02050604050505020204" pitchFamily="18" charset="0"/>
              </a:rPr>
              <a:t>Spicher</a:t>
            </a:r>
            <a:r>
              <a:rPr lang="en-US" sz="1300" b="1" dirty="0">
                <a:latin typeface="Bookman Old Style" panose="02050604050505020204" pitchFamily="18" charset="0"/>
              </a:rPr>
              <a:t>, A. </a:t>
            </a:r>
            <a:r>
              <a:rPr lang="en-US" sz="1300" b="1" dirty="0" err="1">
                <a:latin typeface="Bookman Old Style" panose="02050604050505020204" pitchFamily="18" charset="0"/>
              </a:rPr>
              <a:t>Velji</a:t>
            </a:r>
            <a:r>
              <a:rPr lang="en-US" sz="1300" b="1" dirty="0">
                <a:latin typeface="Bookman Old Style" pitchFamily="18" charset="0"/>
              </a:rPr>
              <a:t>, N. H. Huynh and F. Kruse </a:t>
            </a:r>
            <a:r>
              <a:rPr lang="en-US" sz="1300" dirty="0">
                <a:latin typeface="Bookman Old Style" pitchFamily="18" charset="0"/>
              </a:rPr>
              <a:t>carried out this research in which combustion zone (flame) propagation and flow velocities are measured using optical measurement techniques in a single–cylinder direct injected diesel engine. Cycle–resolved analysis indicates that the flow history tends to vary significantly from cycle to cycle. By analyzing pressure traces, a number of single cycles from flow and flame measurements were selected. A correlation of these measurements provided qualitative insight into the combustion process and allowed determination of a quantitative estimate of the combustion rate.</a:t>
            </a:r>
          </a:p>
          <a:p>
            <a:pPr marL="0" indent="0" algn="just">
              <a:lnSpc>
                <a:spcPct val="150000"/>
              </a:lnSpc>
              <a:buNone/>
            </a:pPr>
            <a:r>
              <a:rPr lang="en-US" sz="1300" dirty="0">
                <a:latin typeface="Bookman Old Style" pitchFamily="18" charset="0"/>
              </a:rPr>
              <a:t>• </a:t>
            </a:r>
            <a:r>
              <a:rPr lang="en-US" sz="1300" b="1" dirty="0" err="1">
                <a:latin typeface="Bookman Old Style" pitchFamily="18" charset="0"/>
              </a:rPr>
              <a:t>Aguk</a:t>
            </a:r>
            <a:r>
              <a:rPr lang="en-US" sz="1300" b="1" dirty="0">
                <a:latin typeface="Bookman Old Style" pitchFamily="18" charset="0"/>
              </a:rPr>
              <a:t> </a:t>
            </a:r>
            <a:r>
              <a:rPr lang="en-US" sz="1300" b="1" dirty="0" err="1">
                <a:latin typeface="Bookman Old Style" panose="02050604050505020204" pitchFamily="18" charset="0"/>
              </a:rPr>
              <a:t>Zuhdi</a:t>
            </a:r>
            <a:r>
              <a:rPr lang="en-US" sz="1300" b="1" dirty="0">
                <a:latin typeface="Bookman Old Style" panose="02050604050505020204" pitchFamily="18" charset="0"/>
              </a:rPr>
              <a:t> Muhammad Fathallah, Wolfgang </a:t>
            </a:r>
            <a:r>
              <a:rPr lang="en-US" sz="1300" b="1" dirty="0" err="1">
                <a:latin typeface="Bookman Old Style" panose="02050604050505020204" pitchFamily="18" charset="0"/>
              </a:rPr>
              <a:t>Busse</a:t>
            </a:r>
            <a:r>
              <a:rPr lang="en-US" sz="1300" b="1" dirty="0">
                <a:latin typeface="Bookman Old Style" panose="02050604050505020204" pitchFamily="18" charset="0"/>
              </a:rPr>
              <a:t>, Fadhil </a:t>
            </a:r>
            <a:r>
              <a:rPr lang="en-US" sz="1300" b="1" dirty="0" err="1">
                <a:latin typeface="Bookman Old Style" panose="02050604050505020204" pitchFamily="18" charset="0"/>
              </a:rPr>
              <a:t>Rizki</a:t>
            </a:r>
            <a:r>
              <a:rPr lang="en-US" sz="1300" b="1" dirty="0">
                <a:latin typeface="Bookman Old Style" panose="02050604050505020204" pitchFamily="18" charset="0"/>
              </a:rPr>
              <a:t> </a:t>
            </a:r>
            <a:r>
              <a:rPr lang="en-US" sz="1300" b="1" dirty="0" err="1">
                <a:latin typeface="Bookman Old Style" panose="02050604050505020204" pitchFamily="18" charset="0"/>
              </a:rPr>
              <a:t>Clausthaldi</a:t>
            </a:r>
            <a:r>
              <a:rPr lang="en-US" sz="1300" b="1" dirty="0">
                <a:latin typeface="Bookman Old Style" panose="02050604050505020204" pitchFamily="18" charset="0"/>
              </a:rPr>
              <a:t> </a:t>
            </a:r>
            <a:r>
              <a:rPr lang="en-US" sz="1300" dirty="0">
                <a:latin typeface="Bookman Old Style" panose="02050604050505020204" pitchFamily="18" charset="0"/>
              </a:rPr>
              <a:t>carried out the analysis to know the flow in the jacket cooling system for marine diesel engine 93 KW and the couple simulation between 1D modeling and 3D modeling, the methodology used. The analysis process was performed by using 3 </a:t>
            </a:r>
            <a:r>
              <a:rPr lang="en-US" sz="1300" dirty="0" err="1">
                <a:latin typeface="Bookman Old Style" panose="02050604050505020204" pitchFamily="18" charset="0"/>
              </a:rPr>
              <a:t>diffrent</a:t>
            </a:r>
            <a:r>
              <a:rPr lang="en-US" sz="1300" dirty="0">
                <a:latin typeface="Bookman Old Style" panose="02050604050505020204" pitchFamily="18" charset="0"/>
              </a:rPr>
              <a:t> </a:t>
            </a:r>
            <a:r>
              <a:rPr lang="en-US" sz="1300" dirty="0" err="1">
                <a:latin typeface="Bookman Old Style" panose="02050604050505020204" pitchFamily="18" charset="0"/>
              </a:rPr>
              <a:t>softwares</a:t>
            </a:r>
            <a:r>
              <a:rPr lang="en-US" sz="1300" dirty="0">
                <a:latin typeface="Bookman Old Style" panose="02050604050505020204" pitchFamily="18" charset="0"/>
              </a:rPr>
              <a:t>. The methodology to analysis fluid flow is CFD (computational fluid dynamic) with steps were problem identification, literature study, design the jacket cooling system based on the </a:t>
            </a:r>
            <a:r>
              <a:rPr lang="en-US" sz="1300" dirty="0" err="1">
                <a:latin typeface="Bookman Old Style" panose="02050604050505020204" pitchFamily="18" charset="0"/>
              </a:rPr>
              <a:t>cummin</a:t>
            </a:r>
            <a:r>
              <a:rPr lang="en-US" sz="1300" dirty="0">
                <a:latin typeface="Bookman Old Style" pitchFamily="18" charset="0"/>
              </a:rPr>
              <a:t> diesel engine 93 KW.</a:t>
            </a:r>
          </a:p>
          <a:p>
            <a:pPr marL="0" indent="0" algn="just">
              <a:lnSpc>
                <a:spcPct val="150000"/>
              </a:lnSpc>
              <a:buNone/>
            </a:pPr>
            <a:r>
              <a:rPr lang="en-US" sz="1300" dirty="0">
                <a:latin typeface="Bookman Old Style" pitchFamily="18" charset="0"/>
              </a:rPr>
              <a:t>• </a:t>
            </a:r>
            <a:r>
              <a:rPr lang="en-US" sz="1300" b="1" dirty="0">
                <a:latin typeface="Bookman Old Style" pitchFamily="18" charset="0"/>
              </a:rPr>
              <a:t>K. </a:t>
            </a:r>
            <a:r>
              <a:rPr lang="en-US" sz="1300" b="1" dirty="0" err="1">
                <a:latin typeface="Bookman Old Style" pitchFamily="18" charset="0"/>
              </a:rPr>
              <a:t>Abay</a:t>
            </a:r>
            <a:r>
              <a:rPr lang="en-US" sz="1300" b="1" dirty="0">
                <a:latin typeface="Bookman Old Style" pitchFamily="18" charset="0"/>
              </a:rPr>
              <a:t>,* , U. Colak &amp; L. </a:t>
            </a:r>
            <a:r>
              <a:rPr lang="en-US" sz="1300" b="1" dirty="0" err="1">
                <a:latin typeface="Bookman Old Style" pitchFamily="18" charset="0"/>
              </a:rPr>
              <a:t>Yüksek</a:t>
            </a:r>
            <a:r>
              <a:rPr lang="en-US" sz="1300" b="1" dirty="0">
                <a:latin typeface="Bookman Old Style" pitchFamily="18" charset="0"/>
              </a:rPr>
              <a:t> </a:t>
            </a:r>
            <a:r>
              <a:rPr lang="en-US" sz="1300" dirty="0">
                <a:latin typeface="Bookman Old Style" pitchFamily="18" charset="0"/>
              </a:rPr>
              <a:t>carried out the research to analyze Efficient usage of fossil fuels and reduction of CO2 emissions are very important priorities for the automotive industry. Without increasing contributions from diesel engines and newer diesel technologies, it would not be possible to successfully meet fuel consumption and CO2 emission reduction targets.</a:t>
            </a:r>
          </a:p>
          <a:p>
            <a:pPr>
              <a:lnSpc>
                <a:spcPct val="150000"/>
              </a:lnSpc>
            </a:pPr>
            <a:endParaRPr lang="en-IN" sz="1200" dirty="0">
              <a:latin typeface="Bookman Old Style" panose="02050604050505020204" pitchFamily="18" charset="0"/>
            </a:endParaRPr>
          </a:p>
        </p:txBody>
      </p:sp>
    </p:spTree>
    <p:extLst>
      <p:ext uri="{BB962C8B-B14F-4D97-AF65-F5344CB8AC3E}">
        <p14:creationId xmlns:p14="http://schemas.microsoft.com/office/powerpoint/2010/main" val="312478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6632"/>
            <a:ext cx="8640960" cy="6741368"/>
          </a:xfrm>
        </p:spPr>
        <p:txBody>
          <a:bodyPr>
            <a:noAutofit/>
          </a:bodyPr>
          <a:lstStyle/>
          <a:p>
            <a:pPr marL="0" indent="0" algn="just">
              <a:lnSpc>
                <a:spcPct val="150000"/>
              </a:lnSpc>
              <a:buNone/>
            </a:pPr>
            <a:r>
              <a:rPr lang="en-US" sz="1300" dirty="0">
                <a:latin typeface="Bookman Old Style" pitchFamily="18" charset="0"/>
              </a:rPr>
              <a:t>• </a:t>
            </a:r>
            <a:r>
              <a:rPr lang="en-US" sz="1300" b="1" dirty="0">
                <a:latin typeface="Bookman Old Style" pitchFamily="18" charset="0"/>
              </a:rPr>
              <a:t>Stephen U. S. Chol and Jeffrey A. Eastman</a:t>
            </a:r>
            <a:r>
              <a:rPr lang="en-US" sz="1300" dirty="0">
                <a:latin typeface="Bookman Old Style" pitchFamily="18" charset="0"/>
              </a:rPr>
              <a:t> carried out the research to analyze Low thermal conductivity is a primary limitation in the development of energy-efficient heat transfer fluids that are required in many industrial applications. In this paper we propose that an innovative new class of heat transfer fluids can be engineered by suspending metallic nanoparticles in conventional heat transfer fluids. The resulting "nanofluids" are expected to exhibit high thermal conductivities compared to those of currently used heat transfer fluids, and they represent the best hope for enhancement of heat transfer.</a:t>
            </a:r>
          </a:p>
          <a:p>
            <a:pPr marL="0" indent="0" algn="just">
              <a:lnSpc>
                <a:spcPct val="150000"/>
              </a:lnSpc>
              <a:buNone/>
            </a:pPr>
            <a:endParaRPr lang="en-US" sz="1300" dirty="0">
              <a:latin typeface="Bookman Old Style" pitchFamily="18" charset="0"/>
            </a:endParaRPr>
          </a:p>
          <a:p>
            <a:pPr marL="0" indent="0" algn="just">
              <a:lnSpc>
                <a:spcPct val="150000"/>
              </a:lnSpc>
              <a:buNone/>
            </a:pPr>
            <a:r>
              <a:rPr lang="en-US" sz="1300" dirty="0">
                <a:latin typeface="Bookman Old Style" pitchFamily="18" charset="0"/>
              </a:rPr>
              <a:t>• </a:t>
            </a:r>
            <a:r>
              <a:rPr lang="en-US" sz="1300" b="1" dirty="0" err="1">
                <a:latin typeface="Bookman Old Style" pitchFamily="18" charset="0"/>
              </a:rPr>
              <a:t>Jianmin</a:t>
            </a:r>
            <a:r>
              <a:rPr lang="en-US" sz="1300" b="1" dirty="0">
                <a:latin typeface="Bookman Old Style" pitchFamily="18" charset="0"/>
              </a:rPr>
              <a:t> Xu </a:t>
            </a:r>
            <a:r>
              <a:rPr lang="en-US" sz="1300" dirty="0">
                <a:latin typeface="Bookman Old Style" pitchFamily="18" charset="0"/>
              </a:rPr>
              <a:t>carried out the research to analyze the flow characteristics of intake manifold are analyzed and the intake unevenness of intake manifold is calculated. According to the flow field contours, the reason of generating non-uniformity of intake system is analyzed. The results show that the inlet end arranged in the middle of the intake manifold can reduce the non-uniformity of intake system.</a:t>
            </a:r>
          </a:p>
          <a:p>
            <a:pPr marL="0" indent="0" algn="just">
              <a:lnSpc>
                <a:spcPct val="150000"/>
              </a:lnSpc>
            </a:pPr>
            <a:endParaRPr lang="en-US" sz="1300" dirty="0">
              <a:latin typeface="Bookman Old Style" pitchFamily="18" charset="0"/>
            </a:endParaRPr>
          </a:p>
          <a:p>
            <a:pPr marL="0" indent="0" algn="just">
              <a:lnSpc>
                <a:spcPct val="150000"/>
              </a:lnSpc>
              <a:buNone/>
            </a:pPr>
            <a:r>
              <a:rPr lang="en-US" sz="1300" dirty="0">
                <a:latin typeface="Bookman Old Style" pitchFamily="18" charset="0"/>
              </a:rPr>
              <a:t>• </a:t>
            </a:r>
            <a:r>
              <a:rPr lang="en-US" sz="1300" b="1" dirty="0">
                <a:latin typeface="Bookman Old Style" pitchFamily="18" charset="0"/>
              </a:rPr>
              <a:t>Tarek M. Belal, El Sayed M. Marzouk, Mohsen M. Osman </a:t>
            </a:r>
            <a:r>
              <a:rPr lang="en-US" sz="1300" dirty="0">
                <a:latin typeface="Bookman Old Style" pitchFamily="18" charset="0"/>
              </a:rPr>
              <a:t>carried out the research to get a </a:t>
            </a:r>
            <a:r>
              <a:rPr lang="en-US" sz="1300" dirty="0" err="1">
                <a:latin typeface="Bookman Old Style" pitchFamily="18" charset="0"/>
              </a:rPr>
              <a:t>a</a:t>
            </a:r>
            <a:r>
              <a:rPr lang="en-US" sz="1300" dirty="0">
                <a:latin typeface="Bookman Old Style" pitchFamily="18" charset="0"/>
              </a:rPr>
              <a:t> detailed understanding of the flow and combustion processes is required to improve performance and reduce emissions without compromising fuel economy. The simulation carried out in the present work to model DI diesel engine with bowl in piston for better understanding of the in cylinder gas motion with details of the combustion process that are essential in evaluating the effects of ingesting synthetic atmosphere on engine performance. </a:t>
            </a:r>
          </a:p>
          <a:p>
            <a:pPr marL="0" indent="0" algn="just">
              <a:lnSpc>
                <a:spcPct val="150000"/>
              </a:lnSpc>
            </a:pPr>
            <a:endParaRPr lang="en-US" sz="1200" dirty="0">
              <a:latin typeface="Bookman Old Style" pitchFamily="18" charset="0"/>
            </a:endParaRPr>
          </a:p>
          <a:p>
            <a:pPr>
              <a:lnSpc>
                <a:spcPct val="150000"/>
              </a:lnSpc>
            </a:pPr>
            <a:endParaRPr lang="en-IN" sz="1200" dirty="0">
              <a:latin typeface="Bookman Old Style" panose="02050604050505020204" pitchFamily="18" charset="0"/>
            </a:endParaRPr>
          </a:p>
        </p:txBody>
      </p:sp>
    </p:spTree>
    <p:extLst>
      <p:ext uri="{BB962C8B-B14F-4D97-AF65-F5344CB8AC3E}">
        <p14:creationId xmlns:p14="http://schemas.microsoft.com/office/powerpoint/2010/main" val="214665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6632"/>
            <a:ext cx="8856984" cy="6624736"/>
          </a:xfrm>
        </p:spPr>
        <p:txBody>
          <a:bodyPr>
            <a:noAutofit/>
          </a:bodyPr>
          <a:lstStyle/>
          <a:p>
            <a:pPr marL="0" indent="0" algn="just">
              <a:lnSpc>
                <a:spcPct val="150000"/>
              </a:lnSpc>
              <a:buNone/>
            </a:pPr>
            <a:r>
              <a:rPr lang="en-US" sz="1300" dirty="0">
                <a:latin typeface="Bookman Old Style" pitchFamily="18" charset="0"/>
              </a:rPr>
              <a:t>• </a:t>
            </a:r>
            <a:r>
              <a:rPr lang="en-US" sz="1300" b="1" dirty="0">
                <a:latin typeface="Bookman Old Style" pitchFamily="18" charset="0"/>
              </a:rPr>
              <a:t>Vinay </a:t>
            </a:r>
            <a:r>
              <a:rPr lang="en-US" sz="1300" b="1" dirty="0" err="1">
                <a:latin typeface="Bookman Old Style" pitchFamily="18" charset="0"/>
              </a:rPr>
              <a:t>Atgur</a:t>
            </a:r>
            <a:r>
              <a:rPr lang="en-US" sz="1300" b="1" dirty="0">
                <a:latin typeface="Bookman Old Style" pitchFamily="18" charset="0"/>
              </a:rPr>
              <a:t>, Gowda Manavendra, Gururaj </a:t>
            </a:r>
            <a:r>
              <a:rPr lang="en-US" sz="1300" b="1" dirty="0" err="1">
                <a:latin typeface="Bookman Old Style" pitchFamily="18" charset="0"/>
              </a:rPr>
              <a:t>Pandurangarao</a:t>
            </a:r>
            <a:r>
              <a:rPr lang="en-US" sz="1300" b="1" dirty="0">
                <a:latin typeface="Bookman Old Style" pitchFamily="18" charset="0"/>
              </a:rPr>
              <a:t> Desai and </a:t>
            </a:r>
            <a:r>
              <a:rPr lang="en-US" sz="1300" b="1" dirty="0" err="1">
                <a:latin typeface="Bookman Old Style" pitchFamily="18" charset="0"/>
              </a:rPr>
              <a:t>Boggarapu</a:t>
            </a:r>
            <a:r>
              <a:rPr lang="en-US" sz="1300" b="1" dirty="0">
                <a:latin typeface="Bookman Old Style" pitchFamily="18" charset="0"/>
              </a:rPr>
              <a:t> Nageswara Rao</a:t>
            </a:r>
            <a:r>
              <a:rPr lang="en-US" sz="1300" dirty="0">
                <a:latin typeface="Bookman Old Style" pitchFamily="18" charset="0"/>
              </a:rPr>
              <a:t> carried out the research  deals with combustion simulations on four-stroke single-cylinder direct injection compression ignition engine running at a constant speed of 1500 rpm, injection timing of 25° BTDC with diesel and 20% blend of Jatropha biodiesel. Standard finite volume method of computational fluid dynamics (CFD) is capable of simulating two-phase engine flows by solving three-dimensional Navier–Stokes equations with k-ε turbulence model. Combustion simulations have been carried out for half-cycle by considering the two strokes compression and expansion at zero load condition. </a:t>
            </a:r>
          </a:p>
          <a:p>
            <a:pPr marL="0" indent="0" algn="just">
              <a:lnSpc>
                <a:spcPct val="150000"/>
              </a:lnSpc>
            </a:pPr>
            <a:endParaRPr lang="en-US" sz="1300" dirty="0">
              <a:latin typeface="Bookman Old Style" pitchFamily="18" charset="0"/>
            </a:endParaRPr>
          </a:p>
          <a:p>
            <a:pPr marL="0" indent="0" algn="just">
              <a:lnSpc>
                <a:spcPct val="150000"/>
              </a:lnSpc>
              <a:buNone/>
            </a:pPr>
            <a:r>
              <a:rPr lang="en-US" sz="1300" dirty="0">
                <a:latin typeface="Bookman Old Style" pitchFamily="18" charset="0"/>
              </a:rPr>
              <a:t>• </a:t>
            </a:r>
            <a:r>
              <a:rPr lang="en-US" sz="1300" b="1" dirty="0">
                <a:latin typeface="Bookman Old Style" pitchFamily="18" charset="0"/>
              </a:rPr>
              <a:t>Faisal Lodi , Priyanka Arora, Svetlana Stevanovic</a:t>
            </a:r>
            <a:r>
              <a:rPr lang="en-US" sz="1300" dirty="0">
                <a:latin typeface="Bookman Old Style" pitchFamily="18" charset="0"/>
              </a:rPr>
              <a:t> carried out a </a:t>
            </a:r>
            <a:r>
              <a:rPr lang="en-US" sz="1300" dirty="0" err="1">
                <a:latin typeface="Bookman Old Style" pitchFamily="18" charset="0"/>
              </a:rPr>
              <a:t>A</a:t>
            </a:r>
            <a:r>
              <a:rPr lang="en-US" sz="1300" dirty="0">
                <a:latin typeface="Bookman Old Style" pitchFamily="18" charset="0"/>
              </a:rPr>
              <a:t> comprehensive analysis of combustion </a:t>
            </a:r>
            <a:r>
              <a:rPr lang="en-US" sz="1300" dirty="0" err="1">
                <a:latin typeface="Bookman Old Style" pitchFamily="18" charset="0"/>
              </a:rPr>
              <a:t>behaviour</a:t>
            </a:r>
            <a:r>
              <a:rPr lang="en-US" sz="1300" dirty="0">
                <a:latin typeface="Bookman Old Style" pitchFamily="18" charset="0"/>
              </a:rPr>
              <a:t> during cold, intermediately cold, warm and hot start stages of a diesel engine are presented. Experiments were conducted at 1500 rpm and 2000 rpm, and the </a:t>
            </a:r>
            <a:r>
              <a:rPr lang="en-US" sz="1300" dirty="0" err="1">
                <a:latin typeface="Bookman Old Style" pitchFamily="18" charset="0"/>
              </a:rPr>
              <a:t>discretisation</a:t>
            </a:r>
            <a:r>
              <a:rPr lang="en-US" sz="1300" dirty="0">
                <a:latin typeface="Bookman Old Style" pitchFamily="18" charset="0"/>
              </a:rPr>
              <a:t> of engine warm up into stages was facilitated by designing a custom drive cycle. Advanced injection timing, observed during the cold start period, led to longer ignition delay, shorter combustion duration, higher peak pressure and a higher peak apparent heat release rate (AHRR).</a:t>
            </a:r>
          </a:p>
          <a:p>
            <a:pPr marL="0" indent="0" algn="just">
              <a:lnSpc>
                <a:spcPct val="150000"/>
              </a:lnSpc>
            </a:pPr>
            <a:endParaRPr lang="en-US" sz="1300" dirty="0">
              <a:latin typeface="Bookman Old Style" pitchFamily="18" charset="0"/>
            </a:endParaRPr>
          </a:p>
          <a:p>
            <a:pPr marL="0" indent="0" algn="just">
              <a:lnSpc>
                <a:spcPct val="150000"/>
              </a:lnSpc>
              <a:buNone/>
            </a:pPr>
            <a:r>
              <a:rPr lang="en-US" sz="1300" dirty="0">
                <a:latin typeface="Bookman Old Style" pitchFamily="18" charset="0"/>
              </a:rPr>
              <a:t>• </a:t>
            </a:r>
            <a:r>
              <a:rPr lang="en-US" sz="1300" b="1" dirty="0" err="1">
                <a:latin typeface="Bookman Old Style" pitchFamily="18" charset="0"/>
              </a:rPr>
              <a:t>Spicher</a:t>
            </a:r>
            <a:r>
              <a:rPr lang="en-US" sz="1300" b="1" dirty="0">
                <a:latin typeface="Bookman Old Style" pitchFamily="18" charset="0"/>
              </a:rPr>
              <a:t>, U; </a:t>
            </a:r>
            <a:r>
              <a:rPr lang="en-US" sz="1300" b="1" dirty="0" err="1">
                <a:latin typeface="Bookman Old Style" pitchFamily="18" charset="0"/>
              </a:rPr>
              <a:t>Velji</a:t>
            </a:r>
            <a:r>
              <a:rPr lang="en-US" sz="1300" b="1" dirty="0">
                <a:latin typeface="Bookman Old Style" pitchFamily="18" charset="0"/>
              </a:rPr>
              <a:t>, A; Huynh, N H; Kruse, F</a:t>
            </a:r>
            <a:r>
              <a:rPr lang="en-US" sz="1300" dirty="0">
                <a:latin typeface="Bookman Old Style" pitchFamily="18" charset="0"/>
              </a:rPr>
              <a:t> carried out an experiment where combustion zone (flame) propagation and flow velocities are measured using optical measurement techniques in a single-cylinder direct injected diesel engine. Combustion and, hence, flame propagation is detected by optical fibers and flow velocities have been measured by a new single-color, 2 dimensional Laser Doppler Velocimeter (LDV). Flame propagation and flow velocities could not be measured simultaneously. </a:t>
            </a:r>
          </a:p>
          <a:p>
            <a:pPr marL="0" indent="0" algn="just">
              <a:lnSpc>
                <a:spcPct val="150000"/>
              </a:lnSpc>
            </a:pPr>
            <a:endParaRPr lang="en-US" sz="1200" dirty="0">
              <a:latin typeface="Bookman Old Style" pitchFamily="18" charset="0"/>
            </a:endParaRPr>
          </a:p>
        </p:txBody>
      </p:sp>
    </p:spTree>
    <p:extLst>
      <p:ext uri="{BB962C8B-B14F-4D97-AF65-F5344CB8AC3E}">
        <p14:creationId xmlns:p14="http://schemas.microsoft.com/office/powerpoint/2010/main" val="237932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79184-7B02-3C59-CE7C-5A7900C057B1}"/>
              </a:ext>
            </a:extLst>
          </p:cNvPr>
          <p:cNvSpPr>
            <a:spLocks noGrp="1"/>
          </p:cNvSpPr>
          <p:nvPr>
            <p:ph type="title"/>
          </p:nvPr>
        </p:nvSpPr>
        <p:spPr>
          <a:xfrm>
            <a:off x="2946648" y="188640"/>
            <a:ext cx="3250704" cy="850106"/>
          </a:xfrm>
        </p:spPr>
        <p:txBody>
          <a:bodyPr>
            <a:normAutofit/>
          </a:bodyPr>
          <a:lstStyle/>
          <a:p>
            <a:r>
              <a:rPr lang="en-US" sz="3200" dirty="0">
                <a:latin typeface="Algerian" panose="04020705040A02060702" pitchFamily="82" charset="0"/>
              </a:rPr>
              <a:t>Research Gap</a:t>
            </a:r>
          </a:p>
        </p:txBody>
      </p:sp>
      <p:sp>
        <p:nvSpPr>
          <p:cNvPr id="2" name="Content Placeholder 1">
            <a:extLst>
              <a:ext uri="{FF2B5EF4-FFF2-40B4-BE49-F238E27FC236}">
                <a16:creationId xmlns:a16="http://schemas.microsoft.com/office/drawing/2014/main" id="{3B66FA93-1D99-B67E-6802-E2163C00A700}"/>
              </a:ext>
            </a:extLst>
          </p:cNvPr>
          <p:cNvSpPr>
            <a:spLocks noGrp="1"/>
          </p:cNvSpPr>
          <p:nvPr>
            <p:ph idx="1"/>
          </p:nvPr>
        </p:nvSpPr>
        <p:spPr>
          <a:xfrm>
            <a:off x="179512" y="1170197"/>
            <a:ext cx="8784976" cy="5474219"/>
          </a:xfrm>
        </p:spPr>
        <p:txBody>
          <a:bodyPr>
            <a:noAutofit/>
          </a:bodyPr>
          <a:lstStyle/>
          <a:p>
            <a:pPr>
              <a:lnSpc>
                <a:spcPct val="150000"/>
              </a:lnSpc>
            </a:pPr>
            <a:r>
              <a:rPr lang="en-US" sz="1800" dirty="0">
                <a:latin typeface="Bookman Old Style" panose="02050604050505020204" pitchFamily="18" charset="0"/>
              </a:rPr>
              <a:t>The various research shows that the 4 stroke diesel engine can be easily run on various fuels which are ethanol , rapeseed oil , hydrogen , biodiesel , </a:t>
            </a:r>
            <a:r>
              <a:rPr lang="en-US" sz="1800" dirty="0" err="1">
                <a:latin typeface="Bookman Old Style" panose="02050604050505020204" pitchFamily="18" charset="0"/>
              </a:rPr>
              <a:t>kanjara</a:t>
            </a:r>
            <a:r>
              <a:rPr lang="en-US" sz="1800" dirty="0">
                <a:latin typeface="Bookman Old Style" panose="02050604050505020204" pitchFamily="18" charset="0"/>
              </a:rPr>
              <a:t> diesel etc. also these fuel can be made in factories, these are available in plenty, are cheaper compared to fossil fuels .Alternative fuels are much cleaner compared to diesel. In majority of the research papers it shows that we have to make a change in the diesel engine whether it can be fuel injector in which we can change the speed and pressure or we have to change the design of the injector nozzle to compensate for these deficits. We should work on ways in which we can directly use a common diesel engine by changing the fuels or mixing it in a way that we do not need to change the injectors. Also there is a need to make changes in the exhaust pipe so that and there is no need to add extra stuff such as </a:t>
            </a:r>
            <a:r>
              <a:rPr lang="en-US" sz="1800" dirty="0" err="1">
                <a:latin typeface="Bookman Old Style" panose="02050604050505020204" pitchFamily="18" charset="0"/>
              </a:rPr>
              <a:t>addblue</a:t>
            </a:r>
            <a:r>
              <a:rPr lang="en-US" sz="1800" dirty="0">
                <a:latin typeface="Bookman Old Style" panose="02050604050505020204" pitchFamily="18" charset="0"/>
              </a:rPr>
              <a:t> to make the exhaust gasses cleaner.</a:t>
            </a:r>
          </a:p>
        </p:txBody>
      </p:sp>
    </p:spTree>
    <p:extLst>
      <p:ext uri="{BB962C8B-B14F-4D97-AF65-F5344CB8AC3E}">
        <p14:creationId xmlns:p14="http://schemas.microsoft.com/office/powerpoint/2010/main" val="255824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2B724-2288-A6B0-5BE3-2DE3C674DCF6}"/>
              </a:ext>
            </a:extLst>
          </p:cNvPr>
          <p:cNvSpPr>
            <a:spLocks noGrp="1"/>
          </p:cNvSpPr>
          <p:nvPr>
            <p:ph type="title"/>
          </p:nvPr>
        </p:nvSpPr>
        <p:spPr>
          <a:xfrm>
            <a:off x="179512" y="0"/>
            <a:ext cx="5832648" cy="850709"/>
          </a:xfrm>
        </p:spPr>
        <p:txBody>
          <a:bodyPr>
            <a:normAutofit fontScale="90000"/>
          </a:bodyPr>
          <a:lstStyle/>
          <a:p>
            <a:r>
              <a:rPr lang="en-US" sz="2800" dirty="0">
                <a:latin typeface="Algerian" panose="04020705040A02060702" pitchFamily="82" charset="0"/>
              </a:rPr>
              <a:t>Chapter 4- </a:t>
            </a:r>
            <a:br>
              <a:rPr lang="en-US" sz="2800" dirty="0">
                <a:latin typeface="Algerian" panose="04020705040A02060702" pitchFamily="82" charset="0"/>
              </a:rPr>
            </a:br>
            <a:r>
              <a:rPr lang="en-US" sz="2800" dirty="0">
                <a:latin typeface="Algerian" panose="04020705040A02060702" pitchFamily="82" charset="0"/>
              </a:rPr>
              <a:t>Energy And Exergy analysis</a:t>
            </a:r>
          </a:p>
        </p:txBody>
      </p:sp>
      <p:sp>
        <p:nvSpPr>
          <p:cNvPr id="2" name="Content Placeholder 1">
            <a:extLst>
              <a:ext uri="{FF2B5EF4-FFF2-40B4-BE49-F238E27FC236}">
                <a16:creationId xmlns:a16="http://schemas.microsoft.com/office/drawing/2014/main" id="{D0D73D9D-6E14-887B-45AE-0FFEAD4B11A3}"/>
              </a:ext>
            </a:extLst>
          </p:cNvPr>
          <p:cNvSpPr>
            <a:spLocks noGrp="1"/>
          </p:cNvSpPr>
          <p:nvPr>
            <p:ph idx="1"/>
          </p:nvPr>
        </p:nvSpPr>
        <p:spPr>
          <a:xfrm>
            <a:off x="168761" y="842799"/>
            <a:ext cx="8229600" cy="5826561"/>
          </a:xfrm>
        </p:spPr>
        <p:txBody>
          <a:bodyPr>
            <a:normAutofit fontScale="55000" lnSpcReduction="20000"/>
          </a:bodyPr>
          <a:lstStyle/>
          <a:p>
            <a:pPr eaLnBrk="1" hangingPunct="1"/>
            <a:r>
              <a:rPr lang="en-US" altLang="en-US" sz="2800" dirty="0">
                <a:latin typeface="Algerian" panose="04020705040A02060702" pitchFamily="82" charset="0"/>
              </a:rPr>
              <a:t>Energy</a:t>
            </a:r>
            <a:r>
              <a:rPr lang="en-US" altLang="en-US" sz="2800" dirty="0">
                <a:latin typeface="Times New Roman" panose="02020603050405020304" pitchFamily="18" charset="0"/>
              </a:rPr>
              <a:t> </a:t>
            </a:r>
            <a:r>
              <a:rPr lang="en-US" altLang="en-US" sz="2800" dirty="0">
                <a:latin typeface="Algerian" panose="04020705040A02060702" pitchFamily="82" charset="0"/>
              </a:rPr>
              <a:t>and</a:t>
            </a:r>
            <a:r>
              <a:rPr lang="en-US" altLang="en-US" sz="2800" dirty="0">
                <a:latin typeface="Times New Roman" panose="02020603050405020304" pitchFamily="18" charset="0"/>
              </a:rPr>
              <a:t> </a:t>
            </a:r>
            <a:r>
              <a:rPr lang="en-US" altLang="en-US" sz="2800" dirty="0">
                <a:latin typeface="Algerian" panose="04020705040A02060702" pitchFamily="82" charset="0"/>
              </a:rPr>
              <a:t>Exergy</a:t>
            </a:r>
            <a:r>
              <a:rPr lang="en-US" altLang="en-US" sz="2800" dirty="0">
                <a:latin typeface="Times New Roman" panose="02020603050405020304" pitchFamily="18" charset="0"/>
              </a:rPr>
              <a:t> </a:t>
            </a:r>
            <a:r>
              <a:rPr lang="en-US" altLang="en-US" sz="2800" dirty="0">
                <a:latin typeface="Algerian" panose="04020705040A02060702" pitchFamily="82" charset="0"/>
              </a:rPr>
              <a:t>Analysis</a:t>
            </a:r>
          </a:p>
          <a:p>
            <a:pPr eaLnBrk="1" hangingPunct="1">
              <a:spcBef>
                <a:spcPts val="25"/>
              </a:spcBef>
            </a:pPr>
            <a:endParaRPr lang="en-US" altLang="en-US" sz="2800" dirty="0">
              <a:latin typeface="Times New Roman" panose="02020603050405020304" pitchFamily="18" charset="0"/>
            </a:endParaRPr>
          </a:p>
          <a:p>
            <a:pPr eaLnBrk="1" hangingPunct="1"/>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in</a:t>
            </a:r>
            <a:r>
              <a:rPr lang="en-US" altLang="en-US" sz="2800" dirty="0">
                <a:latin typeface="Times New Roman" panose="02020603050405020304" pitchFamily="18" charset="0"/>
              </a:rPr>
              <a:t> </a:t>
            </a:r>
            <a:r>
              <a:rPr lang="en-US" altLang="en-US" sz="2800" dirty="0">
                <a:latin typeface="Bookman Old Style" panose="02050604050505020204" pitchFamily="18" charset="0"/>
              </a:rPr>
              <a:t>steady-state</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condition.</a:t>
            </a:r>
          </a:p>
          <a:p>
            <a:pPr eaLnBrk="1" hangingPunct="1">
              <a:lnSpc>
                <a:spcPct val="147000"/>
              </a:lnSpc>
              <a:spcBef>
                <a:spcPts val="800"/>
              </a:spcBef>
            </a:pPr>
            <a:r>
              <a:rPr lang="en-US" altLang="en-US" sz="2800" dirty="0">
                <a:latin typeface="Bookman Old Style" panose="02050604050505020204" pitchFamily="18" charset="0"/>
              </a:rPr>
              <a:t>It</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assumed</a:t>
            </a:r>
            <a:r>
              <a:rPr lang="en-US" altLang="en-US" sz="2800" dirty="0">
                <a:latin typeface="Times New Roman" panose="02020603050405020304" pitchFamily="18" charset="0"/>
              </a:rPr>
              <a:t> </a:t>
            </a:r>
            <a:r>
              <a:rPr lang="en-US" altLang="en-US" sz="2800" dirty="0">
                <a:latin typeface="Bookman Old Style" panose="02050604050505020204" pitchFamily="18" charset="0"/>
              </a:rPr>
              <a:t>that</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system</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an</a:t>
            </a:r>
            <a:r>
              <a:rPr lang="en-US" altLang="en-US" sz="2800" dirty="0">
                <a:latin typeface="Times New Roman" panose="02020603050405020304" pitchFamily="18" charset="0"/>
              </a:rPr>
              <a:t> </a:t>
            </a:r>
            <a:r>
              <a:rPr lang="en-US" altLang="en-US" sz="2800" dirty="0">
                <a:latin typeface="Bookman Old Style" panose="02050604050505020204" pitchFamily="18" charset="0"/>
              </a:rPr>
              <a:t>open</a:t>
            </a:r>
            <a:r>
              <a:rPr lang="en-US" altLang="en-US" sz="2800" dirty="0">
                <a:latin typeface="Times New Roman" panose="02020603050405020304" pitchFamily="18" charset="0"/>
              </a:rPr>
              <a:t> </a:t>
            </a:r>
            <a:r>
              <a:rPr lang="en-US" altLang="en-US" sz="2800" dirty="0">
                <a:latin typeface="Bookman Old Style" panose="02050604050505020204" pitchFamily="18" charset="0"/>
              </a:rPr>
              <a:t>system</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reference</a:t>
            </a:r>
            <a:r>
              <a:rPr lang="en-US" altLang="en-US" sz="2800" dirty="0">
                <a:latin typeface="Times New Roman" panose="02020603050405020304" pitchFamily="18" charset="0"/>
              </a:rPr>
              <a:t> </a:t>
            </a:r>
            <a:r>
              <a:rPr lang="en-US" altLang="en-US" sz="2800" dirty="0">
                <a:latin typeface="Bookman Old Style" panose="02050604050505020204" pitchFamily="18" charset="0"/>
              </a:rPr>
              <a:t>state</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defined</a:t>
            </a:r>
            <a:r>
              <a:rPr lang="en-US" altLang="en-US" sz="2800" dirty="0">
                <a:latin typeface="Times New Roman" panose="02020603050405020304" pitchFamily="18" charset="0"/>
              </a:rPr>
              <a:t> </a:t>
            </a:r>
            <a:r>
              <a:rPr lang="en-US" altLang="en-US" sz="2800" dirty="0">
                <a:latin typeface="Bookman Old Style" panose="02050604050505020204" pitchFamily="18" charset="0"/>
              </a:rPr>
              <a:t>as</a:t>
            </a:r>
            <a:r>
              <a:rPr lang="en-US" altLang="en-US" sz="2800" dirty="0">
                <a:latin typeface="Times New Roman" panose="02020603050405020304" pitchFamily="18" charset="0"/>
              </a:rPr>
              <a:t> </a:t>
            </a:r>
            <a:r>
              <a:rPr lang="en-US" altLang="en-US" sz="2800" dirty="0">
                <a:latin typeface="Bookman Old Style" panose="02050604050505020204" pitchFamily="18" charset="0"/>
              </a:rPr>
              <a:t>T0</a:t>
            </a:r>
            <a:r>
              <a:rPr lang="en-US" altLang="en-US" sz="2800" dirty="0">
                <a:latin typeface="Times New Roman" panose="02020603050405020304" pitchFamily="18" charset="0"/>
              </a:rPr>
              <a:t> </a:t>
            </a:r>
            <a:r>
              <a:rPr lang="en-US" altLang="en-US" sz="2800" dirty="0">
                <a:latin typeface="Bookman Old Style" panose="02050604050505020204" pitchFamily="18" charset="0"/>
              </a:rPr>
              <a:t>=</a:t>
            </a:r>
            <a:r>
              <a:rPr lang="en-US" altLang="en-US" sz="2800" dirty="0">
                <a:latin typeface="Times New Roman" panose="02020603050405020304" pitchFamily="18" charset="0"/>
              </a:rPr>
              <a:t> </a:t>
            </a:r>
            <a:r>
              <a:rPr lang="en-US" altLang="en-US" sz="2800" dirty="0">
                <a:latin typeface="Bookman Old Style" panose="02050604050505020204" pitchFamily="18" charset="0"/>
              </a:rPr>
              <a:t>293</a:t>
            </a:r>
            <a:r>
              <a:rPr lang="en-US" altLang="en-US" sz="2800" dirty="0">
                <a:latin typeface="Times New Roman" panose="02020603050405020304" pitchFamily="18" charset="0"/>
              </a:rPr>
              <a:t> </a:t>
            </a:r>
            <a:r>
              <a:rPr lang="en-US" altLang="en-US" sz="2800" dirty="0">
                <a:latin typeface="Bookman Old Style" panose="02050604050505020204" pitchFamily="18" charset="0"/>
              </a:rPr>
              <a:t>K</a:t>
            </a:r>
          </a:p>
          <a:p>
            <a:pPr eaLnBrk="1" hangingPunct="1">
              <a:spcBef>
                <a:spcPts val="38"/>
              </a:spcBef>
            </a:pPr>
            <a:endParaRPr lang="en-US" altLang="en-US" sz="2800" dirty="0">
              <a:latin typeface="Times New Roman" panose="02020603050405020304" pitchFamily="18" charset="0"/>
            </a:endParaRPr>
          </a:p>
          <a:p>
            <a:pPr eaLnBrk="1" hangingPunct="1"/>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combustion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air</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exhaust</a:t>
            </a:r>
            <a:r>
              <a:rPr lang="en-US" altLang="en-US" sz="2800" dirty="0">
                <a:latin typeface="Times New Roman" panose="02020603050405020304" pitchFamily="18" charset="0"/>
              </a:rPr>
              <a:t> </a:t>
            </a:r>
            <a:r>
              <a:rPr lang="en-US" altLang="en-US" sz="2800" dirty="0">
                <a:latin typeface="Bookman Old Style" panose="02050604050505020204" pitchFamily="18" charset="0"/>
              </a:rPr>
              <a:t>gases</a:t>
            </a:r>
            <a:r>
              <a:rPr lang="en-US" altLang="en-US" sz="2800" dirty="0">
                <a:latin typeface="Times New Roman" panose="02020603050405020304" pitchFamily="18" charset="0"/>
              </a:rPr>
              <a:t> </a:t>
            </a:r>
            <a:r>
              <a:rPr lang="en-US" altLang="en-US" sz="2800" dirty="0">
                <a:latin typeface="Bookman Old Style" panose="02050604050505020204" pitchFamily="18" charset="0"/>
              </a:rPr>
              <a:t>are</a:t>
            </a:r>
            <a:r>
              <a:rPr lang="en-US" altLang="en-US" sz="2800" dirty="0">
                <a:latin typeface="Times New Roman" panose="02020603050405020304" pitchFamily="18" charset="0"/>
              </a:rPr>
              <a:t> </a:t>
            </a:r>
            <a:r>
              <a:rPr lang="en-US" altLang="en-US" sz="2800" dirty="0">
                <a:latin typeface="Bookman Old Style" panose="02050604050505020204" pitchFamily="18" charset="0"/>
              </a:rPr>
              <a:t>ideal</a:t>
            </a:r>
            <a:r>
              <a:rPr lang="en-US" altLang="en-US" sz="2800" dirty="0">
                <a:latin typeface="Times New Roman" panose="02020603050405020304" pitchFamily="18" charset="0"/>
              </a:rPr>
              <a:t> </a:t>
            </a:r>
            <a:r>
              <a:rPr lang="en-US" altLang="en-US" sz="2800" dirty="0">
                <a:latin typeface="Bookman Old Style" panose="02050604050505020204" pitchFamily="18" charset="0"/>
              </a:rPr>
              <a:t>gas</a:t>
            </a:r>
            <a:r>
              <a:rPr lang="en-US" altLang="en-US" sz="2800" dirty="0">
                <a:latin typeface="Times New Roman" panose="02020603050405020304" pitchFamily="18" charset="0"/>
              </a:rPr>
              <a:t> </a:t>
            </a:r>
            <a:r>
              <a:rPr lang="en-US" altLang="en-US" sz="2800" dirty="0">
                <a:latin typeface="Bookman Old Style" panose="02050604050505020204" pitchFamily="18" charset="0"/>
              </a:rPr>
              <a:t>mixtures.</a:t>
            </a:r>
          </a:p>
          <a:p>
            <a:pPr eaLnBrk="1" hangingPunct="1">
              <a:lnSpc>
                <a:spcPct val="146000"/>
              </a:lnSpc>
              <a:spcBef>
                <a:spcPts val="800"/>
              </a:spcBef>
            </a:pPr>
            <a:r>
              <a:rPr lang="en-US" altLang="en-US" sz="2800" dirty="0">
                <a:latin typeface="Bookman Old Style" panose="02050604050505020204" pitchFamily="18" charset="0"/>
              </a:rPr>
              <a:t>Mass</a:t>
            </a:r>
            <a:r>
              <a:rPr lang="en-US" altLang="en-US" sz="2800" dirty="0">
                <a:latin typeface="Times New Roman" panose="02020603050405020304" pitchFamily="18" charset="0"/>
              </a:rPr>
              <a:t> </a:t>
            </a:r>
            <a:r>
              <a:rPr lang="en-US" altLang="en-US" sz="2800" dirty="0">
                <a:latin typeface="Bookman Old Style" panose="02050604050505020204" pitchFamily="18" charset="0"/>
              </a:rPr>
              <a:t>balance</a:t>
            </a:r>
            <a:r>
              <a:rPr lang="en-US" altLang="en-US" sz="2800" dirty="0">
                <a:latin typeface="Times New Roman" panose="02020603050405020304" pitchFamily="18" charset="0"/>
              </a:rPr>
              <a:t> </a:t>
            </a:r>
            <a:r>
              <a:rPr lang="en-US" altLang="en-US" sz="2800" dirty="0">
                <a:latin typeface="Bookman Old Style" panose="02050604050505020204" pitchFamily="18" charset="0"/>
              </a:rPr>
              <a:t>for</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control</a:t>
            </a:r>
            <a:r>
              <a:rPr lang="en-US" altLang="en-US" sz="2800" dirty="0">
                <a:latin typeface="Times New Roman" panose="02020603050405020304" pitchFamily="18" charset="0"/>
              </a:rPr>
              <a:t> </a:t>
            </a:r>
            <a:r>
              <a:rPr lang="en-US" altLang="en-US" sz="2800" dirty="0">
                <a:latin typeface="Bookman Old Style" panose="02050604050505020204" pitchFamily="18" charset="0"/>
              </a:rPr>
              <a:t>volume</a:t>
            </a:r>
            <a:r>
              <a:rPr lang="en-US" altLang="en-US" sz="2800" dirty="0">
                <a:latin typeface="Times New Roman" panose="02020603050405020304" pitchFamily="18" charset="0"/>
              </a:rPr>
              <a:t> </a:t>
            </a:r>
            <a:r>
              <a:rPr lang="en-US" altLang="en-US" sz="2800" dirty="0">
                <a:latin typeface="Bookman Old Style" panose="02050604050505020204" pitchFamily="18" charset="0"/>
              </a:rPr>
              <a:t>in</a:t>
            </a:r>
            <a:r>
              <a:rPr lang="en-US" altLang="en-US" sz="2800" dirty="0">
                <a:latin typeface="Times New Roman" panose="02020603050405020304" pitchFamily="18" charset="0"/>
              </a:rPr>
              <a:t> </a:t>
            </a:r>
            <a:r>
              <a:rPr lang="en-US" altLang="en-US" sz="2800" dirty="0">
                <a:latin typeface="Bookman Old Style" panose="02050604050505020204" pitchFamily="18" charset="0"/>
              </a:rPr>
              <a:t>steady</a:t>
            </a:r>
            <a:r>
              <a:rPr lang="en-US" altLang="en-US" sz="2800" dirty="0">
                <a:latin typeface="Times New Roman" panose="02020603050405020304" pitchFamily="18" charset="0"/>
              </a:rPr>
              <a:t> </a:t>
            </a:r>
            <a:r>
              <a:rPr lang="en-US" altLang="en-US" sz="2800" dirty="0">
                <a:latin typeface="Bookman Old Style" panose="02050604050505020204" pitchFamily="18" charset="0"/>
              </a:rPr>
              <a:t>state</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condition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can</a:t>
            </a:r>
            <a:r>
              <a:rPr lang="en-US" altLang="en-US" sz="2800" dirty="0">
                <a:latin typeface="Times New Roman" panose="02020603050405020304" pitchFamily="18" charset="0"/>
              </a:rPr>
              <a:t> </a:t>
            </a:r>
            <a:r>
              <a:rPr lang="en-US" altLang="en-US" sz="2800" dirty="0">
                <a:latin typeface="Bookman Old Style" panose="02050604050505020204" pitchFamily="18" charset="0"/>
              </a:rPr>
              <a:t>be</a:t>
            </a:r>
            <a:r>
              <a:rPr lang="en-US" altLang="en-US" sz="2800" dirty="0">
                <a:latin typeface="Times New Roman" panose="02020603050405020304" pitchFamily="18" charset="0"/>
              </a:rPr>
              <a:t> </a:t>
            </a:r>
            <a:r>
              <a:rPr lang="en-US" altLang="en-US" sz="2800" dirty="0">
                <a:latin typeface="Bookman Old Style" panose="02050604050505020204" pitchFamily="18" charset="0"/>
              </a:rPr>
              <a:t>written</a:t>
            </a:r>
            <a:r>
              <a:rPr lang="en-US" altLang="en-US" sz="2800" dirty="0">
                <a:latin typeface="Times New Roman" panose="02020603050405020304" pitchFamily="18" charset="0"/>
              </a:rPr>
              <a:t> </a:t>
            </a:r>
            <a:r>
              <a:rPr lang="en-US" altLang="en-US" sz="2800" dirty="0">
                <a:latin typeface="Bookman Old Style" panose="02050604050505020204" pitchFamily="18" charset="0"/>
              </a:rPr>
              <a:t>as: </a:t>
            </a:r>
          </a:p>
          <a:p>
            <a:pPr eaLnBrk="1" hangingPunct="1">
              <a:lnSpc>
                <a:spcPct val="147000"/>
              </a:lnSpc>
              <a:spcBef>
                <a:spcPts val="788"/>
              </a:spcBef>
            </a:pPr>
            <a:r>
              <a:rPr lang="en-US" altLang="en-US" sz="2800" dirty="0">
                <a:latin typeface="Bookman Old Style" panose="02050604050505020204" pitchFamily="18" charset="0"/>
              </a:rPr>
              <a:t>Energy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balance</a:t>
            </a:r>
            <a:r>
              <a:rPr lang="en-US" altLang="en-US" sz="2800" dirty="0">
                <a:latin typeface="Times New Roman" panose="02020603050405020304" pitchFamily="18" charset="0"/>
              </a:rPr>
              <a:t> </a:t>
            </a:r>
            <a:r>
              <a:rPr lang="en-US" altLang="en-US" sz="2800" dirty="0">
                <a:latin typeface="Bookman Old Style" panose="02050604050505020204" pitchFamily="18" charset="0"/>
              </a:rPr>
              <a:t>for</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control</a:t>
            </a:r>
            <a:r>
              <a:rPr lang="en-US" altLang="en-US" sz="2800" dirty="0">
                <a:latin typeface="Times New Roman" panose="02020603050405020304" pitchFamily="18" charset="0"/>
              </a:rPr>
              <a:t> </a:t>
            </a:r>
            <a:r>
              <a:rPr lang="en-US" altLang="en-US" sz="2800" dirty="0">
                <a:latin typeface="Bookman Old Style" panose="02050604050505020204" pitchFamily="18" charset="0"/>
              </a:rPr>
              <a:t>volume</a:t>
            </a:r>
            <a:r>
              <a:rPr lang="en-US" altLang="en-US" sz="2800" dirty="0">
                <a:latin typeface="Times New Roman" panose="02020603050405020304" pitchFamily="18" charset="0"/>
              </a:rPr>
              <a:t> </a:t>
            </a:r>
            <a:r>
              <a:rPr lang="en-US" altLang="en-US" sz="2800" dirty="0">
                <a:latin typeface="Bookman Old Style" panose="02050604050505020204" pitchFamily="18" charset="0"/>
              </a:rPr>
              <a:t>in</a:t>
            </a:r>
            <a:r>
              <a:rPr lang="en-US" altLang="en-US" sz="2800" dirty="0">
                <a:latin typeface="Times New Roman" panose="02020603050405020304" pitchFamily="18" charset="0"/>
              </a:rPr>
              <a:t> </a:t>
            </a:r>
            <a:r>
              <a:rPr lang="en-US" altLang="en-US" sz="2800" dirty="0">
                <a:latin typeface="Bookman Old Style" panose="02050604050505020204" pitchFamily="18" charset="0"/>
              </a:rPr>
              <a:t>steady</a:t>
            </a:r>
            <a:r>
              <a:rPr lang="en-US" altLang="en-US" sz="2800" dirty="0">
                <a:latin typeface="Times New Roman" panose="02020603050405020304" pitchFamily="18" charset="0"/>
              </a:rPr>
              <a:t> </a:t>
            </a:r>
            <a:r>
              <a:rPr lang="en-US" altLang="en-US" sz="2800" dirty="0">
                <a:latin typeface="Bookman Old Style" panose="02050604050505020204" pitchFamily="18" charset="0"/>
              </a:rPr>
              <a:t>state</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conditions</a:t>
            </a:r>
            <a:r>
              <a:rPr lang="en-US" altLang="en-US" sz="2800" dirty="0">
                <a:latin typeface="Bookman Old Style" panose="02050604050505020204" pitchFamily="18" charset="0"/>
                <a:ea typeface="Bookman Old Style" panose="02050604050505020204" pitchFamily="18" charset="0"/>
                <a:cs typeface="Bookman Old Style" panose="02050604050505020204" pitchFamily="18" charset="0"/>
              </a:rPr>
              <a:t>—</a:t>
            </a:r>
            <a:r>
              <a:rPr lang="en-US" altLang="en-US" sz="2800" dirty="0">
                <a:latin typeface="Bookman Old Style" panose="02050604050505020204" pitchFamily="18" charset="0"/>
              </a:rPr>
              <a:t> kinetic</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potential</a:t>
            </a:r>
            <a:r>
              <a:rPr lang="en-US" altLang="en-US" sz="2800" dirty="0">
                <a:latin typeface="Times New Roman" panose="02020603050405020304" pitchFamily="18" charset="0"/>
              </a:rPr>
              <a:t> </a:t>
            </a:r>
            <a:r>
              <a:rPr lang="en-US" altLang="en-US" sz="2800" dirty="0">
                <a:latin typeface="Bookman Old Style" panose="02050604050505020204" pitchFamily="18" charset="0"/>
              </a:rPr>
              <a:t>energy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being</a:t>
            </a:r>
            <a:r>
              <a:rPr lang="en-US" altLang="en-US" sz="2800" dirty="0">
                <a:latin typeface="Times New Roman" panose="02020603050405020304" pitchFamily="18" charset="0"/>
              </a:rPr>
              <a:t> </a:t>
            </a:r>
            <a:r>
              <a:rPr lang="en-US" altLang="en-US" sz="2800" dirty="0">
                <a:latin typeface="Bookman Old Style" panose="02050604050505020204" pitchFamily="18" charset="0"/>
              </a:rPr>
              <a:t>neglected:</a:t>
            </a:r>
          </a:p>
          <a:p>
            <a:pPr eaLnBrk="1" hangingPunct="1">
              <a:lnSpc>
                <a:spcPct val="146000"/>
              </a:lnSpc>
              <a:spcBef>
                <a:spcPts val="800"/>
              </a:spcBef>
            </a:pP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a:t>
            </a:r>
            <a:r>
              <a:rPr lang="en-US" altLang="en-US" sz="2800" dirty="0">
                <a:latin typeface="Times New Roman" panose="02020603050405020304" pitchFamily="18" charset="0"/>
              </a:rPr>
              <a:t> </a:t>
            </a:r>
            <a:r>
              <a:rPr lang="en-US" altLang="en-US" sz="2800" dirty="0">
                <a:latin typeface="Bookman Old Style" panose="02050604050505020204" pitchFamily="18" charset="0"/>
              </a:rPr>
              <a:t>generates</a:t>
            </a:r>
            <a:r>
              <a:rPr lang="en-US" altLang="en-US" sz="2800" dirty="0">
                <a:latin typeface="Times New Roman" panose="02020603050405020304" pitchFamily="18" charset="0"/>
              </a:rPr>
              <a:t> </a:t>
            </a:r>
            <a:r>
              <a:rPr lang="en-US" altLang="en-US" sz="2800" dirty="0">
                <a:latin typeface="Bookman Old Style" panose="02050604050505020204" pitchFamily="18" charset="0"/>
              </a:rPr>
              <a:t>brake</a:t>
            </a:r>
            <a:r>
              <a:rPr lang="en-US" altLang="en-US" sz="2800" dirty="0">
                <a:latin typeface="Times New Roman" panose="02020603050405020304" pitchFamily="18" charset="0"/>
              </a:rPr>
              <a:t> </a:t>
            </a:r>
            <a:r>
              <a:rPr lang="en-US" altLang="en-US" sz="2800" dirty="0">
                <a:latin typeface="Bookman Old Style" panose="02050604050505020204" pitchFamily="18" charset="0"/>
              </a:rPr>
              <a:t>power</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some</a:t>
            </a:r>
            <a:r>
              <a:rPr lang="en-US" altLang="en-US" sz="2800" dirty="0">
                <a:latin typeface="Times New Roman" panose="02020603050405020304" pitchFamily="18" charset="0"/>
              </a:rPr>
              <a:t> </a:t>
            </a:r>
            <a:r>
              <a:rPr lang="en-US" altLang="en-US" sz="2800" dirty="0">
                <a:latin typeface="Bookman Old Style" panose="02050604050505020204" pitchFamily="18" charset="0"/>
              </a:rPr>
              <a:t>heat</a:t>
            </a:r>
            <a:r>
              <a:rPr lang="en-US" altLang="en-US" sz="2800" dirty="0">
                <a:latin typeface="Times New Roman" panose="02020603050405020304" pitchFamily="18" charset="0"/>
              </a:rPr>
              <a:t> </a:t>
            </a:r>
            <a:r>
              <a:rPr lang="en-US" altLang="en-US" sz="2800" dirty="0">
                <a:latin typeface="Bookman Old Style" panose="02050604050505020204" pitchFamily="18" charset="0"/>
              </a:rPr>
              <a:t>produced</a:t>
            </a:r>
            <a:r>
              <a:rPr lang="en-US" altLang="en-US" sz="2800" dirty="0">
                <a:latin typeface="Times New Roman" panose="02020603050405020304" pitchFamily="18" charset="0"/>
              </a:rPr>
              <a:t> </a:t>
            </a:r>
            <a:r>
              <a:rPr lang="en-US" altLang="en-US" sz="2800" dirty="0">
                <a:latin typeface="Bookman Old Style" panose="02050604050505020204" pitchFamily="18" charset="0"/>
              </a:rPr>
              <a:t>by</a:t>
            </a:r>
            <a:r>
              <a:rPr lang="en-US" altLang="en-US" sz="2800" dirty="0">
                <a:latin typeface="Times New Roman" panose="02020603050405020304" pitchFamily="18" charset="0"/>
              </a:rPr>
              <a:t> </a:t>
            </a:r>
            <a:r>
              <a:rPr lang="en-US" altLang="en-US" sz="2800" dirty="0">
                <a:latin typeface="Bookman Old Style" panose="02050604050505020204" pitchFamily="18" charset="0"/>
              </a:rPr>
              <a:t>combustion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transferred</a:t>
            </a:r>
            <a:r>
              <a:rPr lang="en-US" altLang="en-US" sz="2800" dirty="0">
                <a:latin typeface="Times New Roman" panose="02020603050405020304" pitchFamily="18" charset="0"/>
              </a:rPr>
              <a:t> </a:t>
            </a:r>
            <a:r>
              <a:rPr lang="en-US" altLang="en-US" sz="2800" dirty="0">
                <a:latin typeface="Bookman Old Style" panose="02050604050505020204" pitchFamily="18" charset="0"/>
              </a:rPr>
              <a:t>to</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environment.</a:t>
            </a:r>
            <a:r>
              <a:rPr lang="en-US" altLang="en-US" sz="2800" dirty="0">
                <a:latin typeface="Times New Roman" panose="02020603050405020304" pitchFamily="18" charset="0"/>
              </a:rPr>
              <a:t> </a:t>
            </a:r>
            <a:r>
              <a:rPr lang="en-US" altLang="en-US" sz="2800" dirty="0">
                <a:latin typeface="Bookman Old Style" panose="02050604050505020204" pitchFamily="18" charset="0"/>
              </a:rPr>
              <a:t>Equation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can</a:t>
            </a:r>
            <a:r>
              <a:rPr lang="en-US" altLang="en-US" sz="2800" dirty="0">
                <a:latin typeface="Times New Roman" panose="02020603050405020304" pitchFamily="18" charset="0"/>
              </a:rPr>
              <a:t> </a:t>
            </a:r>
            <a:r>
              <a:rPr lang="en-US" altLang="en-US" sz="2800" dirty="0">
                <a:latin typeface="Bookman Old Style" panose="02050604050505020204" pitchFamily="18" charset="0"/>
              </a:rPr>
              <a:t>be written</a:t>
            </a:r>
            <a:r>
              <a:rPr lang="en-US" altLang="en-US" sz="2800" dirty="0">
                <a:latin typeface="Times New Roman" panose="02020603050405020304" pitchFamily="18" charset="0"/>
              </a:rPr>
              <a:t> </a:t>
            </a:r>
            <a:r>
              <a:rPr lang="en-US" altLang="en-US" sz="2800" dirty="0">
                <a:latin typeface="Bookman Old Style" panose="02050604050505020204" pitchFamily="18" charset="0"/>
              </a:rPr>
              <a:t>as:</a:t>
            </a:r>
          </a:p>
          <a:p>
            <a:pPr eaLnBrk="1" hangingPunct="1">
              <a:spcBef>
                <a:spcPts val="25"/>
              </a:spcBef>
            </a:pPr>
            <a:endParaRPr lang="en-US" altLang="en-US" sz="2800" dirty="0">
              <a:latin typeface="Times New Roman" panose="02020603050405020304" pitchFamily="18" charset="0"/>
            </a:endParaRPr>
          </a:p>
          <a:p>
            <a:pPr eaLnBrk="1" hangingPunct="1"/>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brake</a:t>
            </a:r>
            <a:r>
              <a:rPr lang="en-US" altLang="en-US" sz="2800" dirty="0">
                <a:latin typeface="Times New Roman" panose="02020603050405020304" pitchFamily="18" charset="0"/>
              </a:rPr>
              <a:t> </a:t>
            </a:r>
            <a:r>
              <a:rPr lang="en-US" altLang="en-US" sz="2800" dirty="0">
                <a:latin typeface="Bookman Old Style" panose="02050604050505020204" pitchFamily="18" charset="0"/>
              </a:rPr>
              <a:t>power</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denoted</a:t>
            </a:r>
            <a:r>
              <a:rPr lang="en-US" altLang="en-US" sz="2800" dirty="0">
                <a:latin typeface="Times New Roman" panose="02020603050405020304" pitchFamily="18" charset="0"/>
              </a:rPr>
              <a:t> </a:t>
            </a:r>
            <a:r>
              <a:rPr lang="en-US" altLang="en-US" sz="2800" dirty="0">
                <a:latin typeface="Bookman Old Style" panose="02050604050505020204" pitchFamily="18" charset="0"/>
              </a:rPr>
              <a:t>as:</a:t>
            </a:r>
          </a:p>
          <a:p>
            <a:pPr eaLnBrk="1" hangingPunct="1">
              <a:lnSpc>
                <a:spcPct val="147000"/>
              </a:lnSpc>
              <a:spcBef>
                <a:spcPts val="788"/>
              </a:spcBef>
            </a:pPr>
            <a:r>
              <a:rPr lang="en-US" altLang="en-US" sz="2800" dirty="0" err="1">
                <a:latin typeface="Bookman Old Style" panose="02050604050505020204" pitchFamily="18" charset="0"/>
              </a:rPr>
              <a:t>Efuel</a:t>
            </a:r>
            <a:r>
              <a:rPr lang="en-US" altLang="en-US" sz="2800" dirty="0">
                <a:latin typeface="Times New Roman" panose="02020603050405020304" pitchFamily="18" charset="0"/>
              </a:rPr>
              <a:t>   </a:t>
            </a:r>
            <a:r>
              <a:rPr lang="en-US" altLang="en-US" sz="2800" dirty="0">
                <a:latin typeface="Bookman Old Style" panose="02050604050505020204" pitchFamily="18" charset="0"/>
              </a:rPr>
              <a:t>can</a:t>
            </a:r>
            <a:r>
              <a:rPr lang="en-US" altLang="en-US" sz="2800" dirty="0">
                <a:latin typeface="Times New Roman" panose="02020603050405020304" pitchFamily="18" charset="0"/>
              </a:rPr>
              <a:t> </a:t>
            </a:r>
            <a:r>
              <a:rPr lang="en-US" altLang="en-US" sz="2800" dirty="0">
                <a:latin typeface="Bookman Old Style" panose="02050604050505020204" pitchFamily="18" charset="0"/>
              </a:rPr>
              <a:t>be</a:t>
            </a:r>
            <a:r>
              <a:rPr lang="en-US" altLang="en-US" sz="2800" dirty="0">
                <a:latin typeface="Times New Roman" panose="02020603050405020304" pitchFamily="18" charset="0"/>
              </a:rPr>
              <a:t> </a:t>
            </a:r>
            <a:r>
              <a:rPr lang="en-US" altLang="en-US" sz="2800" dirty="0">
                <a:latin typeface="Bookman Old Style" panose="02050604050505020204" pitchFamily="18" charset="0"/>
              </a:rPr>
              <a:t>calculated</a:t>
            </a:r>
            <a:r>
              <a:rPr lang="en-US" altLang="en-US" sz="2800" dirty="0">
                <a:latin typeface="Times New Roman" panose="02020603050405020304" pitchFamily="18" charset="0"/>
              </a:rPr>
              <a:t> </a:t>
            </a:r>
            <a:r>
              <a:rPr lang="en-US" altLang="en-US" sz="2800" dirty="0">
                <a:latin typeface="Bookman Old Style" panose="02050604050505020204" pitchFamily="18" charset="0"/>
              </a:rPr>
              <a:t>using</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mass</a:t>
            </a:r>
            <a:r>
              <a:rPr lang="en-US" altLang="en-US" sz="2800" dirty="0">
                <a:latin typeface="Times New Roman" panose="02020603050405020304" pitchFamily="18" charset="0"/>
              </a:rPr>
              <a:t>   </a:t>
            </a:r>
            <a:r>
              <a:rPr lang="en-US" altLang="en-US" sz="2800" dirty="0">
                <a:latin typeface="Bookman Old Style" panose="02050604050505020204" pitchFamily="18" charset="0"/>
              </a:rPr>
              <a:t>flow</a:t>
            </a:r>
            <a:r>
              <a:rPr lang="en-US" altLang="en-US" sz="2800" dirty="0">
                <a:latin typeface="Times New Roman" panose="02020603050405020304" pitchFamily="18" charset="0"/>
              </a:rPr>
              <a:t> </a:t>
            </a:r>
            <a:r>
              <a:rPr lang="en-US" altLang="en-US" sz="2800" dirty="0">
                <a:latin typeface="Bookman Old Style" panose="02050604050505020204" pitchFamily="18" charset="0"/>
              </a:rPr>
              <a:t>rate</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fuel</a:t>
            </a:r>
            <a:r>
              <a:rPr lang="en-US" altLang="en-US" sz="2800" dirty="0">
                <a:latin typeface="Times New Roman" panose="02020603050405020304" pitchFamily="18" charset="0"/>
              </a:rPr>
              <a:t> </a:t>
            </a:r>
            <a:r>
              <a:rPr lang="en-US" altLang="en-US" sz="2800" dirty="0">
                <a:latin typeface="Bookman Old Style" panose="02050604050505020204" pitchFamily="18" charset="0"/>
              </a:rPr>
              <a:t>.m</a:t>
            </a:r>
            <a:r>
              <a:rPr lang="en-US" altLang="en-US" sz="2800" dirty="0">
                <a:latin typeface="Times New Roman" panose="02020603050405020304" pitchFamily="18" charset="0"/>
              </a:rPr>
              <a:t> </a:t>
            </a:r>
            <a:r>
              <a:rPr lang="en-US" altLang="en-US" sz="2800" dirty="0">
                <a:latin typeface="Bookman Old Style" panose="02050604050505020204" pitchFamily="18" charset="0"/>
              </a:rPr>
              <a:t>fuel</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lower</a:t>
            </a:r>
            <a:r>
              <a:rPr lang="en-US" altLang="en-US" sz="2800" dirty="0">
                <a:latin typeface="Times New Roman" panose="02020603050405020304" pitchFamily="18" charset="0"/>
              </a:rPr>
              <a:t> </a:t>
            </a:r>
            <a:r>
              <a:rPr lang="en-US" altLang="en-US" sz="2800" dirty="0">
                <a:latin typeface="Bookman Old Style" panose="02050604050505020204" pitchFamily="18" charset="0"/>
              </a:rPr>
              <a:t>heating</a:t>
            </a:r>
            <a:r>
              <a:rPr lang="en-US" altLang="en-US" sz="2800" dirty="0">
                <a:latin typeface="Times New Roman" panose="02020603050405020304" pitchFamily="18" charset="0"/>
              </a:rPr>
              <a:t> </a:t>
            </a:r>
            <a:r>
              <a:rPr lang="en-US" altLang="en-US" sz="2800" dirty="0">
                <a:latin typeface="Bookman Old Style" panose="02050604050505020204" pitchFamily="18" charset="0"/>
              </a:rPr>
              <a:t>value</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fuel</a:t>
            </a:r>
            <a:r>
              <a:rPr lang="en-US" altLang="en-US" sz="2800" dirty="0">
                <a:latin typeface="Times New Roman" panose="02020603050405020304" pitchFamily="18" charset="0"/>
              </a:rPr>
              <a:t> </a:t>
            </a:r>
            <a:r>
              <a:rPr lang="en-US" altLang="en-US" sz="2800" dirty="0">
                <a:latin typeface="Bookman Old Style" panose="02050604050505020204" pitchFamily="18" charset="0"/>
              </a:rPr>
              <a:t>Hu</a:t>
            </a:r>
            <a:r>
              <a:rPr lang="en-US" altLang="en-US" sz="2800" dirty="0">
                <a:latin typeface="Times New Roman" panose="02020603050405020304" pitchFamily="18" charset="0"/>
              </a:rPr>
              <a:t> </a:t>
            </a:r>
            <a:r>
              <a:rPr lang="en-US" altLang="en-US" sz="2800" dirty="0">
                <a:latin typeface="Bookman Old Style" panose="02050604050505020204" pitchFamily="18" charset="0"/>
              </a:rPr>
              <a:t>as</a:t>
            </a:r>
            <a:r>
              <a:rPr lang="en-US" altLang="en-US" sz="2800" dirty="0">
                <a:latin typeface="Times New Roman" panose="02020603050405020304" pitchFamily="18" charset="0"/>
              </a:rPr>
              <a:t> </a:t>
            </a:r>
            <a:r>
              <a:rPr lang="en-US" altLang="en-US" sz="2800" dirty="0">
                <a:latin typeface="Bookman Old Style" panose="02050604050505020204" pitchFamily="18" charset="0"/>
              </a:rPr>
              <a:t>expressed</a:t>
            </a:r>
            <a:r>
              <a:rPr lang="en-US" altLang="en-US" sz="2800" dirty="0">
                <a:latin typeface="Times New Roman" panose="02020603050405020304" pitchFamily="18" charset="0"/>
              </a:rPr>
              <a:t> </a:t>
            </a:r>
            <a:r>
              <a:rPr lang="en-US" altLang="en-US" sz="2800" dirty="0">
                <a:latin typeface="Bookman Old Style" panose="02050604050505020204" pitchFamily="18" charset="0"/>
              </a:rPr>
              <a:t>by:</a:t>
            </a:r>
          </a:p>
          <a:p>
            <a:pPr eaLnBrk="1" hangingPunct="1">
              <a:lnSpc>
                <a:spcPct val="146000"/>
              </a:lnSpc>
              <a:spcBef>
                <a:spcPts val="800"/>
              </a:spcBef>
            </a:pP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a:t>
            </a:r>
            <a:r>
              <a:rPr lang="en-US" altLang="en-US" sz="2800" dirty="0">
                <a:latin typeface="Times New Roman" panose="02020603050405020304" pitchFamily="18" charset="0"/>
              </a:rPr>
              <a:t> </a:t>
            </a:r>
            <a:r>
              <a:rPr lang="en-US" altLang="en-US" sz="2800" dirty="0">
                <a:latin typeface="Bookman Old Style" panose="02050604050505020204" pitchFamily="18" charset="0"/>
              </a:rPr>
              <a:t>characteristics</a:t>
            </a:r>
            <a:r>
              <a:rPr lang="en-US" altLang="en-US" sz="2800" dirty="0">
                <a:latin typeface="Times New Roman" panose="02020603050405020304" pitchFamily="18" charset="0"/>
              </a:rPr>
              <a:t> </a:t>
            </a:r>
            <a:r>
              <a:rPr lang="en-US" altLang="en-US" sz="2800" dirty="0">
                <a:latin typeface="Bookman Old Style" panose="02050604050505020204" pitchFamily="18" charset="0"/>
              </a:rPr>
              <a:t>are</a:t>
            </a:r>
            <a:r>
              <a:rPr lang="en-US" altLang="en-US" sz="2800" dirty="0">
                <a:latin typeface="Times New Roman" panose="02020603050405020304" pitchFamily="18" charset="0"/>
              </a:rPr>
              <a:t> </a:t>
            </a:r>
            <a:r>
              <a:rPr lang="en-US" altLang="en-US" sz="2800" dirty="0">
                <a:latin typeface="Bookman Old Style" panose="02050604050505020204" pitchFamily="18" charset="0"/>
              </a:rPr>
              <a:t>essentially</a:t>
            </a:r>
            <a:r>
              <a:rPr lang="en-US" altLang="en-US" sz="2800" dirty="0">
                <a:latin typeface="Times New Roman" panose="02020603050405020304" pitchFamily="18" charset="0"/>
              </a:rPr>
              <a:t> </a:t>
            </a:r>
            <a:r>
              <a:rPr lang="en-US" altLang="en-US" sz="2800" dirty="0">
                <a:latin typeface="Bookman Old Style" panose="02050604050505020204" pitchFamily="18" charset="0"/>
              </a:rPr>
              <a:t>expressed</a:t>
            </a:r>
            <a:r>
              <a:rPr lang="en-US" altLang="en-US" sz="2800" dirty="0">
                <a:latin typeface="Times New Roman" panose="02020603050405020304" pitchFamily="18" charset="0"/>
              </a:rPr>
              <a:t> </a:t>
            </a:r>
            <a:r>
              <a:rPr lang="en-US" altLang="en-US" sz="2800" dirty="0">
                <a:latin typeface="Bookman Old Style" panose="02050604050505020204" pitchFamily="18" charset="0"/>
              </a:rPr>
              <a:t>by</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thermal</a:t>
            </a:r>
            <a:r>
              <a:rPr lang="en-US" altLang="en-US" sz="2800" dirty="0">
                <a:latin typeface="Times New Roman" panose="02020603050405020304" pitchFamily="18" charset="0"/>
              </a:rPr>
              <a:t> </a:t>
            </a:r>
            <a:r>
              <a:rPr lang="en-US" altLang="en-US" sz="2800" dirty="0">
                <a:latin typeface="Bookman Old Style" panose="02050604050505020204" pitchFamily="18" charset="0"/>
              </a:rPr>
              <a:t>efficiency</a:t>
            </a:r>
            <a:r>
              <a:rPr lang="en-US" altLang="en-US" sz="2800" dirty="0">
                <a:latin typeface="Times New Roman" panose="02020603050405020304" pitchFamily="18" charset="0"/>
              </a:rPr>
              <a:t> </a:t>
            </a:r>
            <a:r>
              <a:rPr lang="en-US" altLang="en-US" sz="2800" i="1" dirty="0">
                <a:latin typeface="Bookman Old Style" panose="02050604050505020204" pitchFamily="18" charset="0"/>
              </a:rPr>
              <a:t>h</a:t>
            </a:r>
            <a:r>
              <a:rPr lang="en-US" altLang="en-US" sz="2800" i="1"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brake</a:t>
            </a:r>
            <a:r>
              <a:rPr lang="en-US" altLang="en-US" sz="2800" dirty="0">
                <a:latin typeface="Times New Roman" panose="02020603050405020304" pitchFamily="18" charset="0"/>
              </a:rPr>
              <a:t> </a:t>
            </a:r>
            <a:r>
              <a:rPr lang="en-US" altLang="en-US" sz="2800" dirty="0">
                <a:latin typeface="Bookman Old Style" panose="02050604050505020204" pitchFamily="18" charset="0"/>
              </a:rPr>
              <a:t>specific</a:t>
            </a:r>
            <a:r>
              <a:rPr lang="en-US" altLang="en-US" sz="2800" dirty="0">
                <a:latin typeface="Times New Roman" panose="02020603050405020304" pitchFamily="18" charset="0"/>
              </a:rPr>
              <a:t> </a:t>
            </a:r>
            <a:r>
              <a:rPr lang="en-US" altLang="en-US" sz="2800" dirty="0">
                <a:latin typeface="Bookman Old Style" panose="02050604050505020204" pitchFamily="18" charset="0"/>
              </a:rPr>
              <a:t>fuel consumption</a:t>
            </a:r>
            <a:r>
              <a:rPr lang="en-US" altLang="en-US" sz="2800" dirty="0">
                <a:latin typeface="Times New Roman" panose="02020603050405020304" pitchFamily="18" charset="0"/>
              </a:rPr>
              <a:t> </a:t>
            </a:r>
            <a:r>
              <a:rPr lang="en-US" altLang="en-US" sz="2800" dirty="0" err="1">
                <a:latin typeface="Bookman Old Style" panose="02050604050505020204" pitchFamily="18" charset="0"/>
              </a:rPr>
              <a:t>bsfc</a:t>
            </a:r>
            <a:r>
              <a:rPr lang="en-US" altLang="en-US" sz="2800" dirty="0">
                <a:latin typeface="Bookman Old Style" panose="02050604050505020204" pitchFamily="18" charset="0"/>
              </a:rPr>
              <a:t>. </a:t>
            </a:r>
            <a:endParaRPr lang="en-US" dirty="0"/>
          </a:p>
        </p:txBody>
      </p:sp>
      <p:sp>
        <p:nvSpPr>
          <p:cNvPr id="4" name="object 3">
            <a:extLst>
              <a:ext uri="{FF2B5EF4-FFF2-40B4-BE49-F238E27FC236}">
                <a16:creationId xmlns:a16="http://schemas.microsoft.com/office/drawing/2014/main" id="{0FBD022E-6A6F-10B4-97F1-9449E4342D46}"/>
              </a:ext>
            </a:extLst>
          </p:cNvPr>
          <p:cNvSpPr>
            <a:spLocks noChangeArrowheads="1"/>
          </p:cNvSpPr>
          <p:nvPr/>
        </p:nvSpPr>
        <p:spPr bwMode="auto">
          <a:xfrm>
            <a:off x="7913343" y="2708920"/>
            <a:ext cx="1068387" cy="3190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 name="object 2">
            <a:extLst>
              <a:ext uri="{FF2B5EF4-FFF2-40B4-BE49-F238E27FC236}">
                <a16:creationId xmlns:a16="http://schemas.microsoft.com/office/drawing/2014/main" id="{EC33999E-94E1-F6DC-883E-D95E3D18F091}"/>
              </a:ext>
            </a:extLst>
          </p:cNvPr>
          <p:cNvSpPr>
            <a:spLocks noChangeArrowheads="1"/>
          </p:cNvSpPr>
          <p:nvPr/>
        </p:nvSpPr>
        <p:spPr bwMode="auto">
          <a:xfrm>
            <a:off x="3707904" y="3356992"/>
            <a:ext cx="2006600" cy="3476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 name="object 4">
            <a:extLst>
              <a:ext uri="{FF2B5EF4-FFF2-40B4-BE49-F238E27FC236}">
                <a16:creationId xmlns:a16="http://schemas.microsoft.com/office/drawing/2014/main" id="{60C82A84-1740-B9C5-4EF2-F70942648C4F}"/>
              </a:ext>
            </a:extLst>
          </p:cNvPr>
          <p:cNvSpPr>
            <a:spLocks noChangeArrowheads="1"/>
          </p:cNvSpPr>
          <p:nvPr/>
        </p:nvSpPr>
        <p:spPr bwMode="auto">
          <a:xfrm>
            <a:off x="6143972" y="4034453"/>
            <a:ext cx="1752600" cy="36036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dirty="0"/>
          </a:p>
        </p:txBody>
      </p:sp>
      <p:sp>
        <p:nvSpPr>
          <p:cNvPr id="7" name="object 5">
            <a:extLst>
              <a:ext uri="{FF2B5EF4-FFF2-40B4-BE49-F238E27FC236}">
                <a16:creationId xmlns:a16="http://schemas.microsoft.com/office/drawing/2014/main" id="{162CD973-1A13-307D-1976-71FC7E35BAF0}"/>
              </a:ext>
            </a:extLst>
          </p:cNvPr>
          <p:cNvSpPr>
            <a:spLocks noChangeArrowheads="1"/>
          </p:cNvSpPr>
          <p:nvPr/>
        </p:nvSpPr>
        <p:spPr bwMode="auto">
          <a:xfrm>
            <a:off x="3539023" y="4541977"/>
            <a:ext cx="744538" cy="27622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object 6">
            <a:extLst>
              <a:ext uri="{FF2B5EF4-FFF2-40B4-BE49-F238E27FC236}">
                <a16:creationId xmlns:a16="http://schemas.microsoft.com/office/drawing/2014/main" id="{25380547-3CD0-C361-8777-1C1F8331A6A0}"/>
              </a:ext>
            </a:extLst>
          </p:cNvPr>
          <p:cNvSpPr>
            <a:spLocks noChangeArrowheads="1"/>
          </p:cNvSpPr>
          <p:nvPr/>
        </p:nvSpPr>
        <p:spPr bwMode="auto">
          <a:xfrm>
            <a:off x="4788024" y="5157192"/>
            <a:ext cx="1119187" cy="30797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 name="object 7">
            <a:extLst>
              <a:ext uri="{FF2B5EF4-FFF2-40B4-BE49-F238E27FC236}">
                <a16:creationId xmlns:a16="http://schemas.microsoft.com/office/drawing/2014/main" id="{61941C78-91A8-BC22-EE83-C69576DA01A2}"/>
              </a:ext>
            </a:extLst>
          </p:cNvPr>
          <p:cNvSpPr>
            <a:spLocks noChangeArrowheads="1"/>
          </p:cNvSpPr>
          <p:nvPr/>
        </p:nvSpPr>
        <p:spPr bwMode="auto">
          <a:xfrm>
            <a:off x="4188619" y="5792790"/>
            <a:ext cx="766762" cy="55245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 name="object 8">
            <a:extLst>
              <a:ext uri="{FF2B5EF4-FFF2-40B4-BE49-F238E27FC236}">
                <a16:creationId xmlns:a16="http://schemas.microsoft.com/office/drawing/2014/main" id="{DB1716EB-2056-B690-1998-369FABF0D4AA}"/>
              </a:ext>
            </a:extLst>
          </p:cNvPr>
          <p:cNvSpPr>
            <a:spLocks noChangeArrowheads="1"/>
          </p:cNvSpPr>
          <p:nvPr/>
        </p:nvSpPr>
        <p:spPr bwMode="auto">
          <a:xfrm>
            <a:off x="5295473" y="5840415"/>
            <a:ext cx="893762" cy="4572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48651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E5B049-A2B8-B2E7-949E-B800E147544F}"/>
              </a:ext>
            </a:extLst>
          </p:cNvPr>
          <p:cNvSpPr>
            <a:spLocks noGrp="1"/>
          </p:cNvSpPr>
          <p:nvPr>
            <p:ph idx="1"/>
          </p:nvPr>
        </p:nvSpPr>
        <p:spPr>
          <a:xfrm>
            <a:off x="148059" y="0"/>
            <a:ext cx="8229600" cy="4525963"/>
          </a:xfrm>
        </p:spPr>
        <p:txBody>
          <a:bodyPr>
            <a:normAutofit fontScale="55000" lnSpcReduction="20000"/>
          </a:bodyPr>
          <a:lstStyle/>
          <a:p>
            <a:pPr eaLnBrk="1" hangingPunct="1">
              <a:lnSpc>
                <a:spcPct val="147000"/>
              </a:lnSpc>
            </a:pP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assumptions</a:t>
            </a:r>
            <a:r>
              <a:rPr lang="en-US" altLang="en-US" sz="2800" dirty="0">
                <a:latin typeface="Times New Roman" panose="02020603050405020304" pitchFamily="18" charset="0"/>
              </a:rPr>
              <a:t> </a:t>
            </a:r>
            <a:r>
              <a:rPr lang="en-US" altLang="en-US" sz="2800" dirty="0">
                <a:latin typeface="Bookman Old Style" panose="02050604050505020204" pitchFamily="18" charset="0"/>
              </a:rPr>
              <a:t>made</a:t>
            </a:r>
            <a:r>
              <a:rPr lang="en-US" altLang="en-US" sz="2800" dirty="0">
                <a:latin typeface="Times New Roman" panose="02020603050405020304" pitchFamily="18" charset="0"/>
              </a:rPr>
              <a:t> </a:t>
            </a:r>
            <a:r>
              <a:rPr lang="en-US" altLang="en-US" sz="2800" dirty="0">
                <a:latin typeface="Bookman Old Style" panose="02050604050505020204" pitchFamily="18" charset="0"/>
              </a:rPr>
              <a:t>for</a:t>
            </a:r>
            <a:r>
              <a:rPr lang="en-US" altLang="en-US" sz="2800" dirty="0">
                <a:latin typeface="Times New Roman" panose="02020603050405020304" pitchFamily="18" charset="0"/>
              </a:rPr>
              <a:t> </a:t>
            </a:r>
            <a:r>
              <a:rPr lang="en-US" altLang="en-US" sz="2800" dirty="0">
                <a:latin typeface="Bookman Old Style" panose="02050604050505020204" pitchFamily="18" charset="0"/>
              </a:rPr>
              <a:t>energy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analysis</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also</a:t>
            </a:r>
            <a:r>
              <a:rPr lang="en-US" altLang="en-US" sz="2800" dirty="0">
                <a:latin typeface="Times New Roman" panose="02020603050405020304" pitchFamily="18" charset="0"/>
              </a:rPr>
              <a:t> </a:t>
            </a:r>
            <a:r>
              <a:rPr lang="en-US" altLang="en-US" sz="2800" dirty="0">
                <a:latin typeface="Bookman Old Style" panose="02050604050505020204" pitchFamily="18" charset="0"/>
              </a:rPr>
              <a:t>applicable</a:t>
            </a:r>
            <a:r>
              <a:rPr lang="en-US" altLang="en-US" sz="2800" dirty="0">
                <a:latin typeface="Times New Roman" panose="02020603050405020304" pitchFamily="18" charset="0"/>
              </a:rPr>
              <a:t> </a:t>
            </a:r>
            <a:r>
              <a:rPr lang="en-US" altLang="en-US" sz="2800" dirty="0">
                <a:latin typeface="Bookman Old Style" panose="02050604050505020204" pitchFamily="18" charset="0"/>
              </a:rPr>
              <a:t>for</a:t>
            </a:r>
            <a:r>
              <a:rPr lang="en-US" altLang="en-US" sz="2800" dirty="0">
                <a:latin typeface="Times New Roman" panose="02020603050405020304" pitchFamily="18" charset="0"/>
              </a:rPr>
              <a:t> </a:t>
            </a:r>
            <a:r>
              <a:rPr lang="en-US" altLang="en-US" sz="2800" dirty="0">
                <a:latin typeface="Bookman Old Style" panose="02050604050505020204" pitchFamily="18" charset="0"/>
              </a:rPr>
              <a:t>exergy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analysis.</a:t>
            </a:r>
            <a:r>
              <a:rPr lang="en-US" altLang="en-US" sz="2800" dirty="0">
                <a:latin typeface="Times New Roman" panose="02020603050405020304" pitchFamily="18" charset="0"/>
              </a:rPr>
              <a:t> </a:t>
            </a:r>
            <a:r>
              <a:rPr lang="en-US" altLang="en-US" sz="2800" dirty="0">
                <a:latin typeface="Bookman Old Style" panose="02050604050505020204" pitchFamily="18" charset="0"/>
              </a:rPr>
              <a:t>Based</a:t>
            </a:r>
            <a:r>
              <a:rPr lang="en-US" altLang="en-US" sz="2800" dirty="0">
                <a:latin typeface="Times New Roman" panose="02020603050405020304" pitchFamily="18" charset="0"/>
              </a:rPr>
              <a:t> </a:t>
            </a:r>
            <a:r>
              <a:rPr lang="en-US" altLang="en-US" sz="2800" dirty="0">
                <a:latin typeface="Bookman Old Style" panose="02050604050505020204" pitchFamily="18" charset="0"/>
              </a:rPr>
              <a:t>on</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these</a:t>
            </a:r>
            <a:r>
              <a:rPr lang="en-US" altLang="en-US" sz="2800" dirty="0">
                <a:latin typeface="Times New Roman" panose="02020603050405020304" pitchFamily="18" charset="0"/>
              </a:rPr>
              <a:t> </a:t>
            </a:r>
            <a:r>
              <a:rPr lang="en-US" altLang="en-US" sz="2800" dirty="0">
                <a:latin typeface="Bookman Old Style" panose="02050604050505020204" pitchFamily="18" charset="0"/>
              </a:rPr>
              <a:t>assumptions,</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exergy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balance</a:t>
            </a:r>
            <a:r>
              <a:rPr lang="en-US" altLang="en-US" sz="2800" dirty="0">
                <a:latin typeface="Times New Roman" panose="02020603050405020304" pitchFamily="18" charset="0"/>
              </a:rPr>
              <a:t> </a:t>
            </a:r>
            <a:r>
              <a:rPr lang="en-US" altLang="en-US" sz="2800" dirty="0">
                <a:latin typeface="Bookman Old Style" panose="02050604050505020204" pitchFamily="18" charset="0"/>
              </a:rPr>
              <a:t>for</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control</a:t>
            </a:r>
            <a:r>
              <a:rPr lang="en-US" altLang="en-US" sz="2800" dirty="0">
                <a:latin typeface="Times New Roman" panose="02020603050405020304" pitchFamily="18" charset="0"/>
              </a:rPr>
              <a:t> </a:t>
            </a:r>
            <a:r>
              <a:rPr lang="en-US" altLang="en-US" sz="2800" dirty="0">
                <a:latin typeface="Bookman Old Style" panose="02050604050505020204" pitchFamily="18" charset="0"/>
              </a:rPr>
              <a:t>volume</a:t>
            </a:r>
            <a:r>
              <a:rPr lang="en-US" altLang="en-US" sz="2800" dirty="0">
                <a:latin typeface="Times New Roman" panose="02020603050405020304" pitchFamily="18" charset="0"/>
              </a:rPr>
              <a:t> </a:t>
            </a:r>
            <a:r>
              <a:rPr lang="en-US" altLang="en-US" sz="2800" dirty="0">
                <a:latin typeface="Bookman Old Style" panose="02050604050505020204" pitchFamily="18" charset="0"/>
              </a:rPr>
              <a:t>can</a:t>
            </a:r>
            <a:r>
              <a:rPr lang="en-US" altLang="en-US" sz="2800" dirty="0">
                <a:latin typeface="Times New Roman" panose="02020603050405020304" pitchFamily="18" charset="0"/>
              </a:rPr>
              <a:t> </a:t>
            </a:r>
            <a:r>
              <a:rPr lang="en-US" altLang="en-US" sz="2800" dirty="0">
                <a:latin typeface="Bookman Old Style" panose="02050604050505020204" pitchFamily="18" charset="0"/>
              </a:rPr>
              <a:t>be</a:t>
            </a:r>
            <a:r>
              <a:rPr lang="en-US" altLang="en-US" sz="2800" dirty="0">
                <a:latin typeface="Times New Roman" panose="02020603050405020304" pitchFamily="18" charset="0"/>
              </a:rPr>
              <a:t> </a:t>
            </a:r>
            <a:r>
              <a:rPr lang="en-US" altLang="en-US" sz="2800" dirty="0">
                <a:latin typeface="Bookman Old Style" panose="02050604050505020204" pitchFamily="18" charset="0"/>
              </a:rPr>
              <a:t>given</a:t>
            </a:r>
            <a:r>
              <a:rPr lang="en-US" altLang="en-US" sz="2800" dirty="0">
                <a:latin typeface="Times New Roman" panose="02020603050405020304" pitchFamily="18" charset="0"/>
              </a:rPr>
              <a:t> </a:t>
            </a:r>
            <a:r>
              <a:rPr lang="en-US" altLang="en-US" sz="2800" dirty="0">
                <a:latin typeface="Bookman Old Style" panose="02050604050505020204" pitchFamily="18" charset="0"/>
              </a:rPr>
              <a:t>in</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general</a:t>
            </a:r>
            <a:r>
              <a:rPr lang="en-US" altLang="en-US" sz="2800" dirty="0">
                <a:latin typeface="Times New Roman" panose="02020603050405020304" pitchFamily="18" charset="0"/>
              </a:rPr>
              <a:t> </a:t>
            </a:r>
            <a:r>
              <a:rPr lang="en-US" altLang="en-US" sz="2800" dirty="0">
                <a:latin typeface="Bookman Old Style" panose="02050604050505020204" pitchFamily="18" charset="0"/>
              </a:rPr>
              <a:t>sense</a:t>
            </a:r>
            <a:r>
              <a:rPr lang="en-US" altLang="en-US" sz="2800" dirty="0">
                <a:latin typeface="Times New Roman" panose="02020603050405020304" pitchFamily="18" charset="0"/>
              </a:rPr>
              <a:t> </a:t>
            </a:r>
            <a:r>
              <a:rPr lang="en-US" altLang="en-US" sz="2800" dirty="0">
                <a:latin typeface="Bookman Old Style" panose="02050604050505020204" pitchFamily="18" charset="0"/>
              </a:rPr>
              <a:t>by</a:t>
            </a:r>
            <a:r>
              <a:rPr lang="en-US" altLang="en-US" sz="2800" dirty="0">
                <a:latin typeface="Times New Roman" panose="02020603050405020304" pitchFamily="18" charset="0"/>
              </a:rPr>
              <a:t> </a:t>
            </a:r>
            <a:r>
              <a:rPr lang="en-US" altLang="en-US" sz="2800" dirty="0">
                <a:latin typeface="Bookman Old Style" panose="02050604050505020204" pitchFamily="18" charset="0"/>
              </a:rPr>
              <a:t>Equation:</a:t>
            </a:r>
          </a:p>
          <a:p>
            <a:pPr eaLnBrk="1" hangingPunct="1">
              <a:lnSpc>
                <a:spcPct val="147000"/>
              </a:lnSpc>
              <a:spcBef>
                <a:spcPts val="788"/>
              </a:spcBef>
            </a:pP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exergy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transfer</a:t>
            </a:r>
            <a:r>
              <a:rPr lang="en-US" altLang="en-US" sz="2800" dirty="0">
                <a:latin typeface="Times New Roman" panose="02020603050405020304" pitchFamily="18" charset="0"/>
              </a:rPr>
              <a:t> </a:t>
            </a:r>
            <a:r>
              <a:rPr lang="en-US" altLang="en-US" sz="2800" dirty="0">
                <a:latin typeface="Bookman Old Style" panose="02050604050505020204" pitchFamily="18" charset="0"/>
              </a:rPr>
              <a:t>rate</a:t>
            </a:r>
            <a:r>
              <a:rPr lang="en-US" altLang="en-US" sz="2800" dirty="0">
                <a:latin typeface="Times New Roman" panose="02020603050405020304" pitchFamily="18" charset="0"/>
              </a:rPr>
              <a:t> </a:t>
            </a:r>
            <a:r>
              <a:rPr lang="en-US" altLang="en-US" sz="2800" dirty="0">
                <a:latin typeface="Bookman Old Style" panose="02050604050505020204" pitchFamily="18" charset="0"/>
              </a:rPr>
              <a:t>associated</a:t>
            </a:r>
            <a:r>
              <a:rPr lang="en-US" altLang="en-US" sz="2800" dirty="0">
                <a:latin typeface="Times New Roman" panose="02020603050405020304" pitchFamily="18" charset="0"/>
              </a:rPr>
              <a:t> </a:t>
            </a:r>
            <a:r>
              <a:rPr lang="en-US" altLang="en-US" sz="2800" dirty="0">
                <a:latin typeface="Bookman Old Style" panose="02050604050505020204" pitchFamily="18" charset="0"/>
              </a:rPr>
              <a:t>with</a:t>
            </a:r>
            <a:r>
              <a:rPr lang="en-US" altLang="en-US" sz="2800" dirty="0">
                <a:latin typeface="Times New Roman" panose="02020603050405020304" pitchFamily="18" charset="0"/>
              </a:rPr>
              <a:t> </a:t>
            </a:r>
            <a:r>
              <a:rPr lang="en-US" altLang="en-US" sz="2800" dirty="0">
                <a:latin typeface="Bookman Old Style" panose="02050604050505020204" pitchFamily="18" charset="0"/>
              </a:rPr>
              <a:t>work</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equal</a:t>
            </a:r>
            <a:r>
              <a:rPr lang="en-US" altLang="en-US" sz="2800" dirty="0">
                <a:latin typeface="Times New Roman" panose="02020603050405020304" pitchFamily="18" charset="0"/>
              </a:rPr>
              <a:t> </a:t>
            </a:r>
            <a:r>
              <a:rPr lang="en-US" altLang="en-US" sz="2800" dirty="0">
                <a:latin typeface="Bookman Old Style" panose="02050604050505020204" pitchFamily="18" charset="0"/>
              </a:rPr>
              <a:t>to</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net</a:t>
            </a:r>
            <a:r>
              <a:rPr lang="en-US" altLang="en-US" sz="2800" dirty="0">
                <a:latin typeface="Times New Roman" panose="02020603050405020304" pitchFamily="18" charset="0"/>
              </a:rPr>
              <a:t> </a:t>
            </a:r>
            <a:r>
              <a:rPr lang="en-US" altLang="en-US" sz="2800" dirty="0">
                <a:latin typeface="Bookman Old Style" panose="02050604050505020204" pitchFamily="18" charset="0"/>
              </a:rPr>
              <a:t>work</a:t>
            </a:r>
            <a:r>
              <a:rPr lang="en-US" altLang="en-US" sz="2800" dirty="0">
                <a:latin typeface="Times New Roman" panose="02020603050405020304" pitchFamily="18" charset="0"/>
              </a:rPr>
              <a:t> </a:t>
            </a:r>
            <a:r>
              <a:rPr lang="en-US" altLang="en-US" sz="2800" dirty="0">
                <a:latin typeface="Bookman Old Style" panose="02050604050505020204" pitchFamily="18" charset="0"/>
              </a:rPr>
              <a:t>for</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a:t>
            </a:r>
          </a:p>
          <a:p>
            <a:pPr eaLnBrk="1" hangingPunct="1">
              <a:lnSpc>
                <a:spcPct val="147000"/>
              </a:lnSpc>
              <a:spcBef>
                <a:spcPts val="800"/>
              </a:spcBef>
            </a:pP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specific</a:t>
            </a:r>
            <a:r>
              <a:rPr lang="en-US" altLang="en-US" sz="2800" dirty="0">
                <a:latin typeface="Times New Roman" panose="02020603050405020304" pitchFamily="18" charset="0"/>
              </a:rPr>
              <a:t> </a:t>
            </a:r>
            <a:r>
              <a:rPr lang="en-US" altLang="en-US" sz="2800" dirty="0">
                <a:latin typeface="Bookman Old Style" panose="02050604050505020204" pitchFamily="18" charset="0"/>
              </a:rPr>
              <a:t>chemical</a:t>
            </a:r>
            <a:r>
              <a:rPr lang="en-US" altLang="en-US" sz="2800" dirty="0">
                <a:latin typeface="Times New Roman" panose="02020603050405020304" pitchFamily="18" charset="0"/>
              </a:rPr>
              <a:t> </a:t>
            </a:r>
            <a:r>
              <a:rPr lang="en-US" altLang="en-US" sz="2800" dirty="0">
                <a:latin typeface="Bookman Old Style" panose="02050604050505020204" pitchFamily="18" charset="0"/>
              </a:rPr>
              <a:t>exergy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fuel</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computed</a:t>
            </a:r>
            <a:r>
              <a:rPr lang="en-US" altLang="en-US" sz="2800" dirty="0">
                <a:latin typeface="Times New Roman" panose="02020603050405020304" pitchFamily="18" charset="0"/>
              </a:rPr>
              <a:t> </a:t>
            </a:r>
            <a:r>
              <a:rPr lang="en-US" altLang="en-US" sz="2800" dirty="0">
                <a:latin typeface="Bookman Old Style" panose="02050604050505020204" pitchFamily="18" charset="0"/>
              </a:rPr>
              <a:t>by</a:t>
            </a:r>
            <a:r>
              <a:rPr lang="en-US" altLang="en-US" sz="2800" dirty="0">
                <a:latin typeface="Times New Roman" panose="02020603050405020304" pitchFamily="18" charset="0"/>
              </a:rPr>
              <a:t> </a:t>
            </a:r>
            <a:r>
              <a:rPr lang="en-US" altLang="en-US" sz="2800" dirty="0">
                <a:latin typeface="Bookman Old Style" panose="02050604050505020204" pitchFamily="18" charset="0"/>
              </a:rPr>
              <a:t>multiplying</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lower</a:t>
            </a:r>
            <a:r>
              <a:rPr lang="en-US" altLang="en-US" sz="2800" dirty="0">
                <a:latin typeface="Times New Roman" panose="02020603050405020304" pitchFamily="18" charset="0"/>
              </a:rPr>
              <a:t> </a:t>
            </a:r>
            <a:r>
              <a:rPr lang="en-US" altLang="en-US" sz="2800" dirty="0">
                <a:latin typeface="Bookman Old Style" panose="02050604050505020204" pitchFamily="18" charset="0"/>
              </a:rPr>
              <a:t>heating</a:t>
            </a:r>
            <a:r>
              <a:rPr lang="en-US" altLang="en-US" sz="2800" dirty="0">
                <a:latin typeface="Times New Roman" panose="02020603050405020304" pitchFamily="18" charset="0"/>
              </a:rPr>
              <a:t> </a:t>
            </a:r>
            <a:r>
              <a:rPr lang="en-US" altLang="en-US" sz="2800" dirty="0">
                <a:latin typeface="Bookman Old Style" panose="02050604050505020204" pitchFamily="18" charset="0"/>
              </a:rPr>
              <a:t>value</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chemical</a:t>
            </a:r>
            <a:r>
              <a:rPr lang="en-US" altLang="en-US" sz="2800" dirty="0">
                <a:latin typeface="Times New Roman" panose="02020603050405020304" pitchFamily="18" charset="0"/>
              </a:rPr>
              <a:t> </a:t>
            </a:r>
            <a:r>
              <a:rPr lang="en-US" altLang="en-US" sz="2800" dirty="0">
                <a:latin typeface="Bookman Old Style" panose="02050604050505020204" pitchFamily="18" charset="0"/>
              </a:rPr>
              <a:t>exergy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factor</a:t>
            </a:r>
            <a:r>
              <a:rPr lang="en-US" altLang="en-US" sz="2800" dirty="0">
                <a:latin typeface="Times New Roman" panose="02020603050405020304" pitchFamily="18" charset="0"/>
              </a:rPr>
              <a:t> </a:t>
            </a:r>
            <a:r>
              <a:rPr lang="en-US" altLang="en-US" sz="2800" dirty="0">
                <a:latin typeface="Bookman Old Style" panose="02050604050505020204" pitchFamily="18" charset="0"/>
              </a:rPr>
              <a:t>as</a:t>
            </a:r>
            <a:r>
              <a:rPr lang="en-US" altLang="en-US" sz="2800" dirty="0">
                <a:latin typeface="Times New Roman" panose="02020603050405020304" pitchFamily="18" charset="0"/>
              </a:rPr>
              <a:t> </a:t>
            </a:r>
            <a:r>
              <a:rPr lang="en-US" altLang="en-US" sz="2800" dirty="0">
                <a:latin typeface="Bookman Old Style" panose="02050604050505020204" pitchFamily="18" charset="0"/>
              </a:rPr>
              <a:t>in</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following</a:t>
            </a:r>
            <a:r>
              <a:rPr lang="en-US" altLang="en-US" sz="2800" dirty="0">
                <a:latin typeface="Times New Roman" panose="02020603050405020304" pitchFamily="18" charset="0"/>
              </a:rPr>
              <a:t> </a:t>
            </a:r>
            <a:r>
              <a:rPr lang="en-US" altLang="en-US" sz="2800" dirty="0">
                <a:latin typeface="Bookman Old Style" panose="02050604050505020204" pitchFamily="18" charset="0"/>
              </a:rPr>
              <a:t>equation:</a:t>
            </a:r>
          </a:p>
          <a:p>
            <a:pPr eaLnBrk="1" hangingPunct="1">
              <a:lnSpc>
                <a:spcPct val="147000"/>
              </a:lnSpc>
              <a:spcBef>
                <a:spcPts val="800"/>
              </a:spcBef>
            </a:pP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err="1">
                <a:latin typeface="Bookman Old Style" panose="02050604050505020204" pitchFamily="18" charset="0"/>
              </a:rPr>
              <a:t>exergetic</a:t>
            </a:r>
            <a:r>
              <a:rPr lang="en-US" altLang="en-US" sz="2800" dirty="0">
                <a:latin typeface="Times New Roman" panose="02020603050405020304" pitchFamily="18" charset="0"/>
              </a:rPr>
              <a:t> </a:t>
            </a:r>
            <a:r>
              <a:rPr lang="en-US" altLang="en-US" sz="2800" dirty="0">
                <a:latin typeface="Bookman Old Style" panose="02050604050505020204" pitchFamily="18" charset="0"/>
              </a:rPr>
              <a:t>efficiency</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a</a:t>
            </a:r>
            <a:r>
              <a:rPr lang="en-US" altLang="en-US" sz="2800" dirty="0">
                <a:latin typeface="Times New Roman" panose="02020603050405020304" pitchFamily="18" charset="0"/>
              </a:rPr>
              <a:t> </a:t>
            </a:r>
            <a:r>
              <a:rPr lang="en-US" altLang="en-US" sz="2800" dirty="0">
                <a:latin typeface="Bookman Old Style" panose="02050604050505020204" pitchFamily="18" charset="0"/>
              </a:rPr>
              <a:t>more</a:t>
            </a:r>
            <a:r>
              <a:rPr lang="en-US" altLang="en-US" sz="2800" dirty="0">
                <a:latin typeface="Times New Roman" panose="02020603050405020304" pitchFamily="18" charset="0"/>
              </a:rPr>
              <a:t> </a:t>
            </a:r>
            <a:r>
              <a:rPr lang="en-US" altLang="en-US" sz="2800" dirty="0">
                <a:latin typeface="Bookman Old Style" panose="02050604050505020204" pitchFamily="18" charset="0"/>
              </a:rPr>
              <a:t>accurate</a:t>
            </a:r>
            <a:r>
              <a:rPr lang="en-US" altLang="en-US" sz="2800" dirty="0">
                <a:latin typeface="Times New Roman" panose="02020603050405020304" pitchFamily="18" charset="0"/>
              </a:rPr>
              <a:t> </a:t>
            </a:r>
            <a:r>
              <a:rPr lang="en-US" altLang="en-US" sz="2800" dirty="0">
                <a:latin typeface="Bookman Old Style" panose="02050604050505020204" pitchFamily="18" charset="0"/>
              </a:rPr>
              <a:t>measurement</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system</a:t>
            </a:r>
            <a:r>
              <a:rPr lang="en-US" altLang="en-US" sz="2800" dirty="0">
                <a:latin typeface="Times New Roman" panose="02020603050405020304" pitchFamily="18" charset="0"/>
              </a:rPr>
              <a:t> </a:t>
            </a:r>
            <a:r>
              <a:rPr lang="en-US" altLang="en-US" sz="2800" dirty="0">
                <a:latin typeface="Bookman Old Style" panose="02050604050505020204" pitchFamily="18" charset="0"/>
              </a:rPr>
              <a:t>performance</a:t>
            </a:r>
            <a:r>
              <a:rPr lang="en-US" altLang="en-US" sz="2800" dirty="0">
                <a:latin typeface="Times New Roman" panose="02020603050405020304" pitchFamily="18" charset="0"/>
              </a:rPr>
              <a:t> </a:t>
            </a:r>
            <a:r>
              <a:rPr lang="en-US" altLang="en-US" sz="2800" dirty="0">
                <a:latin typeface="Bookman Old Style" panose="02050604050505020204" pitchFamily="18" charset="0"/>
              </a:rPr>
              <a:t>compared</a:t>
            </a:r>
            <a:r>
              <a:rPr lang="en-US" altLang="en-US" sz="2800" dirty="0">
                <a:latin typeface="Times New Roman" panose="02020603050405020304" pitchFamily="18" charset="0"/>
              </a:rPr>
              <a:t> </a:t>
            </a:r>
            <a:r>
              <a:rPr lang="en-US" altLang="en-US" sz="2800" dirty="0">
                <a:latin typeface="Bookman Old Style" panose="02050604050505020204" pitchFamily="18" charset="0"/>
              </a:rPr>
              <a:t>to</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first</a:t>
            </a:r>
            <a:r>
              <a:rPr lang="en-US" altLang="en-US" sz="2800" dirty="0">
                <a:latin typeface="Times New Roman" panose="02020603050405020304" pitchFamily="18" charset="0"/>
              </a:rPr>
              <a:t> </a:t>
            </a:r>
            <a:r>
              <a:rPr lang="en-US" altLang="en-US" sz="2800" dirty="0">
                <a:latin typeface="Bookman Old Style" panose="02050604050505020204" pitchFamily="18" charset="0"/>
              </a:rPr>
              <a:t>law</a:t>
            </a:r>
            <a:r>
              <a:rPr lang="en-US" altLang="en-US" sz="2800" dirty="0">
                <a:latin typeface="Times New Roman" panose="02020603050405020304" pitchFamily="18" charset="0"/>
              </a:rPr>
              <a:t> </a:t>
            </a:r>
            <a:r>
              <a:rPr lang="en-US" altLang="en-US" sz="2800" dirty="0">
                <a:latin typeface="Bookman Old Style" panose="02050604050505020204" pitchFamily="18" charset="0"/>
              </a:rPr>
              <a:t>efficiency</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it</a:t>
            </a:r>
            <a:r>
              <a:rPr lang="en-US" altLang="en-US" sz="2800" dirty="0">
                <a:latin typeface="Times New Roman" panose="02020603050405020304" pitchFamily="18" charset="0"/>
              </a:rPr>
              <a:t> </a:t>
            </a:r>
            <a:r>
              <a:rPr lang="en-US" altLang="en-US" sz="2800" dirty="0">
                <a:latin typeface="Bookman Old Style" panose="02050604050505020204" pitchFamily="18" charset="0"/>
              </a:rPr>
              <a:t>answers</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question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“how</a:t>
            </a:r>
            <a:r>
              <a:rPr lang="en-US" altLang="en-US" sz="2800" dirty="0">
                <a:latin typeface="Times New Roman" panose="02020603050405020304" pitchFamily="18" charset="0"/>
              </a:rPr>
              <a:t> </a:t>
            </a:r>
            <a:r>
              <a:rPr lang="en-US" altLang="en-US" sz="2800" dirty="0">
                <a:latin typeface="Bookman Old Style" panose="02050604050505020204" pitchFamily="18" charset="0"/>
              </a:rPr>
              <a:t>much</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fuel</a:t>
            </a:r>
            <a:r>
              <a:rPr lang="en-US" altLang="en-US" sz="2800" dirty="0">
                <a:latin typeface="Times New Roman" panose="02020603050405020304" pitchFamily="18" charset="0"/>
              </a:rPr>
              <a:t> </a:t>
            </a:r>
            <a:r>
              <a:rPr lang="en-US" altLang="en-US" sz="2800" dirty="0">
                <a:latin typeface="Bookman Old Style" panose="02050604050505020204" pitchFamily="18" charset="0"/>
              </a:rPr>
              <a:t>exergy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is</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converted</a:t>
            </a:r>
            <a:r>
              <a:rPr lang="en-US" altLang="en-US" sz="2800" dirty="0">
                <a:latin typeface="Times New Roman" panose="02020603050405020304" pitchFamily="18" charset="0"/>
              </a:rPr>
              <a:t> </a:t>
            </a:r>
            <a:r>
              <a:rPr lang="en-US" altLang="en-US" sz="2800" dirty="0">
                <a:latin typeface="Bookman Old Style" panose="02050604050505020204" pitchFamily="18" charset="0"/>
              </a:rPr>
              <a:t>into</a:t>
            </a:r>
            <a:r>
              <a:rPr lang="en-US" altLang="en-US" sz="2800" dirty="0">
                <a:latin typeface="Times New Roman" panose="02020603050405020304" pitchFamily="18" charset="0"/>
              </a:rPr>
              <a:t> </a:t>
            </a:r>
            <a:r>
              <a:rPr lang="en-US" altLang="en-US" sz="2800" dirty="0">
                <a:latin typeface="Bookman Old Style" panose="02050604050505020204" pitchFamily="18" charset="0"/>
              </a:rPr>
              <a:t>power”.</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err="1">
                <a:latin typeface="Bookman Old Style" panose="02050604050505020204" pitchFamily="18" charset="0"/>
              </a:rPr>
              <a:t>exergetic</a:t>
            </a:r>
            <a:r>
              <a:rPr lang="en-US" altLang="en-US" sz="2800" dirty="0">
                <a:latin typeface="Times New Roman" panose="02020603050405020304" pitchFamily="18" charset="0"/>
              </a:rPr>
              <a:t> </a:t>
            </a:r>
            <a:r>
              <a:rPr lang="en-US" altLang="en-US" sz="2800" dirty="0">
                <a:latin typeface="Bookman Old Style" panose="02050604050505020204" pitchFamily="18" charset="0"/>
              </a:rPr>
              <a:t>efficiency,</a:t>
            </a:r>
            <a:r>
              <a:rPr lang="en-US" altLang="en-US" sz="2800" dirty="0">
                <a:latin typeface="Times New Roman" panose="02020603050405020304" pitchFamily="18" charset="0"/>
              </a:rPr>
              <a:t> </a:t>
            </a:r>
            <a:r>
              <a:rPr lang="en-US" altLang="en-US" sz="2800" dirty="0">
                <a:latin typeface="Bookman Old Style" panose="02050604050505020204" pitchFamily="18" charset="0"/>
              </a:rPr>
              <a:t>expressed</a:t>
            </a:r>
            <a:r>
              <a:rPr lang="en-US" altLang="en-US" sz="2800" dirty="0">
                <a:latin typeface="Times New Roman" panose="02020603050405020304" pitchFamily="18" charset="0"/>
              </a:rPr>
              <a:t> </a:t>
            </a:r>
            <a:r>
              <a:rPr lang="en-US" altLang="en-US" sz="2800" dirty="0">
                <a:latin typeface="Bookman Old Style" panose="02050604050505020204" pitchFamily="18" charset="0"/>
              </a:rPr>
              <a:t>as</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ratio</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brake</a:t>
            </a:r>
            <a:r>
              <a:rPr lang="en-US" altLang="en-US" sz="2800" dirty="0">
                <a:latin typeface="Times New Roman" panose="02020603050405020304" pitchFamily="18" charset="0"/>
              </a:rPr>
              <a:t> </a:t>
            </a:r>
            <a:r>
              <a:rPr lang="en-US" altLang="en-US" sz="2800" dirty="0">
                <a:latin typeface="Bookman Old Style" panose="02050604050505020204" pitchFamily="18" charset="0"/>
              </a:rPr>
              <a:t>power</a:t>
            </a:r>
            <a:r>
              <a:rPr lang="en-US" altLang="en-US" sz="2800" dirty="0">
                <a:latin typeface="Times New Roman" panose="02020603050405020304" pitchFamily="18" charset="0"/>
              </a:rPr>
              <a:t> </a:t>
            </a:r>
            <a:r>
              <a:rPr lang="en-US" altLang="en-US" sz="2800" dirty="0">
                <a:latin typeface="Bookman Old Style" panose="02050604050505020204" pitchFamily="18" charset="0"/>
              </a:rPr>
              <a:t>exergy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to</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fuel</a:t>
            </a:r>
            <a:r>
              <a:rPr lang="en-US" altLang="en-US" sz="2800" dirty="0">
                <a:latin typeface="Times New Roman" panose="02020603050405020304" pitchFamily="18" charset="0"/>
              </a:rPr>
              <a:t> </a:t>
            </a:r>
            <a:r>
              <a:rPr lang="en-US" altLang="en-US" sz="2800" dirty="0">
                <a:latin typeface="Bookman Old Style" panose="02050604050505020204" pitchFamily="18" charset="0"/>
              </a:rPr>
              <a:t>exergy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control</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volume,</a:t>
            </a:r>
            <a:r>
              <a:rPr lang="en-US" altLang="en-US" sz="2800" dirty="0">
                <a:latin typeface="Times New Roman" panose="02020603050405020304" pitchFamily="18" charset="0"/>
              </a:rPr>
              <a:t> </a:t>
            </a:r>
            <a:r>
              <a:rPr lang="en-US" altLang="en-US" sz="2800" dirty="0">
                <a:latin typeface="Bookman Old Style" panose="02050604050505020204" pitchFamily="18" charset="0"/>
              </a:rPr>
              <a:t>can</a:t>
            </a:r>
            <a:r>
              <a:rPr lang="en-US" altLang="en-US" sz="2800" dirty="0">
                <a:latin typeface="Times New Roman" panose="02020603050405020304" pitchFamily="18" charset="0"/>
              </a:rPr>
              <a:t> </a:t>
            </a:r>
            <a:r>
              <a:rPr lang="en-US" altLang="en-US" sz="2800" dirty="0">
                <a:latin typeface="Bookman Old Style" panose="02050604050505020204" pitchFamily="18" charset="0"/>
              </a:rPr>
              <a:t>be</a:t>
            </a:r>
            <a:r>
              <a:rPr lang="en-US" altLang="en-US" sz="2800" dirty="0">
                <a:latin typeface="Times New Roman" panose="02020603050405020304" pitchFamily="18" charset="0"/>
              </a:rPr>
              <a:t> </a:t>
            </a:r>
            <a:r>
              <a:rPr lang="en-US" altLang="en-US" sz="2800" dirty="0">
                <a:latin typeface="Bookman Old Style" panose="02050604050505020204" pitchFamily="18" charset="0"/>
              </a:rPr>
              <a:t>calculated</a:t>
            </a:r>
            <a:r>
              <a:rPr lang="en-US" altLang="en-US" sz="2800" dirty="0">
                <a:latin typeface="Times New Roman" panose="02020603050405020304" pitchFamily="18" charset="0"/>
              </a:rPr>
              <a:t> </a:t>
            </a:r>
            <a:r>
              <a:rPr lang="en-US" altLang="en-US" sz="2800" dirty="0">
                <a:latin typeface="Bookman Old Style" panose="02050604050505020204" pitchFamily="18" charset="0"/>
              </a:rPr>
              <a:t>as</a:t>
            </a:r>
            <a:r>
              <a:rPr lang="en-US" altLang="en-US" sz="2800" dirty="0">
                <a:latin typeface="Times New Roman" panose="02020603050405020304" pitchFamily="18" charset="0"/>
              </a:rPr>
              <a:t> </a:t>
            </a:r>
            <a:r>
              <a:rPr lang="en-US" altLang="en-US" sz="2800" dirty="0">
                <a:latin typeface="Bookman Old Style" panose="02050604050505020204" pitchFamily="18" charset="0"/>
              </a:rPr>
              <a:t>follows:</a:t>
            </a:r>
          </a:p>
          <a:p>
            <a:pPr eaLnBrk="1" hangingPunct="1">
              <a:lnSpc>
                <a:spcPct val="147000"/>
              </a:lnSpc>
              <a:spcBef>
                <a:spcPts val="800"/>
              </a:spcBef>
            </a:pPr>
            <a:endParaRPr lang="en-US" altLang="en-US" sz="2800" dirty="0">
              <a:latin typeface="Bookman Old Style" panose="02050604050505020204" pitchFamily="18" charset="0"/>
              <a:ea typeface="Bookman Old Style" panose="02050604050505020204" pitchFamily="18" charset="0"/>
              <a:cs typeface="Bookman Old Style" panose="02050604050505020204" pitchFamily="18" charset="0"/>
            </a:endParaRPr>
          </a:p>
          <a:p>
            <a:pPr eaLnBrk="1" hangingPunct="1">
              <a:lnSpc>
                <a:spcPct val="147000"/>
              </a:lnSpc>
              <a:spcBef>
                <a:spcPts val="800"/>
              </a:spcBef>
            </a:pPr>
            <a:endParaRPr lang="en-US" altLang="en-US" sz="2800" dirty="0">
              <a:latin typeface="Bookman Old Style" panose="02050604050505020204" pitchFamily="18" charset="0"/>
              <a:ea typeface="Bookman Old Style" panose="02050604050505020204" pitchFamily="18" charset="0"/>
              <a:cs typeface="Bookman Old Style" panose="02050604050505020204" pitchFamily="18" charset="0"/>
            </a:endParaRPr>
          </a:p>
          <a:p>
            <a:pPr marL="109728" indent="0" eaLnBrk="1" hangingPunct="1">
              <a:lnSpc>
                <a:spcPct val="147000"/>
              </a:lnSpc>
              <a:spcBef>
                <a:spcPts val="800"/>
              </a:spcBef>
              <a:buNone/>
            </a:pPr>
            <a:endParaRPr lang="en-US" altLang="en-US" sz="2800" dirty="0">
              <a:latin typeface="Bookman Old Style" panose="02050604050505020204" pitchFamily="18" charset="0"/>
              <a:ea typeface="Bookman Old Style" panose="02050604050505020204" pitchFamily="18" charset="0"/>
              <a:cs typeface="Bookman Old Style" panose="02050604050505020204" pitchFamily="18" charset="0"/>
            </a:endParaRPr>
          </a:p>
          <a:p>
            <a:endParaRPr lang="en-US" dirty="0"/>
          </a:p>
        </p:txBody>
      </p:sp>
      <p:sp>
        <p:nvSpPr>
          <p:cNvPr id="4" name="object 4">
            <a:extLst>
              <a:ext uri="{FF2B5EF4-FFF2-40B4-BE49-F238E27FC236}">
                <a16:creationId xmlns:a16="http://schemas.microsoft.com/office/drawing/2014/main" id="{BE085FB2-5D5E-20D0-94B4-52B7EBC69B11}"/>
              </a:ext>
            </a:extLst>
          </p:cNvPr>
          <p:cNvSpPr>
            <a:spLocks noChangeArrowheads="1"/>
          </p:cNvSpPr>
          <p:nvPr/>
        </p:nvSpPr>
        <p:spPr bwMode="auto">
          <a:xfrm>
            <a:off x="2411760" y="3717032"/>
            <a:ext cx="4320480" cy="252028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dirty="0"/>
          </a:p>
        </p:txBody>
      </p:sp>
      <p:sp>
        <p:nvSpPr>
          <p:cNvPr id="5" name="object 2">
            <a:extLst>
              <a:ext uri="{FF2B5EF4-FFF2-40B4-BE49-F238E27FC236}">
                <a16:creationId xmlns:a16="http://schemas.microsoft.com/office/drawing/2014/main" id="{24E2A868-3235-59D0-D032-F51EEF7861F6}"/>
              </a:ext>
            </a:extLst>
          </p:cNvPr>
          <p:cNvSpPr>
            <a:spLocks noChangeArrowheads="1"/>
          </p:cNvSpPr>
          <p:nvPr/>
        </p:nvSpPr>
        <p:spPr bwMode="auto">
          <a:xfrm>
            <a:off x="3779912" y="620688"/>
            <a:ext cx="3221037" cy="31908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 name="object 3">
            <a:extLst>
              <a:ext uri="{FF2B5EF4-FFF2-40B4-BE49-F238E27FC236}">
                <a16:creationId xmlns:a16="http://schemas.microsoft.com/office/drawing/2014/main" id="{061065BD-CAF4-09E4-5C3D-61489FB8BD5F}"/>
              </a:ext>
            </a:extLst>
          </p:cNvPr>
          <p:cNvSpPr>
            <a:spLocks noChangeArrowheads="1"/>
          </p:cNvSpPr>
          <p:nvPr/>
        </p:nvSpPr>
        <p:spPr bwMode="auto">
          <a:xfrm>
            <a:off x="1475656" y="1268760"/>
            <a:ext cx="871538" cy="43204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185415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en-US" sz="4400" dirty="0">
                <a:latin typeface="Algerian" pitchFamily="82" charset="0"/>
              </a:rPr>
              <a:t>Motivation</a:t>
            </a:r>
            <a:r>
              <a:rPr lang="en-US" altLang="en-US" sz="4400" dirty="0">
                <a:latin typeface="Times New Roman" pitchFamily="18" charset="0"/>
              </a:rPr>
              <a:t> </a:t>
            </a:r>
            <a:r>
              <a:rPr lang="en-US" altLang="en-US" sz="4400" dirty="0">
                <a:latin typeface="Algerian" pitchFamily="82" charset="0"/>
              </a:rPr>
              <a:t>for</a:t>
            </a:r>
            <a:r>
              <a:rPr lang="en-US" altLang="en-US" sz="4400" dirty="0">
                <a:latin typeface="Times New Roman" pitchFamily="18" charset="0"/>
              </a:rPr>
              <a:t> </a:t>
            </a:r>
            <a:r>
              <a:rPr lang="en-US" altLang="en-US" sz="4400" dirty="0">
                <a:latin typeface="Algerian" pitchFamily="82" charset="0"/>
              </a:rPr>
              <a:t>Project</a:t>
            </a:r>
            <a:endParaRPr lang="en-IN" dirty="0"/>
          </a:p>
        </p:txBody>
      </p:sp>
      <p:sp>
        <p:nvSpPr>
          <p:cNvPr id="2" name="Content Placeholder 1"/>
          <p:cNvSpPr>
            <a:spLocks noGrp="1"/>
          </p:cNvSpPr>
          <p:nvPr>
            <p:ph idx="1"/>
          </p:nvPr>
        </p:nvSpPr>
        <p:spPr>
          <a:xfrm>
            <a:off x="457200" y="1481329"/>
            <a:ext cx="8229600" cy="2739760"/>
          </a:xfrm>
        </p:spPr>
        <p:txBody>
          <a:bodyPr>
            <a:normAutofit fontScale="92500" lnSpcReduction="10000"/>
          </a:bodyPr>
          <a:lstStyle/>
          <a:p>
            <a:pPr marL="109728" indent="0" algn="just">
              <a:lnSpc>
                <a:spcPct val="150000"/>
              </a:lnSpc>
              <a:buNone/>
            </a:pPr>
            <a:r>
              <a:rPr lang="en-US" altLang="en-US" sz="1600" dirty="0">
                <a:latin typeface="Bookman Old Style" panose="02050604050505020204" pitchFamily="18" charset="0"/>
              </a:rPr>
              <a:t>Motivation    –   Curiosity    to    understand    working    and    basic principles   of   fluid flow in diesel   engine,   encouraging   our   own   selves   and others to explore and moreover enlighten people about the basics of   diesel   engine.   Higher   efficiencies   reduce   fuel   consumption, emissions  of  air  pollutants  and  greenhouse  gases,  and  cooling water  requirements.  So,  this  inspired  us  to  take  up  this  project work  and  do  research  work  on  fluid flow Diesel  engine  and  to  know  how they   can   be   improved   so   as   to   increase   their   efficiency   and reduce fuel consumption for a better future.</a:t>
            </a:r>
            <a:endParaRPr lang="en-US" altLang="en-US" sz="1600" dirty="0">
              <a:latin typeface="Bookman Old Style" panose="02050604050505020204" pitchFamily="18" charset="0"/>
              <a:ea typeface="Bookman Old Style" panose="02050604050505020204" pitchFamily="18" charset="0"/>
              <a:cs typeface="Bookman Old Style" panose="02050604050505020204" pitchFamily="18" charset="0"/>
            </a:endParaRPr>
          </a:p>
          <a:p>
            <a:pPr>
              <a:lnSpc>
                <a:spcPct val="150000"/>
              </a:lnSpc>
            </a:pPr>
            <a:endParaRPr lang="en-IN" sz="1600" dirty="0">
              <a:latin typeface="Bookman Old Style" panose="02050604050505020204" pitchFamily="18" charset="0"/>
            </a:endParaRPr>
          </a:p>
        </p:txBody>
      </p:sp>
      <p:sp>
        <p:nvSpPr>
          <p:cNvPr id="4" name="Rectangle 3"/>
          <p:cNvSpPr/>
          <p:nvPr/>
        </p:nvSpPr>
        <p:spPr>
          <a:xfrm>
            <a:off x="489452" y="4319669"/>
            <a:ext cx="7992888" cy="1479187"/>
          </a:xfrm>
          <a:prstGeom prst="rect">
            <a:avLst/>
          </a:prstGeom>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prstClr val="black"/>
                </a:solidFill>
                <a:effectLst/>
                <a:uLnTx/>
                <a:uFillTx/>
                <a:latin typeface="Algerian" pitchFamily="82" charset="0"/>
              </a:rPr>
              <a:t>WHAT</a:t>
            </a:r>
            <a:r>
              <a:rPr kumimoji="0" lang="en-US" altLang="en-US" sz="1600" b="0" i="0" u="none" strike="noStrike" kern="0" cap="none" spc="0" normalizeH="0" baseline="0" noProof="0" dirty="0">
                <a:ln>
                  <a:noFill/>
                </a:ln>
                <a:solidFill>
                  <a:prstClr val="black"/>
                </a:solidFill>
                <a:effectLst/>
                <a:uLnTx/>
                <a:uFillTx/>
                <a:latin typeface="Times New Roman" pitchFamily="18" charset="0"/>
              </a:rPr>
              <a:t> </a:t>
            </a:r>
            <a:r>
              <a:rPr kumimoji="0" lang="en-US" altLang="en-US" sz="1600" b="0" i="0" u="none" strike="noStrike" kern="0" cap="none" spc="0" normalizeH="0" baseline="0" noProof="0" dirty="0">
                <a:ln>
                  <a:noFill/>
                </a:ln>
                <a:solidFill>
                  <a:prstClr val="black"/>
                </a:solidFill>
                <a:effectLst/>
                <a:uLnTx/>
                <a:uFillTx/>
                <a:latin typeface="Algerian" pitchFamily="82" charset="0"/>
              </a:rPr>
              <a:t>WE</a:t>
            </a:r>
            <a:r>
              <a:rPr kumimoji="0" lang="en-US" altLang="en-US" sz="1600" b="0" i="0" u="none" strike="noStrike" kern="0" cap="none" spc="0" normalizeH="0" baseline="0" noProof="0" dirty="0">
                <a:ln>
                  <a:noFill/>
                </a:ln>
                <a:solidFill>
                  <a:prstClr val="black"/>
                </a:solidFill>
                <a:effectLst/>
                <a:uLnTx/>
                <a:uFillTx/>
                <a:latin typeface="Times New Roman" pitchFamily="18" charset="0"/>
              </a:rPr>
              <a:t> </a:t>
            </a:r>
            <a:r>
              <a:rPr kumimoji="0" lang="en-US" altLang="en-US" sz="1600" b="0" i="0" u="none" strike="noStrike" kern="0" cap="none" spc="0" normalizeH="0" baseline="0" noProof="0" dirty="0">
                <a:ln>
                  <a:noFill/>
                </a:ln>
                <a:solidFill>
                  <a:prstClr val="black"/>
                </a:solidFill>
                <a:effectLst/>
                <a:uLnTx/>
                <a:uFillTx/>
                <a:latin typeface="Algerian" pitchFamily="82" charset="0"/>
              </a:rPr>
              <a:t>WANT</a:t>
            </a:r>
            <a:r>
              <a:rPr kumimoji="0" lang="en-US" altLang="en-US" sz="1600" b="0" i="0" u="none" strike="noStrike" kern="0" cap="none" spc="0" normalizeH="0" baseline="0" noProof="0" dirty="0">
                <a:ln>
                  <a:noFill/>
                </a:ln>
                <a:solidFill>
                  <a:prstClr val="black"/>
                </a:solidFill>
                <a:effectLst/>
                <a:uLnTx/>
                <a:uFillTx/>
                <a:latin typeface="Times New Roman" pitchFamily="18" charset="0"/>
              </a:rPr>
              <a:t> </a:t>
            </a:r>
            <a:r>
              <a:rPr kumimoji="0" lang="en-US" altLang="en-US" sz="1600" b="0" i="0" u="none" strike="noStrike" kern="0" cap="none" spc="0" normalizeH="0" baseline="0" noProof="0" dirty="0">
                <a:ln>
                  <a:noFill/>
                </a:ln>
                <a:solidFill>
                  <a:prstClr val="black"/>
                </a:solidFill>
                <a:effectLst/>
                <a:uLnTx/>
                <a:uFillTx/>
                <a:latin typeface="Algerian" pitchFamily="82" charset="0"/>
              </a:rPr>
              <a:t>TO</a:t>
            </a:r>
            <a:r>
              <a:rPr kumimoji="0" lang="en-US" altLang="en-US" sz="1600" b="0" i="0" u="none" strike="noStrike" kern="0" cap="none" spc="0" normalizeH="0" baseline="0" noProof="0" dirty="0">
                <a:ln>
                  <a:noFill/>
                </a:ln>
                <a:solidFill>
                  <a:prstClr val="black"/>
                </a:solidFill>
                <a:effectLst/>
                <a:uLnTx/>
                <a:uFillTx/>
                <a:latin typeface="Times New Roman" pitchFamily="18" charset="0"/>
              </a:rPr>
              <a:t> </a:t>
            </a:r>
            <a:r>
              <a:rPr kumimoji="0" lang="en-US" altLang="en-US" sz="1600" b="0" i="0" u="none" strike="noStrike" kern="0" cap="none" spc="0" normalizeH="0" baseline="0" noProof="0" dirty="0">
                <a:ln>
                  <a:noFill/>
                </a:ln>
                <a:solidFill>
                  <a:prstClr val="black"/>
                </a:solidFill>
                <a:effectLst/>
                <a:uLnTx/>
                <a:uFillTx/>
                <a:latin typeface="Algerian" pitchFamily="82" charset="0"/>
              </a:rPr>
              <a:t>DO</a:t>
            </a:r>
          </a:p>
          <a:p>
            <a:pPr marL="0" marR="0" lvl="0" indent="0" algn="just" defTabSz="914400" eaLnBrk="1" fontAlgn="base" latinLnBrk="0" hangingPunct="1">
              <a:lnSpc>
                <a:spcPct val="150000"/>
              </a:lnSpc>
              <a:spcBef>
                <a:spcPts val="1113"/>
              </a:spcBef>
              <a:spcAft>
                <a:spcPct val="0"/>
              </a:spcAft>
              <a:buClrTx/>
              <a:buSzTx/>
              <a:buFontTx/>
              <a:buNone/>
              <a:tabLst/>
              <a:defRPr/>
            </a:pPr>
            <a:r>
              <a:rPr lang="en-US" altLang="en-US" sz="1500" dirty="0">
                <a:latin typeface="Bookman Old Style" pitchFamily="18" charset="0"/>
              </a:rPr>
              <a:t>Through  this  project,  we  will  analyze  the fluid flow mechanism in diesel  engine.  We  will  see if  there  is  an  option  for  further  improvement  to  this.  We  will  also provide solutions to any gaps in research work that is undergoing.</a:t>
            </a:r>
            <a:endParaRPr lang="en-IN" sz="1500" dirty="0">
              <a:latin typeface="Bookman Old Style" pitchFamily="18" charset="0"/>
            </a:endParaRPr>
          </a:p>
        </p:txBody>
      </p:sp>
    </p:spTree>
    <p:extLst>
      <p:ext uri="{BB962C8B-B14F-4D97-AF65-F5344CB8AC3E}">
        <p14:creationId xmlns:p14="http://schemas.microsoft.com/office/powerpoint/2010/main" val="305640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34C4F5-98D2-BAD6-5137-756CC74C3A0A}"/>
              </a:ext>
            </a:extLst>
          </p:cNvPr>
          <p:cNvSpPr>
            <a:spLocks noGrp="1"/>
          </p:cNvSpPr>
          <p:nvPr>
            <p:ph type="title"/>
          </p:nvPr>
        </p:nvSpPr>
        <p:spPr>
          <a:xfrm>
            <a:off x="323528" y="260648"/>
            <a:ext cx="8496944" cy="706090"/>
          </a:xfrm>
        </p:spPr>
        <p:txBody>
          <a:bodyPr>
            <a:normAutofit fontScale="90000"/>
          </a:bodyPr>
          <a:lstStyle/>
          <a:p>
            <a:r>
              <a:rPr lang="en-US" sz="3200" dirty="0">
                <a:latin typeface="Algerian" panose="04020705040A02060702" pitchFamily="82" charset="0"/>
              </a:rPr>
              <a:t>Fluid mechanics and hydraulic mechanics</a:t>
            </a:r>
          </a:p>
        </p:txBody>
      </p:sp>
      <p:sp>
        <p:nvSpPr>
          <p:cNvPr id="2" name="Content Placeholder 1">
            <a:extLst>
              <a:ext uri="{FF2B5EF4-FFF2-40B4-BE49-F238E27FC236}">
                <a16:creationId xmlns:a16="http://schemas.microsoft.com/office/drawing/2014/main" id="{EB2BC651-A8B5-9C66-32BB-6A9CDA93B115}"/>
              </a:ext>
            </a:extLst>
          </p:cNvPr>
          <p:cNvSpPr>
            <a:spLocks noGrp="1"/>
          </p:cNvSpPr>
          <p:nvPr>
            <p:ph idx="1"/>
          </p:nvPr>
        </p:nvSpPr>
        <p:spPr>
          <a:xfrm>
            <a:off x="457200" y="1060443"/>
            <a:ext cx="8229600" cy="5688632"/>
          </a:xfrm>
        </p:spPr>
        <p:txBody>
          <a:bodyPr>
            <a:normAutofit lnSpcReduction="10000"/>
          </a:bodyPr>
          <a:lstStyle/>
          <a:p>
            <a:pPr>
              <a:lnSpc>
                <a:spcPct val="150000"/>
              </a:lnSpc>
            </a:pPr>
            <a:r>
              <a:rPr lang="en-US" sz="1600" b="0" i="0" dirty="0">
                <a:solidFill>
                  <a:srgbClr val="2E2E2E"/>
                </a:solidFill>
                <a:effectLst/>
                <a:latin typeface="Bookman Old Style" panose="02050604050505020204" pitchFamily="18" charset="0"/>
              </a:rPr>
              <a:t>A performance analysis is performed on the air-standard Diesel cycle using finite-time thermodynamics. The relations between net work and/or power, efficiency, and compression ratio, and the maximum net work and/or power and the corresponding efficiency bound are derived for the cycle with heat-transfer considerations. Detailed numerical examples are given. The results obtained provide significant guidance to the performance evaluation and improvement for practice Diesel engines.</a:t>
            </a:r>
          </a:p>
          <a:p>
            <a:pPr>
              <a:lnSpc>
                <a:spcPct val="150000"/>
              </a:lnSpc>
            </a:pPr>
            <a:endParaRPr lang="en-US" sz="1600" b="0" i="0" dirty="0">
              <a:solidFill>
                <a:srgbClr val="2E2E2E"/>
              </a:solidFill>
              <a:effectLst/>
              <a:latin typeface="Bookman Old Style" panose="02050604050505020204" pitchFamily="18" charset="0"/>
            </a:endParaRPr>
          </a:p>
          <a:p>
            <a:pPr>
              <a:lnSpc>
                <a:spcPct val="160000"/>
              </a:lnSpc>
            </a:pPr>
            <a:r>
              <a:rPr lang="en-US" sz="1600" b="0" i="0" dirty="0">
                <a:solidFill>
                  <a:srgbClr val="2E2E2E"/>
                </a:solidFill>
                <a:effectLst/>
                <a:latin typeface="Bookman Old Style" panose="02050604050505020204" pitchFamily="18" charset="0"/>
              </a:rPr>
              <a:t>A performance analysis is performed on the air-standard Diesel cycle using finite-time thermodynamics. The relations between net work and/or power, efficiency, and compression ratio, and the maximum net work and/or power and the corresponding efficiency bound are derived for the cycle with heat-transfer considerations. Detailed numerical examples are given. The results obtained provide significant guidance to the performance evaluation and improvement for practice Diesel engines.</a:t>
            </a:r>
            <a:endParaRPr lang="en-US" sz="1600" dirty="0">
              <a:latin typeface="Bookman Old Style" panose="02050604050505020204" pitchFamily="18" charset="0"/>
            </a:endParaRPr>
          </a:p>
          <a:p>
            <a:pPr>
              <a:lnSpc>
                <a:spcPct val="150000"/>
              </a:lnSpc>
            </a:pPr>
            <a:endParaRPr lang="en-US" sz="1600" dirty="0">
              <a:solidFill>
                <a:srgbClr val="2E2E2E"/>
              </a:solidFill>
              <a:latin typeface="Bookman Old Style" panose="02050604050505020204" pitchFamily="18" charset="0"/>
            </a:endParaRPr>
          </a:p>
          <a:p>
            <a:pPr>
              <a:lnSpc>
                <a:spcPct val="150000"/>
              </a:lnSpc>
            </a:pPr>
            <a:endParaRPr lang="en-US" sz="1600" dirty="0">
              <a:latin typeface="Bookman Old Style" panose="02050604050505020204" pitchFamily="18" charset="0"/>
            </a:endParaRPr>
          </a:p>
        </p:txBody>
      </p:sp>
    </p:spTree>
    <p:extLst>
      <p:ext uri="{BB962C8B-B14F-4D97-AF65-F5344CB8AC3E}">
        <p14:creationId xmlns:p14="http://schemas.microsoft.com/office/powerpoint/2010/main" val="4099049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C7D393-1646-F12A-F833-883A67CC9261}"/>
              </a:ext>
            </a:extLst>
          </p:cNvPr>
          <p:cNvSpPr>
            <a:spLocks noGrp="1"/>
          </p:cNvSpPr>
          <p:nvPr>
            <p:ph type="title"/>
          </p:nvPr>
        </p:nvSpPr>
        <p:spPr>
          <a:xfrm>
            <a:off x="2699792" y="-99392"/>
            <a:ext cx="3744416" cy="936104"/>
          </a:xfrm>
        </p:spPr>
        <p:txBody>
          <a:bodyPr>
            <a:normAutofit/>
          </a:bodyPr>
          <a:lstStyle/>
          <a:p>
            <a:r>
              <a:rPr lang="en-US" sz="2000" dirty="0">
                <a:latin typeface="Algerian" panose="04020705040A02060702" pitchFamily="82" charset="0"/>
              </a:rPr>
              <a:t>EES Code for Diesel Cycle</a:t>
            </a:r>
          </a:p>
        </p:txBody>
      </p:sp>
      <p:sp>
        <p:nvSpPr>
          <p:cNvPr id="5" name="object 2">
            <a:extLst>
              <a:ext uri="{FF2B5EF4-FFF2-40B4-BE49-F238E27FC236}">
                <a16:creationId xmlns:a16="http://schemas.microsoft.com/office/drawing/2014/main" id="{A0E093AD-A310-EB63-7386-0F0DB0505A14}"/>
              </a:ext>
            </a:extLst>
          </p:cNvPr>
          <p:cNvSpPr>
            <a:spLocks noChangeArrowheads="1"/>
          </p:cNvSpPr>
          <p:nvPr/>
        </p:nvSpPr>
        <p:spPr bwMode="auto">
          <a:xfrm>
            <a:off x="2023981" y="692696"/>
            <a:ext cx="5096035" cy="2736304"/>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6" name="object 4">
            <a:extLst>
              <a:ext uri="{FF2B5EF4-FFF2-40B4-BE49-F238E27FC236}">
                <a16:creationId xmlns:a16="http://schemas.microsoft.com/office/drawing/2014/main" id="{C1115D0D-3FD1-D5A0-0ED3-080D93CAC35F}"/>
              </a:ext>
            </a:extLst>
          </p:cNvPr>
          <p:cNvSpPr>
            <a:spLocks noChangeArrowheads="1"/>
          </p:cNvSpPr>
          <p:nvPr/>
        </p:nvSpPr>
        <p:spPr bwMode="auto">
          <a:xfrm>
            <a:off x="2023982" y="3645024"/>
            <a:ext cx="5096036" cy="302433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941498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46787A-AFC8-400D-5D4C-78FAC037D99C}"/>
              </a:ext>
            </a:extLst>
          </p:cNvPr>
          <p:cNvSpPr>
            <a:spLocks noGrp="1"/>
          </p:cNvSpPr>
          <p:nvPr>
            <p:ph type="title"/>
          </p:nvPr>
        </p:nvSpPr>
        <p:spPr>
          <a:xfrm>
            <a:off x="2046548" y="24746"/>
            <a:ext cx="5050904" cy="1143000"/>
          </a:xfrm>
        </p:spPr>
        <p:txBody>
          <a:bodyPr>
            <a:normAutofit/>
          </a:bodyPr>
          <a:lstStyle/>
          <a:p>
            <a:r>
              <a:rPr lang="en-US" sz="3000" dirty="0">
                <a:latin typeface="Algerian" panose="04020705040A02060702" pitchFamily="82" charset="0"/>
              </a:rPr>
              <a:t>Thermal Code in Python</a:t>
            </a:r>
          </a:p>
        </p:txBody>
      </p:sp>
      <p:pic>
        <p:nvPicPr>
          <p:cNvPr id="5" name="Picture 4">
            <a:extLst>
              <a:ext uri="{FF2B5EF4-FFF2-40B4-BE49-F238E27FC236}">
                <a16:creationId xmlns:a16="http://schemas.microsoft.com/office/drawing/2014/main" id="{621669E2-57CB-CBD6-0DF1-84459A420A85}"/>
              </a:ext>
            </a:extLst>
          </p:cNvPr>
          <p:cNvPicPr>
            <a:picLocks noChangeAspect="1"/>
          </p:cNvPicPr>
          <p:nvPr/>
        </p:nvPicPr>
        <p:blipFill>
          <a:blip r:embed="rId2"/>
          <a:stretch>
            <a:fillRect/>
          </a:stretch>
        </p:blipFill>
        <p:spPr>
          <a:xfrm>
            <a:off x="2023564" y="1169378"/>
            <a:ext cx="4896544" cy="5267928"/>
          </a:xfrm>
          <a:prstGeom prst="rect">
            <a:avLst/>
          </a:prstGeom>
        </p:spPr>
      </p:pic>
    </p:spTree>
    <p:extLst>
      <p:ext uri="{BB962C8B-B14F-4D97-AF65-F5344CB8AC3E}">
        <p14:creationId xmlns:p14="http://schemas.microsoft.com/office/powerpoint/2010/main" val="105197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AF87E4-C96F-BAD3-1365-58D792E818FF}"/>
              </a:ext>
            </a:extLst>
          </p:cNvPr>
          <p:cNvPicPr>
            <a:picLocks noChangeAspect="1"/>
          </p:cNvPicPr>
          <p:nvPr/>
        </p:nvPicPr>
        <p:blipFill>
          <a:blip r:embed="rId2"/>
          <a:stretch>
            <a:fillRect/>
          </a:stretch>
        </p:blipFill>
        <p:spPr>
          <a:xfrm>
            <a:off x="126362" y="703850"/>
            <a:ext cx="4324541" cy="5188296"/>
          </a:xfrm>
          <a:prstGeom prst="rect">
            <a:avLst/>
          </a:prstGeom>
        </p:spPr>
      </p:pic>
      <p:pic>
        <p:nvPicPr>
          <p:cNvPr id="7" name="Picture 6">
            <a:extLst>
              <a:ext uri="{FF2B5EF4-FFF2-40B4-BE49-F238E27FC236}">
                <a16:creationId xmlns:a16="http://schemas.microsoft.com/office/drawing/2014/main" id="{19E966A1-32D4-EA33-7904-51D4D8E8B1C6}"/>
              </a:ext>
            </a:extLst>
          </p:cNvPr>
          <p:cNvPicPr>
            <a:picLocks noChangeAspect="1"/>
          </p:cNvPicPr>
          <p:nvPr/>
        </p:nvPicPr>
        <p:blipFill>
          <a:blip r:embed="rId3"/>
          <a:stretch>
            <a:fillRect/>
          </a:stretch>
        </p:blipFill>
        <p:spPr>
          <a:xfrm>
            <a:off x="4575246" y="703851"/>
            <a:ext cx="4478988" cy="5188295"/>
          </a:xfrm>
          <a:prstGeom prst="rect">
            <a:avLst/>
          </a:prstGeom>
        </p:spPr>
      </p:pic>
    </p:spTree>
    <p:extLst>
      <p:ext uri="{BB962C8B-B14F-4D97-AF65-F5344CB8AC3E}">
        <p14:creationId xmlns:p14="http://schemas.microsoft.com/office/powerpoint/2010/main" val="174368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E94429-4F17-E1C6-2C87-30BEDC74BC38}"/>
              </a:ext>
            </a:extLst>
          </p:cNvPr>
          <p:cNvPicPr>
            <a:picLocks noChangeAspect="1"/>
          </p:cNvPicPr>
          <p:nvPr/>
        </p:nvPicPr>
        <p:blipFill>
          <a:blip r:embed="rId2"/>
          <a:stretch>
            <a:fillRect/>
          </a:stretch>
        </p:blipFill>
        <p:spPr>
          <a:xfrm>
            <a:off x="251520" y="500657"/>
            <a:ext cx="4248472" cy="5856686"/>
          </a:xfrm>
          <a:prstGeom prst="rect">
            <a:avLst/>
          </a:prstGeom>
        </p:spPr>
      </p:pic>
      <p:pic>
        <p:nvPicPr>
          <p:cNvPr id="9" name="Picture 8">
            <a:extLst>
              <a:ext uri="{FF2B5EF4-FFF2-40B4-BE49-F238E27FC236}">
                <a16:creationId xmlns:a16="http://schemas.microsoft.com/office/drawing/2014/main" id="{3F393927-D12C-ED55-4A70-3D4371E041C9}"/>
              </a:ext>
            </a:extLst>
          </p:cNvPr>
          <p:cNvPicPr>
            <a:picLocks noChangeAspect="1"/>
          </p:cNvPicPr>
          <p:nvPr/>
        </p:nvPicPr>
        <p:blipFill>
          <a:blip r:embed="rId3"/>
          <a:stretch>
            <a:fillRect/>
          </a:stretch>
        </p:blipFill>
        <p:spPr>
          <a:xfrm>
            <a:off x="4589445" y="500657"/>
            <a:ext cx="4395719" cy="5856686"/>
          </a:xfrm>
          <a:prstGeom prst="rect">
            <a:avLst/>
          </a:prstGeom>
        </p:spPr>
      </p:pic>
    </p:spTree>
    <p:extLst>
      <p:ext uri="{BB962C8B-B14F-4D97-AF65-F5344CB8AC3E}">
        <p14:creationId xmlns:p14="http://schemas.microsoft.com/office/powerpoint/2010/main" val="171483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399B2-BDA7-B695-37ED-1C21485A7CC1}"/>
              </a:ext>
            </a:extLst>
          </p:cNvPr>
          <p:cNvPicPr>
            <a:picLocks noChangeAspect="1"/>
          </p:cNvPicPr>
          <p:nvPr/>
        </p:nvPicPr>
        <p:blipFill>
          <a:blip r:embed="rId2"/>
          <a:stretch>
            <a:fillRect/>
          </a:stretch>
        </p:blipFill>
        <p:spPr>
          <a:xfrm>
            <a:off x="1331640" y="454360"/>
            <a:ext cx="6102317" cy="5949280"/>
          </a:xfrm>
          <a:prstGeom prst="rect">
            <a:avLst/>
          </a:prstGeom>
        </p:spPr>
      </p:pic>
    </p:spTree>
    <p:extLst>
      <p:ext uri="{BB962C8B-B14F-4D97-AF65-F5344CB8AC3E}">
        <p14:creationId xmlns:p14="http://schemas.microsoft.com/office/powerpoint/2010/main" val="3418602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57C45-6729-00E6-1BFA-EE22D9A6C17A}"/>
              </a:ext>
            </a:extLst>
          </p:cNvPr>
          <p:cNvSpPr>
            <a:spLocks noGrp="1"/>
          </p:cNvSpPr>
          <p:nvPr>
            <p:ph type="title"/>
          </p:nvPr>
        </p:nvSpPr>
        <p:spPr>
          <a:xfrm>
            <a:off x="2123728" y="116632"/>
            <a:ext cx="4690864" cy="917543"/>
          </a:xfrm>
        </p:spPr>
        <p:txBody>
          <a:bodyPr>
            <a:normAutofit/>
          </a:bodyPr>
          <a:lstStyle/>
          <a:p>
            <a:r>
              <a:rPr lang="en-US" sz="3200" dirty="0">
                <a:latin typeface="Algerian" panose="04020705040A02060702" pitchFamily="82" charset="0"/>
              </a:rPr>
              <a:t>Result - Python Code</a:t>
            </a:r>
          </a:p>
        </p:txBody>
      </p:sp>
      <p:pic>
        <p:nvPicPr>
          <p:cNvPr id="7" name="Picture 6">
            <a:extLst>
              <a:ext uri="{FF2B5EF4-FFF2-40B4-BE49-F238E27FC236}">
                <a16:creationId xmlns:a16="http://schemas.microsoft.com/office/drawing/2014/main" id="{83C890AE-0ED0-D102-AE29-0B4618985B0F}"/>
              </a:ext>
            </a:extLst>
          </p:cNvPr>
          <p:cNvPicPr>
            <a:picLocks noChangeAspect="1"/>
          </p:cNvPicPr>
          <p:nvPr/>
        </p:nvPicPr>
        <p:blipFill>
          <a:blip r:embed="rId2"/>
          <a:stretch>
            <a:fillRect/>
          </a:stretch>
        </p:blipFill>
        <p:spPr>
          <a:xfrm>
            <a:off x="179512" y="1268760"/>
            <a:ext cx="4218232" cy="3606588"/>
          </a:xfrm>
          <a:prstGeom prst="rect">
            <a:avLst/>
          </a:prstGeom>
        </p:spPr>
      </p:pic>
      <p:pic>
        <p:nvPicPr>
          <p:cNvPr id="9" name="Picture 8">
            <a:extLst>
              <a:ext uri="{FF2B5EF4-FFF2-40B4-BE49-F238E27FC236}">
                <a16:creationId xmlns:a16="http://schemas.microsoft.com/office/drawing/2014/main" id="{14588E46-E0CE-2693-ED2C-4905D43358E7}"/>
              </a:ext>
            </a:extLst>
          </p:cNvPr>
          <p:cNvPicPr>
            <a:picLocks noChangeAspect="1"/>
          </p:cNvPicPr>
          <p:nvPr/>
        </p:nvPicPr>
        <p:blipFill>
          <a:blip r:embed="rId3"/>
          <a:stretch>
            <a:fillRect/>
          </a:stretch>
        </p:blipFill>
        <p:spPr>
          <a:xfrm>
            <a:off x="422108" y="5661248"/>
            <a:ext cx="8299783" cy="895009"/>
          </a:xfrm>
          <a:prstGeom prst="rect">
            <a:avLst/>
          </a:prstGeom>
        </p:spPr>
      </p:pic>
      <p:pic>
        <p:nvPicPr>
          <p:cNvPr id="11" name="Picture 10">
            <a:extLst>
              <a:ext uri="{FF2B5EF4-FFF2-40B4-BE49-F238E27FC236}">
                <a16:creationId xmlns:a16="http://schemas.microsoft.com/office/drawing/2014/main" id="{8CFAB87A-7B17-62FB-CAD3-87FB9EBB8CD9}"/>
              </a:ext>
            </a:extLst>
          </p:cNvPr>
          <p:cNvPicPr>
            <a:picLocks noChangeAspect="1"/>
          </p:cNvPicPr>
          <p:nvPr/>
        </p:nvPicPr>
        <p:blipFill>
          <a:blip r:embed="rId4"/>
          <a:stretch>
            <a:fillRect/>
          </a:stretch>
        </p:blipFill>
        <p:spPr>
          <a:xfrm>
            <a:off x="4571999" y="1268760"/>
            <a:ext cx="4218232" cy="3596042"/>
          </a:xfrm>
          <a:prstGeom prst="rect">
            <a:avLst/>
          </a:prstGeom>
        </p:spPr>
      </p:pic>
    </p:spTree>
    <p:extLst>
      <p:ext uri="{BB962C8B-B14F-4D97-AF65-F5344CB8AC3E}">
        <p14:creationId xmlns:p14="http://schemas.microsoft.com/office/powerpoint/2010/main" val="221124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57C45-6729-00E6-1BFA-EE22D9A6C17A}"/>
              </a:ext>
            </a:extLst>
          </p:cNvPr>
          <p:cNvSpPr>
            <a:spLocks noGrp="1"/>
          </p:cNvSpPr>
          <p:nvPr>
            <p:ph type="title"/>
          </p:nvPr>
        </p:nvSpPr>
        <p:spPr>
          <a:xfrm>
            <a:off x="2123728" y="116632"/>
            <a:ext cx="4690864" cy="917543"/>
          </a:xfrm>
        </p:spPr>
        <p:txBody>
          <a:bodyPr>
            <a:normAutofit/>
          </a:bodyPr>
          <a:lstStyle/>
          <a:p>
            <a:r>
              <a:rPr lang="en-US" sz="3200" dirty="0">
                <a:latin typeface="Algerian" panose="04020705040A02060702" pitchFamily="82" charset="0"/>
              </a:rPr>
              <a:t>Result - Python Code</a:t>
            </a:r>
          </a:p>
        </p:txBody>
      </p:sp>
      <p:pic>
        <p:nvPicPr>
          <p:cNvPr id="9" name="Picture 8">
            <a:extLst>
              <a:ext uri="{FF2B5EF4-FFF2-40B4-BE49-F238E27FC236}">
                <a16:creationId xmlns:a16="http://schemas.microsoft.com/office/drawing/2014/main" id="{14588E46-E0CE-2693-ED2C-4905D43358E7}"/>
              </a:ext>
            </a:extLst>
          </p:cNvPr>
          <p:cNvPicPr>
            <a:picLocks noChangeAspect="1"/>
          </p:cNvPicPr>
          <p:nvPr/>
        </p:nvPicPr>
        <p:blipFill>
          <a:blip r:embed="rId2"/>
          <a:stretch>
            <a:fillRect/>
          </a:stretch>
        </p:blipFill>
        <p:spPr>
          <a:xfrm>
            <a:off x="315657" y="3973281"/>
            <a:ext cx="8360799" cy="901589"/>
          </a:xfrm>
          <a:prstGeom prst="rect">
            <a:avLst/>
          </a:prstGeom>
        </p:spPr>
      </p:pic>
      <p:pic>
        <p:nvPicPr>
          <p:cNvPr id="4" name="Picture 3">
            <a:extLst>
              <a:ext uri="{FF2B5EF4-FFF2-40B4-BE49-F238E27FC236}">
                <a16:creationId xmlns:a16="http://schemas.microsoft.com/office/drawing/2014/main" id="{6B6BA19D-87ED-C3B7-26B3-38964BFB4766}"/>
              </a:ext>
            </a:extLst>
          </p:cNvPr>
          <p:cNvPicPr>
            <a:picLocks noChangeAspect="1"/>
          </p:cNvPicPr>
          <p:nvPr/>
        </p:nvPicPr>
        <p:blipFill>
          <a:blip r:embed="rId3"/>
          <a:stretch>
            <a:fillRect/>
          </a:stretch>
        </p:blipFill>
        <p:spPr>
          <a:xfrm>
            <a:off x="323528" y="2279976"/>
            <a:ext cx="8284042" cy="895009"/>
          </a:xfrm>
          <a:prstGeom prst="rect">
            <a:avLst/>
          </a:prstGeom>
        </p:spPr>
      </p:pic>
    </p:spTree>
    <p:extLst>
      <p:ext uri="{BB962C8B-B14F-4D97-AF65-F5344CB8AC3E}">
        <p14:creationId xmlns:p14="http://schemas.microsoft.com/office/powerpoint/2010/main" val="2133518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96FE80-7A32-1C5B-D414-A8AFF139B2D6}"/>
              </a:ext>
            </a:extLst>
          </p:cNvPr>
          <p:cNvSpPr txBox="1"/>
          <p:nvPr/>
        </p:nvSpPr>
        <p:spPr>
          <a:xfrm>
            <a:off x="1148630" y="260648"/>
            <a:ext cx="6846747" cy="584775"/>
          </a:xfrm>
          <a:prstGeom prst="rect">
            <a:avLst/>
          </a:prstGeom>
          <a:noFill/>
        </p:spPr>
        <p:txBody>
          <a:bodyPr wrap="none" rtlCol="0">
            <a:spAutoFit/>
          </a:bodyPr>
          <a:lstStyle/>
          <a:p>
            <a:pPr algn="ctr"/>
            <a:r>
              <a:rPr lang="en-US" sz="3200" dirty="0">
                <a:latin typeface="Algerian" panose="04020705040A02060702" pitchFamily="82" charset="0"/>
              </a:rPr>
              <a:t>Fluid Simulation code in Python</a:t>
            </a:r>
          </a:p>
        </p:txBody>
      </p:sp>
      <p:pic>
        <p:nvPicPr>
          <p:cNvPr id="6" name="Picture 5">
            <a:extLst>
              <a:ext uri="{FF2B5EF4-FFF2-40B4-BE49-F238E27FC236}">
                <a16:creationId xmlns:a16="http://schemas.microsoft.com/office/drawing/2014/main" id="{270E99C6-A441-EB0D-F19D-F76FB53E53AA}"/>
              </a:ext>
            </a:extLst>
          </p:cNvPr>
          <p:cNvPicPr>
            <a:picLocks noChangeAspect="1"/>
          </p:cNvPicPr>
          <p:nvPr/>
        </p:nvPicPr>
        <p:blipFill rotWithShape="1">
          <a:blip r:embed="rId2"/>
          <a:srcRect r="4970"/>
          <a:stretch/>
        </p:blipFill>
        <p:spPr>
          <a:xfrm>
            <a:off x="319193" y="1412776"/>
            <a:ext cx="4105748" cy="4968552"/>
          </a:xfrm>
          <a:prstGeom prst="rect">
            <a:avLst/>
          </a:prstGeom>
        </p:spPr>
      </p:pic>
      <p:pic>
        <p:nvPicPr>
          <p:cNvPr id="10" name="Picture 9">
            <a:extLst>
              <a:ext uri="{FF2B5EF4-FFF2-40B4-BE49-F238E27FC236}">
                <a16:creationId xmlns:a16="http://schemas.microsoft.com/office/drawing/2014/main" id="{722BDA5A-E5E7-005C-673B-DA8592C1269A}"/>
              </a:ext>
            </a:extLst>
          </p:cNvPr>
          <p:cNvPicPr>
            <a:picLocks noChangeAspect="1"/>
          </p:cNvPicPr>
          <p:nvPr/>
        </p:nvPicPr>
        <p:blipFill>
          <a:blip r:embed="rId3"/>
          <a:stretch>
            <a:fillRect/>
          </a:stretch>
        </p:blipFill>
        <p:spPr>
          <a:xfrm>
            <a:off x="4716016" y="1412776"/>
            <a:ext cx="4105748" cy="4968552"/>
          </a:xfrm>
          <a:prstGeom prst="rect">
            <a:avLst/>
          </a:prstGeom>
        </p:spPr>
      </p:pic>
    </p:spTree>
    <p:extLst>
      <p:ext uri="{BB962C8B-B14F-4D97-AF65-F5344CB8AC3E}">
        <p14:creationId xmlns:p14="http://schemas.microsoft.com/office/powerpoint/2010/main" val="1279313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57C45-6729-00E6-1BFA-EE22D9A6C17A}"/>
              </a:ext>
            </a:extLst>
          </p:cNvPr>
          <p:cNvSpPr>
            <a:spLocks noGrp="1"/>
          </p:cNvSpPr>
          <p:nvPr>
            <p:ph type="title"/>
          </p:nvPr>
        </p:nvSpPr>
        <p:spPr>
          <a:xfrm>
            <a:off x="1763687" y="409228"/>
            <a:ext cx="5616624" cy="917543"/>
          </a:xfrm>
        </p:spPr>
        <p:txBody>
          <a:bodyPr>
            <a:normAutofit fontScale="90000"/>
          </a:bodyPr>
          <a:lstStyle/>
          <a:p>
            <a:pPr algn="ctr"/>
            <a:r>
              <a:rPr lang="en-US" sz="3200" dirty="0">
                <a:latin typeface="Algerian" panose="04020705040A02060702" pitchFamily="82" charset="0"/>
              </a:rPr>
              <a:t>Result - Python Simulation Code (Fluid)</a:t>
            </a:r>
          </a:p>
        </p:txBody>
      </p:sp>
      <p:pic>
        <p:nvPicPr>
          <p:cNvPr id="4" name="Picture 3">
            <a:extLst>
              <a:ext uri="{FF2B5EF4-FFF2-40B4-BE49-F238E27FC236}">
                <a16:creationId xmlns:a16="http://schemas.microsoft.com/office/drawing/2014/main" id="{DD7996A4-CF82-3F7F-607B-6908B9AA3630}"/>
              </a:ext>
            </a:extLst>
          </p:cNvPr>
          <p:cNvPicPr>
            <a:picLocks noChangeAspect="1"/>
          </p:cNvPicPr>
          <p:nvPr/>
        </p:nvPicPr>
        <p:blipFill>
          <a:blip r:embed="rId2"/>
          <a:stretch>
            <a:fillRect/>
          </a:stretch>
        </p:blipFill>
        <p:spPr>
          <a:xfrm>
            <a:off x="1655675" y="1340768"/>
            <a:ext cx="5832648" cy="4875136"/>
          </a:xfrm>
          <a:prstGeom prst="rect">
            <a:avLst/>
          </a:prstGeom>
        </p:spPr>
      </p:pic>
    </p:spTree>
    <p:extLst>
      <p:ext uri="{BB962C8B-B14F-4D97-AF65-F5344CB8AC3E}">
        <p14:creationId xmlns:p14="http://schemas.microsoft.com/office/powerpoint/2010/main" val="73174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11760" y="274638"/>
            <a:ext cx="4114800" cy="1143000"/>
          </a:xfrm>
        </p:spPr>
        <p:txBody>
          <a:bodyPr>
            <a:normAutofit/>
          </a:bodyPr>
          <a:lstStyle/>
          <a:p>
            <a:r>
              <a:rPr lang="en-US" altLang="en-US" sz="4400" dirty="0">
                <a:latin typeface="Algerian" pitchFamily="82" charset="0"/>
              </a:rPr>
              <a:t>Introduction</a:t>
            </a:r>
            <a:endParaRPr lang="en-IN" dirty="0"/>
          </a:p>
        </p:txBody>
      </p:sp>
      <p:sp>
        <p:nvSpPr>
          <p:cNvPr id="4" name="object 2"/>
          <p:cNvSpPr txBox="1">
            <a:spLocks noGrp="1" noChangeArrowheads="1"/>
          </p:cNvSpPr>
          <p:nvPr>
            <p:ph idx="1"/>
          </p:nvPr>
        </p:nvSpPr>
        <p:spPr bwMode="auto">
          <a:xfrm>
            <a:off x="354360" y="1417638"/>
            <a:ext cx="8229600" cy="475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just" eaLnBrk="1" hangingPunct="1">
              <a:lnSpc>
                <a:spcPct val="150000"/>
              </a:lnSpc>
              <a:spcBef>
                <a:spcPts val="463"/>
              </a:spcBef>
            </a:pPr>
            <a:r>
              <a:rPr lang="en-US" altLang="en-US" sz="1600" dirty="0">
                <a:latin typeface="Bookman Old Style" panose="02050604050505020204" pitchFamily="18" charset="0"/>
              </a:rPr>
              <a:t>In  this  project  we  have  studied  about fluid flow mechanism in diesel  engine  and  its  basic fundamentals  from  various  research  papers  published  by  scholars. Any  internal  combustion engine  that  uses  diesel  fuel  that  has  been pumped into the cylinder and heated to a temperature high  enough to   ignite   it   is   referred   to   as   a   diesel   engine.   It   transforms   the chemical  energy  contained  in  the  fuel  into  mechanical  energy  that can   be   utilized   to   drive   marine   vessels,   heavy   tractors,   freight trains, and locomotives. Several electric generators sets and a small number   of   cars   are   also   diesel-powered.   A   diesel   engine   is   an intermittent combustion piston cylinder device. It operates on either a  2-stroke  or  a  4-stoke  cycle.  However,  unlike  the  spark  engine gasoline   engine,   the   diesel   engine   includes   only   air   into   the combustion  chamber  on  its  intake  stroke.  Compression  ratio  is  in the range of 14:1 to 22:1.</a:t>
            </a:r>
            <a:endParaRPr lang="en-US" altLang="en-US" sz="1600" dirty="0">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4283154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57C45-6729-00E6-1BFA-EE22D9A6C17A}"/>
              </a:ext>
            </a:extLst>
          </p:cNvPr>
          <p:cNvSpPr>
            <a:spLocks noGrp="1"/>
          </p:cNvSpPr>
          <p:nvPr>
            <p:ph type="title"/>
          </p:nvPr>
        </p:nvSpPr>
        <p:spPr>
          <a:xfrm>
            <a:off x="1691680" y="346551"/>
            <a:ext cx="5616624" cy="917543"/>
          </a:xfrm>
        </p:spPr>
        <p:txBody>
          <a:bodyPr>
            <a:normAutofit fontScale="90000"/>
          </a:bodyPr>
          <a:lstStyle/>
          <a:p>
            <a:pPr algn="ctr"/>
            <a:r>
              <a:rPr lang="en-US" sz="3200" dirty="0">
                <a:latin typeface="Algerian" panose="04020705040A02060702" pitchFamily="82" charset="0"/>
              </a:rPr>
              <a:t>Result - Python Simulation Code (Fluid)</a:t>
            </a:r>
          </a:p>
        </p:txBody>
      </p:sp>
      <p:pic>
        <p:nvPicPr>
          <p:cNvPr id="5" name="Picture 4">
            <a:extLst>
              <a:ext uri="{FF2B5EF4-FFF2-40B4-BE49-F238E27FC236}">
                <a16:creationId xmlns:a16="http://schemas.microsoft.com/office/drawing/2014/main" id="{AFA0DCB2-6EB6-0FDD-55C0-08D1503BC81C}"/>
              </a:ext>
            </a:extLst>
          </p:cNvPr>
          <p:cNvPicPr>
            <a:picLocks noChangeAspect="1"/>
          </p:cNvPicPr>
          <p:nvPr/>
        </p:nvPicPr>
        <p:blipFill rotWithShape="1">
          <a:blip r:embed="rId2"/>
          <a:srcRect l="929" t="1418"/>
          <a:stretch/>
        </p:blipFill>
        <p:spPr>
          <a:xfrm>
            <a:off x="1517381" y="1268760"/>
            <a:ext cx="6109238" cy="5198696"/>
          </a:xfrm>
          <a:prstGeom prst="rect">
            <a:avLst/>
          </a:prstGeom>
        </p:spPr>
      </p:pic>
    </p:spTree>
    <p:extLst>
      <p:ext uri="{BB962C8B-B14F-4D97-AF65-F5344CB8AC3E}">
        <p14:creationId xmlns:p14="http://schemas.microsoft.com/office/powerpoint/2010/main" val="279893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57C45-6729-00E6-1BFA-EE22D9A6C17A}"/>
              </a:ext>
            </a:extLst>
          </p:cNvPr>
          <p:cNvSpPr>
            <a:spLocks noGrp="1"/>
          </p:cNvSpPr>
          <p:nvPr>
            <p:ph type="title"/>
          </p:nvPr>
        </p:nvSpPr>
        <p:spPr>
          <a:xfrm>
            <a:off x="1763688" y="166480"/>
            <a:ext cx="5616624" cy="917543"/>
          </a:xfrm>
        </p:spPr>
        <p:txBody>
          <a:bodyPr>
            <a:normAutofit fontScale="90000"/>
          </a:bodyPr>
          <a:lstStyle/>
          <a:p>
            <a:pPr algn="ctr"/>
            <a:r>
              <a:rPr lang="en-US" sz="3200" dirty="0">
                <a:latin typeface="Algerian" panose="04020705040A02060702" pitchFamily="82" charset="0"/>
              </a:rPr>
              <a:t>Result – Python Simulation Code (Fluid)</a:t>
            </a:r>
          </a:p>
        </p:txBody>
      </p:sp>
      <p:pic>
        <p:nvPicPr>
          <p:cNvPr id="4" name="Picture 3">
            <a:extLst>
              <a:ext uri="{FF2B5EF4-FFF2-40B4-BE49-F238E27FC236}">
                <a16:creationId xmlns:a16="http://schemas.microsoft.com/office/drawing/2014/main" id="{E46D43C8-1908-DF22-0F93-28AAEA294A6A}"/>
              </a:ext>
            </a:extLst>
          </p:cNvPr>
          <p:cNvPicPr>
            <a:picLocks noChangeAspect="1"/>
          </p:cNvPicPr>
          <p:nvPr/>
        </p:nvPicPr>
        <p:blipFill rotWithShape="1">
          <a:blip r:embed="rId2"/>
          <a:srcRect l="929" b="702"/>
          <a:stretch/>
        </p:blipFill>
        <p:spPr>
          <a:xfrm>
            <a:off x="1421650" y="1092340"/>
            <a:ext cx="6300700" cy="5400600"/>
          </a:xfrm>
          <a:prstGeom prst="rect">
            <a:avLst/>
          </a:prstGeom>
        </p:spPr>
      </p:pic>
    </p:spTree>
    <p:extLst>
      <p:ext uri="{BB962C8B-B14F-4D97-AF65-F5344CB8AC3E}">
        <p14:creationId xmlns:p14="http://schemas.microsoft.com/office/powerpoint/2010/main" val="859105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FE42E-E929-4FCB-D050-2A946C1030B6}"/>
              </a:ext>
            </a:extLst>
          </p:cNvPr>
          <p:cNvSpPr>
            <a:spLocks noGrp="1"/>
          </p:cNvSpPr>
          <p:nvPr>
            <p:ph type="title"/>
          </p:nvPr>
        </p:nvSpPr>
        <p:spPr>
          <a:xfrm>
            <a:off x="3275856" y="0"/>
            <a:ext cx="2880320" cy="792088"/>
          </a:xfrm>
        </p:spPr>
        <p:txBody>
          <a:bodyPr>
            <a:normAutofit/>
          </a:bodyPr>
          <a:lstStyle/>
          <a:p>
            <a:r>
              <a:rPr lang="en-US" sz="3400" dirty="0">
                <a:latin typeface="Algerian" panose="04020705040A02060702" pitchFamily="82" charset="0"/>
              </a:rPr>
              <a:t>References</a:t>
            </a:r>
          </a:p>
        </p:txBody>
      </p:sp>
      <p:sp>
        <p:nvSpPr>
          <p:cNvPr id="2" name="Content Placeholder 1">
            <a:extLst>
              <a:ext uri="{FF2B5EF4-FFF2-40B4-BE49-F238E27FC236}">
                <a16:creationId xmlns:a16="http://schemas.microsoft.com/office/drawing/2014/main" id="{871B3E09-DA26-9354-BB6F-5B5922D2369A}"/>
              </a:ext>
            </a:extLst>
          </p:cNvPr>
          <p:cNvSpPr>
            <a:spLocks noGrp="1"/>
          </p:cNvSpPr>
          <p:nvPr>
            <p:ph idx="1"/>
          </p:nvPr>
        </p:nvSpPr>
        <p:spPr>
          <a:xfrm>
            <a:off x="251520" y="792088"/>
            <a:ext cx="8568952" cy="6065912"/>
          </a:xfrm>
        </p:spPr>
        <p:txBody>
          <a:bodyPr>
            <a:normAutofit fontScale="40000" lnSpcReduction="20000"/>
          </a:bodyPr>
          <a:lstStyle/>
          <a:p>
            <a:pPr fontAlgn="auto">
              <a:spcBef>
                <a:spcPts val="35"/>
              </a:spcBef>
              <a:spcAft>
                <a:spcPts val="0"/>
              </a:spcAft>
              <a:defRPr/>
            </a:pPr>
            <a:endParaRPr lang="en-US" sz="3200" dirty="0">
              <a:latin typeface="Times New Roman" panose="02020603050405020304"/>
              <a:cs typeface="Times New Roman" panose="02020603050405020304"/>
            </a:endParaRPr>
          </a:p>
          <a:p>
            <a:pPr marL="12700" fontAlgn="auto">
              <a:spcBef>
                <a:spcPts val="0"/>
              </a:spcBef>
              <a:spcAft>
                <a:spcPts val="0"/>
              </a:spcAft>
              <a:defRPr/>
            </a:pPr>
            <a:r>
              <a:rPr lang="en-US" sz="2800" b="1" dirty="0">
                <a:latin typeface="Bookman Old Style"/>
                <a:cs typeface="Bookman Old Style"/>
              </a:rPr>
              <a:t>[1]</a:t>
            </a:r>
            <a:r>
              <a:rPr lang="en-US" sz="2800" b="1" spc="120" dirty="0">
                <a:latin typeface="Times New Roman" panose="02020603050405020304"/>
                <a:cs typeface="Times New Roman" panose="02020603050405020304"/>
              </a:rPr>
              <a:t> </a:t>
            </a:r>
            <a:r>
              <a:rPr lang="en-US" sz="2800" b="1" dirty="0">
                <a:latin typeface="Bookman Old Style"/>
                <a:cs typeface="Bookman Old Style"/>
              </a:rPr>
              <a:t>R.D.</a:t>
            </a:r>
            <a:r>
              <a:rPr lang="en-US" sz="2800" b="1" spc="125" dirty="0">
                <a:latin typeface="Times New Roman" panose="02020603050405020304"/>
                <a:cs typeface="Times New Roman" panose="02020603050405020304"/>
              </a:rPr>
              <a:t> </a:t>
            </a:r>
            <a:r>
              <a:rPr lang="en-US" sz="2800" b="1" spc="-15" dirty="0">
                <a:latin typeface="Bookman Old Style"/>
                <a:cs typeface="Bookman Old Style"/>
              </a:rPr>
              <a:t>R</a:t>
            </a:r>
            <a:r>
              <a:rPr lang="en-US" sz="2800" b="1" spc="-5" dirty="0">
                <a:latin typeface="Bookman Old Style"/>
                <a:cs typeface="Bookman Old Style"/>
              </a:rPr>
              <a:t>ei</a:t>
            </a:r>
            <a:r>
              <a:rPr lang="en-US" sz="2800" b="1" spc="-10" dirty="0">
                <a:latin typeface="Bookman Old Style"/>
                <a:cs typeface="Bookman Old Style"/>
              </a:rPr>
              <a:t>t</a:t>
            </a:r>
            <a:r>
              <a:rPr lang="en-US" sz="2800" b="1" dirty="0">
                <a:latin typeface="Bookman Old Style"/>
                <a:cs typeface="Bookman Old Style"/>
              </a:rPr>
              <a:t>z</a:t>
            </a:r>
            <a:r>
              <a:rPr lang="en-US" sz="2800" b="1" spc="120" dirty="0">
                <a:latin typeface="Times New Roman" panose="02020603050405020304"/>
                <a:cs typeface="Times New Roman" panose="02020603050405020304"/>
              </a:rPr>
              <a:t> </a:t>
            </a:r>
            <a:r>
              <a:rPr lang="en-US" sz="2800" b="1" dirty="0">
                <a:latin typeface="Bookman Old Style"/>
                <a:cs typeface="Bookman Old Style"/>
              </a:rPr>
              <a:t>&amp;</a:t>
            </a:r>
            <a:r>
              <a:rPr lang="en-US" sz="2800" b="1" spc="120" dirty="0">
                <a:latin typeface="Times New Roman" panose="02020603050405020304"/>
                <a:cs typeface="Times New Roman" panose="02020603050405020304"/>
              </a:rPr>
              <a:t> </a:t>
            </a:r>
            <a:r>
              <a:rPr lang="en-US" sz="2800" b="1" dirty="0">
                <a:latin typeface="Bookman Old Style"/>
                <a:cs typeface="Bookman Old Style"/>
              </a:rPr>
              <a:t>C.</a:t>
            </a:r>
            <a:r>
              <a:rPr lang="en-US" sz="2800" b="1" spc="-10" dirty="0">
                <a:latin typeface="Bookman Old Style"/>
                <a:cs typeface="Bookman Old Style"/>
              </a:rPr>
              <a:t>J</a:t>
            </a:r>
            <a:r>
              <a:rPr lang="en-US" sz="2800" b="1" dirty="0">
                <a:latin typeface="Bookman Old Style"/>
                <a:cs typeface="Bookman Old Style"/>
              </a:rPr>
              <a:t>.</a:t>
            </a:r>
            <a:r>
              <a:rPr lang="en-US" sz="2800" b="1" spc="130" dirty="0">
                <a:latin typeface="Times New Roman" panose="02020603050405020304"/>
                <a:cs typeface="Times New Roman" panose="02020603050405020304"/>
              </a:rPr>
              <a:t> </a:t>
            </a:r>
            <a:r>
              <a:rPr lang="en-US" sz="2800" b="1" dirty="0">
                <a:latin typeface="Bookman Old Style"/>
                <a:cs typeface="Bookman Old Style"/>
              </a:rPr>
              <a:t>R</a:t>
            </a:r>
            <a:r>
              <a:rPr lang="en-US" sz="2800" b="1" spc="-10" dirty="0">
                <a:latin typeface="Bookman Old Style"/>
                <a:cs typeface="Bookman Old Style"/>
              </a:rPr>
              <a:t>ut</a:t>
            </a:r>
            <a:r>
              <a:rPr lang="en-US" sz="2800" b="1" dirty="0">
                <a:latin typeface="Bookman Old Style"/>
                <a:cs typeface="Bookman Old Style"/>
              </a:rPr>
              <a:t>l</a:t>
            </a:r>
            <a:r>
              <a:rPr lang="en-US" sz="2800" b="1" spc="-10" dirty="0">
                <a:latin typeface="Bookman Old Style"/>
                <a:cs typeface="Bookman Old Style"/>
              </a:rPr>
              <a:t>a</a:t>
            </a:r>
            <a:r>
              <a:rPr lang="en-US" sz="2800" b="1" dirty="0">
                <a:latin typeface="Bookman Old Style"/>
                <a:cs typeface="Bookman Old Style"/>
              </a:rPr>
              <a:t>n</a:t>
            </a:r>
            <a:r>
              <a:rPr lang="en-US" sz="2800" b="1" spc="10" dirty="0">
                <a:latin typeface="Bookman Old Style"/>
                <a:cs typeface="Bookman Old Style"/>
              </a:rPr>
              <a:t>d</a:t>
            </a:r>
            <a:r>
              <a:rPr lang="en-US" sz="2800" dirty="0">
                <a:latin typeface="Bookman Old Style"/>
                <a:cs typeface="Bookman Old Style"/>
              </a:rPr>
              <a:t>,</a:t>
            </a:r>
            <a:r>
              <a:rPr lang="en-US" sz="2800" spc="85" dirty="0">
                <a:latin typeface="Times New Roman" panose="02020603050405020304"/>
                <a:cs typeface="Times New Roman" panose="02020603050405020304"/>
              </a:rPr>
              <a:t> </a:t>
            </a:r>
            <a:r>
              <a:rPr lang="en-US" sz="2800" spc="-10" dirty="0">
                <a:latin typeface="Bookman Old Style"/>
                <a:cs typeface="Bookman Old Style"/>
              </a:rPr>
              <a:t>19</a:t>
            </a:r>
            <a:r>
              <a:rPr lang="en-US" sz="2800" dirty="0">
                <a:latin typeface="Bookman Old Style"/>
                <a:cs typeface="Bookman Old Style"/>
              </a:rPr>
              <a:t>95</a:t>
            </a:r>
            <a:r>
              <a:rPr lang="en-US" sz="2800" spc="100" dirty="0">
                <a:latin typeface="Times New Roman" panose="02020603050405020304"/>
                <a:cs typeface="Times New Roman" panose="02020603050405020304"/>
              </a:rPr>
              <a:t> </a:t>
            </a:r>
            <a:r>
              <a:rPr lang="en-US" sz="2800" spc="-10" dirty="0">
                <a:latin typeface="Bookman Old Style"/>
                <a:cs typeface="Bookman Old Style"/>
              </a:rPr>
              <a:t>“D</a:t>
            </a:r>
            <a:r>
              <a:rPr lang="en-US" sz="2800" dirty="0">
                <a:latin typeface="Bookman Old Style"/>
                <a:cs typeface="Bookman Old Style"/>
              </a:rPr>
              <a:t>e</a:t>
            </a:r>
            <a:r>
              <a:rPr lang="en-US" sz="2800" spc="-10" dirty="0">
                <a:latin typeface="Bookman Old Style"/>
                <a:cs typeface="Bookman Old Style"/>
              </a:rPr>
              <a:t>v</a:t>
            </a:r>
            <a:r>
              <a:rPr lang="en-US" sz="2800" spc="10" dirty="0">
                <a:latin typeface="Bookman Old Style"/>
                <a:cs typeface="Bookman Old Style"/>
              </a:rPr>
              <a:t>e</a:t>
            </a:r>
            <a:r>
              <a:rPr lang="en-US" sz="2800" spc="-15" dirty="0">
                <a:latin typeface="Bookman Old Style"/>
                <a:cs typeface="Bookman Old Style"/>
              </a:rPr>
              <a:t>l</a:t>
            </a:r>
            <a:r>
              <a:rPr lang="en-US" sz="2800" dirty="0">
                <a:latin typeface="Bookman Old Style"/>
                <a:cs typeface="Bookman Old Style"/>
              </a:rPr>
              <a:t>o</a:t>
            </a:r>
            <a:r>
              <a:rPr lang="en-US" sz="2800" spc="-10" dirty="0">
                <a:latin typeface="Bookman Old Style"/>
                <a:cs typeface="Bookman Old Style"/>
              </a:rPr>
              <a:t>p</a:t>
            </a:r>
            <a:r>
              <a:rPr lang="en-US" sz="2800" spc="-15" dirty="0">
                <a:latin typeface="Bookman Old Style"/>
                <a:cs typeface="Bookman Old Style"/>
              </a:rPr>
              <a:t>m</a:t>
            </a:r>
            <a:r>
              <a:rPr lang="en-US" sz="2800" spc="10" dirty="0">
                <a:latin typeface="Bookman Old Style"/>
                <a:cs typeface="Bookman Old Style"/>
              </a:rPr>
              <a:t>e</a:t>
            </a:r>
            <a:r>
              <a:rPr lang="en-US" sz="2800" spc="-5" dirty="0">
                <a:latin typeface="Bookman Old Style"/>
                <a:cs typeface="Bookman Old Style"/>
              </a:rPr>
              <a:t>n</a:t>
            </a:r>
            <a:r>
              <a:rPr lang="en-US" sz="2800" dirty="0">
                <a:latin typeface="Bookman Old Style"/>
                <a:cs typeface="Bookman Old Style"/>
              </a:rPr>
              <a:t>t</a:t>
            </a:r>
            <a:r>
              <a:rPr lang="en-US" sz="2800" spc="85" dirty="0">
                <a:latin typeface="Times New Roman" panose="02020603050405020304"/>
                <a:cs typeface="Times New Roman" panose="02020603050405020304"/>
              </a:rPr>
              <a:t> </a:t>
            </a:r>
            <a:r>
              <a:rPr lang="en-US" sz="2800" spc="-5" dirty="0">
                <a:latin typeface="Bookman Old Style"/>
                <a:cs typeface="Bookman Old Style"/>
              </a:rPr>
              <a:t>an</a:t>
            </a:r>
            <a:r>
              <a:rPr lang="en-US" sz="2800" dirty="0">
                <a:latin typeface="Bookman Old Style"/>
                <a:cs typeface="Bookman Old Style"/>
              </a:rPr>
              <a:t>d</a:t>
            </a:r>
            <a:r>
              <a:rPr lang="en-US" sz="2800" spc="95" dirty="0">
                <a:latin typeface="Times New Roman" panose="02020603050405020304"/>
                <a:cs typeface="Times New Roman" panose="02020603050405020304"/>
              </a:rPr>
              <a:t> </a:t>
            </a:r>
            <a:r>
              <a:rPr lang="en-US" sz="2800" spc="-20" dirty="0">
                <a:latin typeface="Bookman Old Style"/>
                <a:cs typeface="Bookman Old Style"/>
              </a:rPr>
              <a:t>t</a:t>
            </a:r>
            <a:r>
              <a:rPr lang="en-US" sz="2800" spc="10" dirty="0">
                <a:latin typeface="Bookman Old Style"/>
                <a:cs typeface="Bookman Old Style"/>
              </a:rPr>
              <a:t>e</a:t>
            </a:r>
            <a:r>
              <a:rPr lang="en-US" sz="2800" dirty="0">
                <a:latin typeface="Bookman Old Style"/>
                <a:cs typeface="Bookman Old Style"/>
              </a:rPr>
              <a:t>st</a:t>
            </a:r>
            <a:r>
              <a:rPr lang="en-US" sz="2800" spc="-5" dirty="0">
                <a:latin typeface="Bookman Old Style"/>
                <a:cs typeface="Bookman Old Style"/>
              </a:rPr>
              <a:t>in</a:t>
            </a:r>
            <a:r>
              <a:rPr lang="en-US" sz="2800" dirty="0">
                <a:latin typeface="Bookman Old Style"/>
                <a:cs typeface="Bookman Old Style"/>
              </a:rPr>
              <a:t>g</a:t>
            </a:r>
            <a:r>
              <a:rPr lang="en-US" sz="2800" spc="95" dirty="0">
                <a:latin typeface="Times New Roman" panose="02020603050405020304"/>
                <a:cs typeface="Times New Roman" panose="02020603050405020304"/>
              </a:rPr>
              <a:t> </a:t>
            </a:r>
            <a:r>
              <a:rPr lang="en-US" sz="2800" dirty="0">
                <a:latin typeface="Bookman Old Style"/>
                <a:cs typeface="Bookman Old Style"/>
              </a:rPr>
              <a:t>of</a:t>
            </a:r>
          </a:p>
          <a:p>
            <a:pPr eaLnBrk="1" hangingPunct="1">
              <a:lnSpc>
                <a:spcPct val="146000"/>
              </a:lnSpc>
            </a:pP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a:t>
            </a:r>
            <a:r>
              <a:rPr lang="en-US" altLang="en-US" sz="2800" dirty="0">
                <a:latin typeface="Times New Roman" panose="02020603050405020304" pitchFamily="18" charset="0"/>
              </a:rPr>
              <a:t> </a:t>
            </a:r>
            <a:r>
              <a:rPr lang="en-US" altLang="en-US" sz="2800" dirty="0">
                <a:latin typeface="Bookman Old Style" panose="02050604050505020204" pitchFamily="18" charset="0"/>
              </a:rPr>
              <a:t>CFD</a:t>
            </a:r>
            <a:r>
              <a:rPr lang="en-US" altLang="en-US" sz="2800" dirty="0">
                <a:latin typeface="Times New Roman" panose="02020603050405020304" pitchFamily="18" charset="0"/>
              </a:rPr>
              <a:t> </a:t>
            </a:r>
            <a:r>
              <a:rPr lang="en-US" altLang="en-US" sz="2800" dirty="0">
                <a:latin typeface="Bookman Old Style" panose="02050604050505020204" pitchFamily="18" charset="0"/>
              </a:rPr>
              <a:t>models” International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Journal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Progress</a:t>
            </a:r>
            <a:r>
              <a:rPr lang="en-US" altLang="en-US" sz="2800" dirty="0">
                <a:latin typeface="Times New Roman" panose="02020603050405020304" pitchFamily="18" charset="0"/>
              </a:rPr>
              <a:t> </a:t>
            </a:r>
            <a:r>
              <a:rPr lang="en-US" altLang="en-US" sz="2800" dirty="0">
                <a:latin typeface="Bookman Old Style" panose="02050604050505020204" pitchFamily="18" charset="0"/>
              </a:rPr>
              <a:t>in</a:t>
            </a:r>
            <a:r>
              <a:rPr lang="en-US" altLang="en-US" sz="2800" dirty="0">
                <a:latin typeface="Times New Roman" panose="02020603050405020304" pitchFamily="18" charset="0"/>
              </a:rPr>
              <a:t> </a:t>
            </a:r>
            <a:r>
              <a:rPr lang="en-US" altLang="en-US" sz="2800" dirty="0">
                <a:latin typeface="Bookman Old Style" panose="02050604050505020204" pitchFamily="18" charset="0"/>
              </a:rPr>
              <a:t>Energy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Combustion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Science,</a:t>
            </a:r>
            <a:r>
              <a:rPr lang="en-US" altLang="en-US" sz="2800" dirty="0">
                <a:latin typeface="Times New Roman" panose="02020603050405020304" pitchFamily="18" charset="0"/>
              </a:rPr>
              <a:t> </a:t>
            </a:r>
            <a:r>
              <a:rPr lang="en-US" altLang="en-US" sz="2800" dirty="0">
                <a:latin typeface="Bookman Old Style" panose="02050604050505020204" pitchFamily="18" charset="0"/>
              </a:rPr>
              <a:t>volume</a:t>
            </a:r>
            <a:r>
              <a:rPr lang="en-US" altLang="en-US" sz="2800" dirty="0">
                <a:latin typeface="Times New Roman" panose="02020603050405020304" pitchFamily="18" charset="0"/>
              </a:rPr>
              <a:t> </a:t>
            </a:r>
            <a:r>
              <a:rPr lang="en-US" altLang="en-US" sz="2800" dirty="0">
                <a:latin typeface="Bookman Old Style" panose="02050604050505020204" pitchFamily="18" charset="0"/>
              </a:rPr>
              <a:t>– 21</a:t>
            </a:r>
            <a:r>
              <a:rPr lang="en-US" altLang="en-US" sz="2800" dirty="0">
                <a:latin typeface="Times New Roman" panose="02020603050405020304" pitchFamily="18" charset="0"/>
              </a:rPr>
              <a:t> </a:t>
            </a:r>
            <a:r>
              <a:rPr lang="en-US" altLang="en-US" sz="2800" dirty="0">
                <a:latin typeface="Bookman Old Style" panose="02050604050505020204" pitchFamily="18" charset="0"/>
              </a:rPr>
              <a:t>issue</a:t>
            </a:r>
            <a:r>
              <a:rPr lang="en-US" altLang="en-US" sz="2800" dirty="0">
                <a:latin typeface="Times New Roman" panose="02020603050405020304" pitchFamily="18" charset="0"/>
              </a:rPr>
              <a:t> </a:t>
            </a:r>
            <a:r>
              <a:rPr lang="en-US" altLang="en-US" sz="2800" dirty="0">
                <a:latin typeface="Bookman Old Style" panose="02050604050505020204" pitchFamily="18" charset="0"/>
              </a:rPr>
              <a:t>2</a:t>
            </a:r>
            <a:r>
              <a:rPr lang="en-US" altLang="en-US" sz="2800" dirty="0">
                <a:latin typeface="Times New Roman" panose="02020603050405020304" pitchFamily="18" charset="0"/>
              </a:rPr>
              <a:t> </a:t>
            </a:r>
            <a:r>
              <a:rPr lang="en-US" altLang="en-US" sz="2800" dirty="0">
                <a:latin typeface="Bookman Old Style" panose="02050604050505020204" pitchFamily="18" charset="0"/>
              </a:rPr>
              <a:t>page</a:t>
            </a:r>
            <a:r>
              <a:rPr lang="en-US" altLang="en-US" sz="2800" dirty="0">
                <a:latin typeface="Times New Roman" panose="02020603050405020304" pitchFamily="18" charset="0"/>
              </a:rPr>
              <a:t> </a:t>
            </a:r>
            <a:r>
              <a:rPr lang="en-US" altLang="en-US" sz="2800" dirty="0">
                <a:latin typeface="Bookman Old Style" panose="02050604050505020204" pitchFamily="18" charset="0"/>
              </a:rPr>
              <a:t>173-196</a:t>
            </a:r>
          </a:p>
          <a:p>
            <a:pPr algn="just" eaLnBrk="1" hangingPunct="1">
              <a:lnSpc>
                <a:spcPct val="146000"/>
              </a:lnSpc>
              <a:spcBef>
                <a:spcPts val="813"/>
              </a:spcBef>
            </a:pPr>
            <a:r>
              <a:rPr lang="en-US" altLang="en-US" sz="2800" b="1" dirty="0">
                <a:latin typeface="Bookman Old Style" panose="02050604050505020204" pitchFamily="18" charset="0"/>
              </a:rPr>
              <a:t>[2]</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Magin</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Lapuerta</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ET.</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AL</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2008</a:t>
            </a:r>
            <a:r>
              <a:rPr lang="en-US" altLang="en-US" sz="2800" b="1" dirty="0">
                <a:latin typeface="Times New Roman" panose="02020603050405020304" pitchFamily="18" charset="0"/>
              </a:rPr>
              <a:t> </a:t>
            </a:r>
            <a:r>
              <a:rPr lang="en-US" altLang="en-US" sz="2800" dirty="0">
                <a:latin typeface="Bookman Old Style" panose="02050604050505020204" pitchFamily="18" charset="0"/>
              </a:rPr>
              <a:t>“Effect</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biodiesel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fuel</a:t>
            </a:r>
            <a:r>
              <a:rPr lang="en-US" altLang="en-US" sz="2800" dirty="0">
                <a:latin typeface="Times New Roman" panose="02020603050405020304" pitchFamily="18" charset="0"/>
              </a:rPr>
              <a:t> </a:t>
            </a:r>
            <a:r>
              <a:rPr lang="en-US" altLang="en-US" sz="2800" dirty="0">
                <a:latin typeface="Bookman Old Style" panose="02050604050505020204" pitchFamily="18" charset="0"/>
              </a:rPr>
              <a:t>or</a:t>
            </a:r>
            <a:r>
              <a:rPr lang="en-US" altLang="en-US" sz="2800" dirty="0">
                <a:latin typeface="Times New Roman" panose="02020603050405020304" pitchFamily="18" charset="0"/>
              </a:rPr>
              <a:t> </a:t>
            </a: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 International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Journal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Progress</a:t>
            </a:r>
            <a:r>
              <a:rPr lang="en-US" altLang="en-US" sz="2800" dirty="0">
                <a:latin typeface="Times New Roman" panose="02020603050405020304" pitchFamily="18" charset="0"/>
              </a:rPr>
              <a:t> </a:t>
            </a:r>
            <a:r>
              <a:rPr lang="en-US" altLang="en-US" sz="2800" dirty="0">
                <a:latin typeface="Bookman Old Style" panose="02050604050505020204" pitchFamily="18" charset="0"/>
              </a:rPr>
              <a:t>in</a:t>
            </a:r>
            <a:r>
              <a:rPr lang="en-US" altLang="en-US" sz="2800" dirty="0">
                <a:latin typeface="Times New Roman" panose="02020603050405020304" pitchFamily="18" charset="0"/>
              </a:rPr>
              <a:t> </a:t>
            </a:r>
            <a:r>
              <a:rPr lang="en-US" altLang="en-US" sz="2800" dirty="0">
                <a:latin typeface="Bookman Old Style" panose="02050604050505020204" pitchFamily="18" charset="0"/>
              </a:rPr>
              <a:t>Energy</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Combustion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Science,</a:t>
            </a:r>
            <a:r>
              <a:rPr lang="en-US" altLang="en-US" sz="2800" dirty="0">
                <a:latin typeface="Times New Roman" panose="02020603050405020304" pitchFamily="18" charset="0"/>
              </a:rPr>
              <a:t> </a:t>
            </a:r>
            <a:r>
              <a:rPr lang="en-US" altLang="en-US" sz="2800" dirty="0">
                <a:latin typeface="Bookman Old Style" panose="02050604050505020204" pitchFamily="18" charset="0"/>
              </a:rPr>
              <a:t>volume</a:t>
            </a:r>
            <a:r>
              <a:rPr lang="en-US" altLang="en-US" sz="2800" dirty="0">
                <a:latin typeface="Times New Roman" panose="02020603050405020304" pitchFamily="18" charset="0"/>
              </a:rPr>
              <a:t> </a:t>
            </a:r>
            <a:r>
              <a:rPr lang="en-US" altLang="en-US" sz="2800" dirty="0">
                <a:latin typeface="Bookman Old Style" panose="02050604050505020204" pitchFamily="18" charset="0"/>
              </a:rPr>
              <a:t>34</a:t>
            </a:r>
            <a:r>
              <a:rPr lang="en-US" altLang="en-US" sz="2800" dirty="0">
                <a:latin typeface="Times New Roman" panose="02020603050405020304" pitchFamily="18" charset="0"/>
              </a:rPr>
              <a:t> </a:t>
            </a:r>
            <a:r>
              <a:rPr lang="en-US" altLang="en-US" sz="2800" dirty="0">
                <a:latin typeface="Bookman Old Style" panose="02050604050505020204" pitchFamily="18" charset="0"/>
              </a:rPr>
              <a:t>issue</a:t>
            </a:r>
            <a:r>
              <a:rPr lang="en-US" altLang="en-US" sz="2800" dirty="0">
                <a:latin typeface="Times New Roman" panose="02020603050405020304" pitchFamily="18" charset="0"/>
              </a:rPr>
              <a:t> </a:t>
            </a:r>
            <a:r>
              <a:rPr lang="en-US" altLang="en-US" sz="2800" dirty="0">
                <a:latin typeface="Bookman Old Style" panose="02050604050505020204" pitchFamily="18" charset="0"/>
              </a:rPr>
              <a:t>2</a:t>
            </a:r>
            <a:r>
              <a:rPr lang="en-US" altLang="en-US" sz="2800" dirty="0">
                <a:latin typeface="Times New Roman" panose="02020603050405020304" pitchFamily="18" charset="0"/>
              </a:rPr>
              <a:t> </a:t>
            </a:r>
            <a:r>
              <a:rPr lang="en-US" altLang="en-US" sz="2800" dirty="0">
                <a:latin typeface="Bookman Old Style" panose="02050604050505020204" pitchFamily="18" charset="0"/>
              </a:rPr>
              <a:t>page</a:t>
            </a:r>
            <a:r>
              <a:rPr lang="en-US" altLang="en-US" sz="2800" dirty="0">
                <a:latin typeface="Times New Roman" panose="02020603050405020304" pitchFamily="18" charset="0"/>
              </a:rPr>
              <a:t> </a:t>
            </a:r>
            <a:r>
              <a:rPr lang="en-US" altLang="en-US" sz="2800" dirty="0">
                <a:latin typeface="Bookman Old Style" panose="02050604050505020204" pitchFamily="18" charset="0"/>
              </a:rPr>
              <a:t>198–223</a:t>
            </a:r>
          </a:p>
          <a:p>
            <a:pPr eaLnBrk="1" hangingPunct="1">
              <a:lnSpc>
                <a:spcPct val="147000"/>
              </a:lnSpc>
              <a:spcBef>
                <a:spcPts val="800"/>
              </a:spcBef>
            </a:pPr>
            <a:r>
              <a:rPr lang="en-US" altLang="en-US" sz="2800" b="1" dirty="0">
                <a:latin typeface="Bookman Old Style" panose="02050604050505020204" pitchFamily="18" charset="0"/>
              </a:rPr>
              <a:t>[3]</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M.Evna</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Alam</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Fahd</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ET.</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AL</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2013</a:t>
            </a:r>
            <a:r>
              <a:rPr lang="en-US" altLang="en-US" sz="2800" b="1" dirty="0">
                <a:latin typeface="Times New Roman" panose="02020603050405020304" pitchFamily="18" charset="0"/>
              </a:rPr>
              <a:t> </a:t>
            </a:r>
            <a:r>
              <a:rPr lang="en-US" altLang="en-US" sz="2800" dirty="0">
                <a:latin typeface="Bookman Old Style" panose="02050604050505020204" pitchFamily="18" charset="0"/>
              </a:rPr>
              <a:t>“Experimental</a:t>
            </a:r>
            <a:r>
              <a:rPr lang="en-US" altLang="en-US" sz="2800" dirty="0">
                <a:latin typeface="Times New Roman" panose="02020603050405020304" pitchFamily="18" charset="0"/>
              </a:rPr>
              <a:t> </a:t>
            </a:r>
            <a:r>
              <a:rPr lang="en-US" altLang="en-US" sz="2800" dirty="0">
                <a:latin typeface="Bookman Old Style" panose="02050604050505020204" pitchFamily="18" charset="0"/>
              </a:rPr>
              <a:t>investigation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the</a:t>
            </a:r>
            <a:r>
              <a:rPr lang="en-US" altLang="en-US" sz="2800" dirty="0">
                <a:latin typeface="Times New Roman" panose="02020603050405020304" pitchFamily="18" charset="0"/>
              </a:rPr>
              <a:t> </a:t>
            </a:r>
            <a:r>
              <a:rPr lang="en-US" altLang="en-US" sz="2800" dirty="0">
                <a:latin typeface="Bookman Old Style" panose="02050604050505020204" pitchFamily="18" charset="0"/>
              </a:rPr>
              <a:t>performance</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emission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characteristics</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direct</a:t>
            </a:r>
            <a:r>
              <a:rPr lang="en-US" altLang="en-US" sz="2800" dirty="0">
                <a:latin typeface="Times New Roman" panose="02020603050405020304" pitchFamily="18" charset="0"/>
              </a:rPr>
              <a:t> </a:t>
            </a:r>
            <a:r>
              <a:rPr lang="en-US" altLang="en-US" sz="2800" dirty="0">
                <a:latin typeface="Bookman Old Style" panose="02050604050505020204" pitchFamily="18" charset="0"/>
              </a:rPr>
              <a:t>injection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a:t>
            </a:r>
            <a:r>
              <a:rPr lang="en-US" altLang="en-US" sz="2800" dirty="0">
                <a:latin typeface="Times New Roman" panose="02020603050405020304" pitchFamily="18" charset="0"/>
              </a:rPr>
              <a:t> </a:t>
            </a:r>
            <a:r>
              <a:rPr lang="en-US" altLang="en-US" sz="2800" dirty="0">
                <a:latin typeface="Bookman Old Style" panose="02050604050505020204" pitchFamily="18" charset="0"/>
              </a:rPr>
              <a:t>by</a:t>
            </a:r>
            <a:r>
              <a:rPr lang="en-US" altLang="en-US" sz="2800" dirty="0">
                <a:latin typeface="Times New Roman" panose="02020603050405020304" pitchFamily="18" charset="0"/>
              </a:rPr>
              <a:t> </a:t>
            </a:r>
            <a:r>
              <a:rPr lang="en-US" altLang="en-US" sz="2800" dirty="0">
                <a:latin typeface="Bookman Old Style" panose="02050604050505020204" pitchFamily="18" charset="0"/>
              </a:rPr>
              <a:t>water</a:t>
            </a:r>
            <a:r>
              <a:rPr lang="en-US" altLang="en-US" sz="2800" dirty="0">
                <a:latin typeface="Times New Roman" panose="02020603050405020304" pitchFamily="18" charset="0"/>
              </a:rPr>
              <a:t> </a:t>
            </a:r>
            <a:r>
              <a:rPr lang="en-US" altLang="en-US" sz="2800" dirty="0">
                <a:latin typeface="Bookman Old Style" panose="02050604050505020204" pitchFamily="18" charset="0"/>
              </a:rPr>
              <a:t>emulsion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under</a:t>
            </a:r>
            <a:r>
              <a:rPr lang="en-US" altLang="en-US" sz="2800" dirty="0">
                <a:latin typeface="Times New Roman" panose="02020603050405020304" pitchFamily="18" charset="0"/>
              </a:rPr>
              <a:t> </a:t>
            </a:r>
            <a:r>
              <a:rPr lang="en-US" altLang="en-US" sz="2800" dirty="0">
                <a:latin typeface="Bookman Old Style" panose="02050604050505020204" pitchFamily="18" charset="0"/>
              </a:rPr>
              <a:t>varying</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a:t>
            </a:r>
            <a:r>
              <a:rPr lang="en-US" altLang="en-US" sz="2800" dirty="0">
                <a:latin typeface="Times New Roman" panose="02020603050405020304" pitchFamily="18" charset="0"/>
              </a:rPr>
              <a:t> </a:t>
            </a:r>
            <a:r>
              <a:rPr lang="en-US" altLang="en-US" sz="2800" dirty="0">
                <a:latin typeface="Bookman Old Style" panose="02050604050505020204" pitchFamily="18" charset="0"/>
              </a:rPr>
              <a:t>load</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condition” International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Journal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Applied</a:t>
            </a:r>
            <a:r>
              <a:rPr lang="en-US" altLang="en-US" sz="2800" dirty="0">
                <a:latin typeface="Times New Roman" panose="02020603050405020304" pitchFamily="18" charset="0"/>
              </a:rPr>
              <a:t> </a:t>
            </a:r>
            <a:r>
              <a:rPr lang="en-US" altLang="en-US" sz="2800" dirty="0">
                <a:latin typeface="Bookman Old Style" panose="02050604050505020204" pitchFamily="18" charset="0"/>
              </a:rPr>
              <a:t>Energy,</a:t>
            </a:r>
            <a:r>
              <a:rPr lang="en-US" altLang="en-US" sz="2800" dirty="0">
                <a:latin typeface="Times New Roman" panose="02020603050405020304" pitchFamily="18" charset="0"/>
              </a:rPr>
              <a:t> </a:t>
            </a:r>
            <a:r>
              <a:rPr lang="en-US" altLang="en-US" sz="3000" dirty="0">
                <a:latin typeface="Bookman Old Style" panose="02050604050505020204" pitchFamily="18" charset="0"/>
              </a:rPr>
              <a:t>volume</a:t>
            </a:r>
            <a:r>
              <a:rPr lang="en-US" altLang="en-US" sz="2800" dirty="0">
                <a:latin typeface="Times New Roman" panose="02020603050405020304" pitchFamily="18" charset="0"/>
              </a:rPr>
              <a:t> </a:t>
            </a:r>
            <a:r>
              <a:rPr lang="en-US" altLang="en-US" sz="2800" dirty="0">
                <a:latin typeface="Bookman Old Style" panose="02050604050505020204" pitchFamily="18" charset="0"/>
              </a:rPr>
              <a:t>102</a:t>
            </a:r>
            <a:r>
              <a:rPr lang="en-US" altLang="en-US" sz="2800" dirty="0">
                <a:latin typeface="Times New Roman" panose="02020603050405020304" pitchFamily="18" charset="0"/>
              </a:rPr>
              <a:t> </a:t>
            </a:r>
            <a:r>
              <a:rPr lang="en-US" altLang="en-US" sz="2800" dirty="0">
                <a:latin typeface="Bookman Old Style" panose="02050604050505020204" pitchFamily="18" charset="0"/>
              </a:rPr>
              <a:t>page</a:t>
            </a:r>
            <a:r>
              <a:rPr lang="en-US" altLang="en-US" sz="2800" dirty="0">
                <a:latin typeface="Times New Roman" panose="02020603050405020304" pitchFamily="18" charset="0"/>
              </a:rPr>
              <a:t> </a:t>
            </a:r>
            <a:r>
              <a:rPr lang="en-US" altLang="en-US" sz="2800" dirty="0">
                <a:latin typeface="Bookman Old Style" panose="02050604050505020204" pitchFamily="18" charset="0"/>
              </a:rPr>
              <a:t>1024-1049</a:t>
            </a:r>
          </a:p>
          <a:p>
            <a:pPr eaLnBrk="1" hangingPunct="1">
              <a:lnSpc>
                <a:spcPct val="147000"/>
              </a:lnSpc>
              <a:spcBef>
                <a:spcPts val="800"/>
              </a:spcBef>
            </a:pPr>
            <a:r>
              <a:rPr lang="en-US" altLang="en-US" sz="2800" b="1" dirty="0">
                <a:latin typeface="Bookman Old Style" panose="02050604050505020204" pitchFamily="18" charset="0"/>
              </a:rPr>
              <a:t>[4]</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Bang-Quan</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He</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ET.</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AL</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2003</a:t>
            </a:r>
            <a:r>
              <a:rPr lang="en-US" altLang="en-US" sz="2800" b="1" dirty="0">
                <a:latin typeface="Times New Roman" panose="02020603050405020304" pitchFamily="18" charset="0"/>
              </a:rPr>
              <a:t> </a:t>
            </a:r>
            <a:r>
              <a:rPr lang="en-US" altLang="en-US" sz="2800" dirty="0">
                <a:latin typeface="Bookman Old Style" panose="02050604050505020204" pitchFamily="18" charset="0"/>
              </a:rPr>
              <a:t>“Effect</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Ethanol</a:t>
            </a:r>
            <a:r>
              <a:rPr lang="en-US" altLang="en-US" sz="2800" dirty="0">
                <a:latin typeface="Times New Roman" panose="02020603050405020304" pitchFamily="18" charset="0"/>
              </a:rPr>
              <a:t> </a:t>
            </a:r>
            <a:r>
              <a:rPr lang="en-US" altLang="en-US" sz="2800" dirty="0">
                <a:latin typeface="Bookman Old Style" panose="02050604050505020204" pitchFamily="18" charset="0"/>
              </a:rPr>
              <a:t>blended</a:t>
            </a:r>
            <a:r>
              <a:rPr lang="en-US" altLang="en-US" sz="2800" dirty="0">
                <a:latin typeface="Times New Roman" panose="02020603050405020304" pitchFamily="18" charset="0"/>
              </a:rPr>
              <a:t> </a:t>
            </a: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fuels</a:t>
            </a:r>
            <a:r>
              <a:rPr lang="en-US" altLang="en-US" sz="2800" dirty="0">
                <a:latin typeface="Times New Roman" panose="02020603050405020304" pitchFamily="18" charset="0"/>
              </a:rPr>
              <a:t> </a:t>
            </a:r>
            <a:r>
              <a:rPr lang="en-US" altLang="en-US" sz="2800" dirty="0">
                <a:latin typeface="Bookman Old Style" panose="02050604050505020204" pitchFamily="18" charset="0"/>
              </a:rPr>
              <a:t>on</a:t>
            </a:r>
            <a:r>
              <a:rPr lang="en-US" altLang="en-US" sz="2800" dirty="0">
                <a:latin typeface="Times New Roman" panose="02020603050405020304" pitchFamily="18" charset="0"/>
              </a:rPr>
              <a:t> </a:t>
            </a:r>
            <a:r>
              <a:rPr lang="en-US" altLang="en-US" sz="2800" dirty="0">
                <a:latin typeface="Bookman Old Style" panose="02050604050505020204" pitchFamily="18" charset="0"/>
              </a:rPr>
              <a:t>a</a:t>
            </a:r>
            <a:r>
              <a:rPr lang="en-US" altLang="en-US" sz="2800" dirty="0">
                <a:latin typeface="Times New Roman" panose="02020603050405020304" pitchFamily="18" charset="0"/>
              </a:rPr>
              <a:t> </a:t>
            </a: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 International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Journal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Atmospheric</a:t>
            </a:r>
            <a:r>
              <a:rPr lang="en-US" altLang="en-US" sz="2800" dirty="0">
                <a:latin typeface="Times New Roman" panose="02020603050405020304" pitchFamily="18" charset="0"/>
              </a:rPr>
              <a:t> </a:t>
            </a:r>
            <a:r>
              <a:rPr lang="en-US" altLang="en-US" sz="2800" dirty="0">
                <a:latin typeface="Bookman Old Style" panose="02050604050505020204" pitchFamily="18" charset="0"/>
              </a:rPr>
              <a:t>Environment,</a:t>
            </a:r>
            <a:r>
              <a:rPr lang="en-US" altLang="en-US" sz="2800" dirty="0">
                <a:latin typeface="Times New Roman" panose="02020603050405020304" pitchFamily="18" charset="0"/>
              </a:rPr>
              <a:t> </a:t>
            </a:r>
            <a:r>
              <a:rPr lang="en-US" altLang="en-US" sz="2800" dirty="0">
                <a:latin typeface="Bookman Old Style" panose="02050604050505020204" pitchFamily="18" charset="0"/>
              </a:rPr>
              <a:t>volume</a:t>
            </a:r>
            <a:r>
              <a:rPr lang="en-US" altLang="en-US" sz="2800" dirty="0">
                <a:latin typeface="Times New Roman" panose="02020603050405020304" pitchFamily="18" charset="0"/>
              </a:rPr>
              <a:t> </a:t>
            </a:r>
            <a:r>
              <a:rPr lang="en-US" altLang="en-US" sz="2800" dirty="0">
                <a:latin typeface="Bookman Old Style" panose="02050604050505020204" pitchFamily="18" charset="0"/>
              </a:rPr>
              <a:t>37</a:t>
            </a:r>
            <a:r>
              <a:rPr lang="en-US" altLang="en-US" sz="2800" dirty="0">
                <a:latin typeface="Times New Roman" panose="02020603050405020304" pitchFamily="18" charset="0"/>
              </a:rPr>
              <a:t> </a:t>
            </a:r>
            <a:r>
              <a:rPr lang="en-US" altLang="en-US" sz="2800" dirty="0">
                <a:latin typeface="Bookman Old Style" panose="02050604050505020204" pitchFamily="18" charset="0"/>
              </a:rPr>
              <a:t>issue</a:t>
            </a:r>
            <a:r>
              <a:rPr lang="en-US" altLang="en-US" sz="2800" dirty="0">
                <a:latin typeface="Times New Roman" panose="02020603050405020304" pitchFamily="18" charset="0"/>
              </a:rPr>
              <a:t> </a:t>
            </a:r>
            <a:r>
              <a:rPr lang="en-US" altLang="en-US" sz="2800" dirty="0">
                <a:latin typeface="Bookman Old Style" panose="02050604050505020204" pitchFamily="18" charset="0"/>
              </a:rPr>
              <a:t>35</a:t>
            </a:r>
            <a:r>
              <a:rPr lang="en-US" altLang="en-US" sz="2800" dirty="0">
                <a:latin typeface="Times New Roman" panose="02020603050405020304" pitchFamily="18" charset="0"/>
              </a:rPr>
              <a:t> </a:t>
            </a:r>
            <a:r>
              <a:rPr lang="en-US" altLang="en-US" sz="2800" dirty="0">
                <a:latin typeface="Bookman Old Style" panose="02050604050505020204" pitchFamily="18" charset="0"/>
              </a:rPr>
              <a:t>page</a:t>
            </a:r>
            <a:r>
              <a:rPr lang="en-US" altLang="en-US" sz="2800" dirty="0">
                <a:latin typeface="Times New Roman" panose="02020603050405020304" pitchFamily="18" charset="0"/>
              </a:rPr>
              <a:t> </a:t>
            </a:r>
            <a:r>
              <a:rPr lang="en-US" altLang="en-US" sz="2800" dirty="0">
                <a:latin typeface="Bookman Old Style" panose="02050604050505020204" pitchFamily="18" charset="0"/>
              </a:rPr>
              <a:t>4965-4971</a:t>
            </a:r>
          </a:p>
          <a:p>
            <a:pPr eaLnBrk="1" hangingPunct="1">
              <a:lnSpc>
                <a:spcPct val="147000"/>
              </a:lnSpc>
              <a:spcBef>
                <a:spcPts val="800"/>
              </a:spcBef>
            </a:pPr>
            <a:r>
              <a:rPr lang="en-US" altLang="en-US" sz="2800" b="1" dirty="0">
                <a:latin typeface="Bookman Old Style" panose="02050604050505020204" pitchFamily="18" charset="0"/>
              </a:rPr>
              <a:t>[5]</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JaimeshKumar</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R</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Chaudhari</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and</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P.C.</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Sheth</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2017</a:t>
            </a:r>
            <a:r>
              <a:rPr lang="en-US" altLang="en-US" sz="2800" b="1" dirty="0">
                <a:latin typeface="Times New Roman" panose="02020603050405020304" pitchFamily="18" charset="0"/>
              </a:rPr>
              <a:t> </a:t>
            </a:r>
            <a:r>
              <a:rPr lang="en-US" altLang="en-US" sz="2800" dirty="0">
                <a:latin typeface="Bookman Old Style" panose="02050604050505020204" pitchFamily="18" charset="0"/>
              </a:rPr>
              <a:t>“Experimental</a:t>
            </a:r>
            <a:r>
              <a:rPr lang="en-US" altLang="en-US" sz="2800" dirty="0">
                <a:latin typeface="Times New Roman" panose="02020603050405020304" pitchFamily="18" charset="0"/>
              </a:rPr>
              <a:t> </a:t>
            </a:r>
            <a:r>
              <a:rPr lang="en-US" altLang="en-US" sz="2800" dirty="0">
                <a:latin typeface="Bookman Old Style" panose="02050604050505020204" pitchFamily="18" charset="0"/>
              </a:rPr>
              <a:t>investigation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on</a:t>
            </a:r>
            <a:r>
              <a:rPr lang="en-US" altLang="en-US" sz="2800" dirty="0">
                <a:latin typeface="Times New Roman" panose="02020603050405020304" pitchFamily="18" charset="0"/>
              </a:rPr>
              <a:t> </a:t>
            </a: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a:t>
            </a:r>
            <a:r>
              <a:rPr lang="en-US" altLang="en-US" sz="2800" dirty="0">
                <a:latin typeface="Times New Roman" panose="02020603050405020304" pitchFamily="18" charset="0"/>
              </a:rPr>
              <a:t> </a:t>
            </a:r>
            <a:r>
              <a:rPr lang="en-US" altLang="en-US" sz="2800" dirty="0">
                <a:latin typeface="Bookman Old Style" panose="02050604050505020204" pitchFamily="18" charset="0"/>
              </a:rPr>
              <a:t>using</a:t>
            </a:r>
            <a:r>
              <a:rPr lang="en-US" altLang="en-US" sz="2800" dirty="0">
                <a:latin typeface="Times New Roman" panose="02020603050405020304" pitchFamily="18" charset="0"/>
              </a:rPr>
              <a:t> </a:t>
            </a:r>
            <a:r>
              <a:rPr lang="en-US" altLang="en-US" sz="2800" dirty="0">
                <a:latin typeface="Bookman Old Style" panose="02050604050505020204" pitchFamily="18" charset="0"/>
              </a:rPr>
              <a:t>smart</a:t>
            </a:r>
            <a:r>
              <a:rPr lang="en-US" altLang="en-US" sz="2800" dirty="0">
                <a:latin typeface="Times New Roman" panose="02020603050405020304" pitchFamily="18" charset="0"/>
              </a:rPr>
              <a:t> </a:t>
            </a:r>
            <a:r>
              <a:rPr lang="en-US" altLang="en-US" sz="2800" dirty="0">
                <a:latin typeface="Bookman Old Style" panose="02050604050505020204" pitchFamily="18" charset="0"/>
              </a:rPr>
              <a:t>biodiesel” International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Journal</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scientific</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engineering</a:t>
            </a:r>
            <a:r>
              <a:rPr lang="en-US" altLang="en-US" sz="2800" dirty="0">
                <a:latin typeface="Times New Roman" panose="02020603050405020304" pitchFamily="18" charset="0"/>
              </a:rPr>
              <a:t> </a:t>
            </a:r>
            <a:r>
              <a:rPr lang="en-US" altLang="en-US" sz="2800" dirty="0" err="1">
                <a:latin typeface="Bookman Old Style" panose="02050604050505020204" pitchFamily="18" charset="0"/>
              </a:rPr>
              <a:t>reseach</a:t>
            </a:r>
            <a:r>
              <a:rPr lang="en-US" altLang="en-US" sz="2800" dirty="0">
                <a:latin typeface="Times New Roman" panose="02020603050405020304" pitchFamily="18" charset="0"/>
              </a:rPr>
              <a:t> </a:t>
            </a:r>
            <a:r>
              <a:rPr lang="en-US" altLang="en-US" sz="2800" dirty="0">
                <a:latin typeface="Bookman Old Style" panose="02050604050505020204" pitchFamily="18" charset="0"/>
              </a:rPr>
              <a:t>ISSN</a:t>
            </a:r>
            <a:r>
              <a:rPr lang="en-US" altLang="en-US" sz="2800" dirty="0">
                <a:latin typeface="Times New Roman" panose="02020603050405020304" pitchFamily="18" charset="0"/>
              </a:rPr>
              <a:t> </a:t>
            </a:r>
            <a:r>
              <a:rPr lang="en-US" altLang="en-US" sz="2800" dirty="0">
                <a:latin typeface="Bookman Old Style" panose="02050604050505020204" pitchFamily="18" charset="0"/>
              </a:rPr>
              <a:t>2229</a:t>
            </a:r>
            <a:r>
              <a:rPr lang="en-US" altLang="en-US" sz="2800" dirty="0">
                <a:latin typeface="Times New Roman" panose="02020603050405020304" pitchFamily="18" charset="0"/>
              </a:rPr>
              <a:t> </a:t>
            </a:r>
            <a:r>
              <a:rPr lang="en-US" altLang="en-US" sz="2800" dirty="0">
                <a:latin typeface="Bookman Old Style" panose="02050604050505020204" pitchFamily="18" charset="0"/>
              </a:rPr>
              <a:t>– 5518,</a:t>
            </a:r>
            <a:r>
              <a:rPr lang="en-US" altLang="en-US" sz="2800" dirty="0">
                <a:latin typeface="Times New Roman" panose="02020603050405020304" pitchFamily="18" charset="0"/>
              </a:rPr>
              <a:t> </a:t>
            </a:r>
            <a:r>
              <a:rPr lang="en-US" altLang="en-US" sz="2800" dirty="0">
                <a:latin typeface="Bookman Old Style" panose="02050604050505020204" pitchFamily="18" charset="0"/>
              </a:rPr>
              <a:t>volume</a:t>
            </a:r>
            <a:r>
              <a:rPr lang="en-US" altLang="en-US" sz="2800" dirty="0">
                <a:latin typeface="Times New Roman" panose="02020603050405020304" pitchFamily="18" charset="0"/>
              </a:rPr>
              <a:t> </a:t>
            </a:r>
            <a:r>
              <a:rPr lang="en-US" altLang="en-US" sz="2800" dirty="0">
                <a:latin typeface="Bookman Old Style" panose="02050604050505020204" pitchFamily="18" charset="0"/>
              </a:rPr>
              <a:t>8</a:t>
            </a:r>
            <a:r>
              <a:rPr lang="en-US" altLang="en-US" sz="2800" dirty="0">
                <a:latin typeface="Times New Roman" panose="02020603050405020304" pitchFamily="18" charset="0"/>
              </a:rPr>
              <a:t> </a:t>
            </a:r>
            <a:r>
              <a:rPr lang="en-US" altLang="en-US" sz="2800" dirty="0">
                <a:latin typeface="Bookman Old Style" panose="02050604050505020204" pitchFamily="18" charset="0"/>
              </a:rPr>
              <a:t>issue</a:t>
            </a:r>
            <a:r>
              <a:rPr lang="en-US" altLang="en-US" sz="2800" dirty="0">
                <a:latin typeface="Times New Roman" panose="02020603050405020304" pitchFamily="18" charset="0"/>
              </a:rPr>
              <a:t> </a:t>
            </a:r>
            <a:r>
              <a:rPr lang="en-US" altLang="en-US" sz="2800" dirty="0">
                <a:latin typeface="Bookman Old Style" panose="02050604050505020204" pitchFamily="18" charset="0"/>
              </a:rPr>
              <a:t>3</a:t>
            </a:r>
            <a:r>
              <a:rPr lang="en-US" altLang="en-US" sz="2800" dirty="0">
                <a:latin typeface="Times New Roman" panose="02020603050405020304" pitchFamily="18" charset="0"/>
              </a:rPr>
              <a:t> </a:t>
            </a:r>
            <a:r>
              <a:rPr lang="en-US" altLang="en-US" sz="2800" dirty="0">
                <a:latin typeface="Bookman Old Style" panose="02050604050505020204" pitchFamily="18" charset="0"/>
              </a:rPr>
              <a:t>page</a:t>
            </a:r>
            <a:r>
              <a:rPr lang="en-US" altLang="en-US" sz="2800" dirty="0">
                <a:latin typeface="Times New Roman" panose="02020603050405020304" pitchFamily="18" charset="0"/>
              </a:rPr>
              <a:t> </a:t>
            </a:r>
            <a:r>
              <a:rPr lang="en-US" altLang="en-US" sz="2800" dirty="0">
                <a:latin typeface="Bookman Old Style" panose="02050604050505020204" pitchFamily="18" charset="0"/>
              </a:rPr>
              <a:t>268-274</a:t>
            </a:r>
          </a:p>
          <a:p>
            <a:pPr eaLnBrk="1" hangingPunct="1">
              <a:lnSpc>
                <a:spcPct val="147000"/>
              </a:lnSpc>
              <a:spcBef>
                <a:spcPts val="788"/>
              </a:spcBef>
            </a:pPr>
            <a:r>
              <a:rPr lang="en-US" altLang="en-US" sz="2800" b="1" dirty="0">
                <a:latin typeface="Bookman Old Style" panose="02050604050505020204" pitchFamily="18" charset="0"/>
              </a:rPr>
              <a:t>[6]</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N.</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Watson</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ET.</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AL</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1980</a:t>
            </a:r>
            <a:r>
              <a:rPr lang="en-US" altLang="en-US" sz="2800" b="1" dirty="0">
                <a:latin typeface="Times New Roman" panose="02020603050405020304" pitchFamily="18" charset="0"/>
              </a:rPr>
              <a:t> </a:t>
            </a:r>
            <a:r>
              <a:rPr lang="en-US" altLang="en-US" sz="2800" dirty="0">
                <a:latin typeface="Bookman Old Style" panose="02050604050505020204" pitchFamily="18" charset="0"/>
              </a:rPr>
              <a:t>“Combustion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Correlation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for</a:t>
            </a:r>
            <a:r>
              <a:rPr lang="en-US" altLang="en-US" sz="2800" dirty="0">
                <a:latin typeface="Times New Roman" panose="02020603050405020304" pitchFamily="18" charset="0"/>
              </a:rPr>
              <a:t> </a:t>
            </a: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Engine</a:t>
            </a:r>
            <a:r>
              <a:rPr lang="en-US" altLang="en-US" sz="2800" dirty="0">
                <a:latin typeface="Times New Roman" panose="02020603050405020304" pitchFamily="18" charset="0"/>
              </a:rPr>
              <a:t> </a:t>
            </a:r>
            <a:r>
              <a:rPr lang="en-US" altLang="en-US" sz="2800" dirty="0">
                <a:latin typeface="Bookman Old Style" panose="02050604050505020204" pitchFamily="18" charset="0"/>
              </a:rPr>
              <a:t>Simulation” ISSN</a:t>
            </a:r>
            <a:r>
              <a:rPr lang="en-US" altLang="en-US" sz="2800" dirty="0">
                <a:latin typeface="Times New Roman" panose="02020603050405020304" pitchFamily="18" charset="0"/>
              </a:rPr>
              <a:t> </a:t>
            </a:r>
            <a:r>
              <a:rPr lang="en-US" altLang="en-US" sz="2800" dirty="0">
                <a:latin typeface="Bookman Old Style" panose="02050604050505020204" pitchFamily="18" charset="0"/>
              </a:rPr>
              <a:t>-</a:t>
            </a:r>
            <a:r>
              <a:rPr lang="en-US" altLang="en-US" sz="2800" dirty="0">
                <a:latin typeface="Times New Roman" panose="02020603050405020304" pitchFamily="18" charset="0"/>
              </a:rPr>
              <a:t> </a:t>
            </a:r>
            <a:r>
              <a:rPr lang="en-US" altLang="en-US" sz="2800" dirty="0">
                <a:latin typeface="Bookman Old Style" panose="02050604050505020204" pitchFamily="18" charset="0"/>
              </a:rPr>
              <a:t>0148-7191</a:t>
            </a:r>
            <a:r>
              <a:rPr lang="en-US" altLang="en-US" sz="2800" dirty="0">
                <a:latin typeface="Times New Roman" panose="02020603050405020304" pitchFamily="18" charset="0"/>
              </a:rPr>
              <a:t> </a:t>
            </a:r>
            <a:r>
              <a:rPr lang="en-US" altLang="en-US" sz="2800" dirty="0">
                <a:latin typeface="Bookman Old Style" panose="02050604050505020204" pitchFamily="18" charset="0"/>
              </a:rPr>
              <a:t>pages</a:t>
            </a:r>
            <a:r>
              <a:rPr lang="en-US" altLang="en-US" sz="2800" dirty="0">
                <a:latin typeface="Times New Roman" panose="02020603050405020304" pitchFamily="18" charset="0"/>
              </a:rPr>
              <a:t> </a:t>
            </a:r>
            <a:r>
              <a:rPr lang="en-US" altLang="en-US" sz="2800" dirty="0">
                <a:latin typeface="Bookman Old Style" panose="02050604050505020204" pitchFamily="18" charset="0"/>
              </a:rPr>
              <a:t>13</a:t>
            </a:r>
          </a:p>
          <a:p>
            <a:pPr eaLnBrk="1" hangingPunct="1">
              <a:lnSpc>
                <a:spcPct val="147000"/>
              </a:lnSpc>
              <a:spcBef>
                <a:spcPts val="800"/>
              </a:spcBef>
            </a:pPr>
            <a:r>
              <a:rPr lang="en-US" altLang="en-US" sz="2800" b="1" dirty="0">
                <a:latin typeface="Bookman Old Style" panose="02050604050505020204" pitchFamily="18" charset="0"/>
              </a:rPr>
              <a:t>[7]</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Mustafa</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Atmaca</a:t>
            </a:r>
            <a:r>
              <a:rPr lang="en-US" altLang="en-US" sz="2800" b="1" dirty="0">
                <a:latin typeface="Times New Roman" panose="02020603050405020304" pitchFamily="18" charset="0"/>
              </a:rPr>
              <a:t> </a:t>
            </a:r>
            <a:r>
              <a:rPr lang="en-US" altLang="en-US" sz="2800" b="1" dirty="0">
                <a:latin typeface="Bookman Old Style" panose="02050604050505020204" pitchFamily="18" charset="0"/>
                <a:ea typeface="Bookman Old Style" panose="02050604050505020204" pitchFamily="18" charset="0"/>
                <a:cs typeface="Bookman Old Style" panose="02050604050505020204" pitchFamily="18" charset="0"/>
              </a:rPr>
              <a:t>·</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Metin</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Gumus</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2013</a:t>
            </a:r>
            <a:r>
              <a:rPr lang="en-US" altLang="en-US" sz="2800" b="1" dirty="0">
                <a:latin typeface="Times New Roman" panose="02020603050405020304" pitchFamily="18" charset="0"/>
              </a:rPr>
              <a:t> </a:t>
            </a:r>
            <a:r>
              <a:rPr lang="en-US" altLang="en-US" sz="2800" dirty="0">
                <a:latin typeface="Bookman Old Style" panose="02050604050505020204" pitchFamily="18" charset="0"/>
              </a:rPr>
              <a:t>“Power</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Efficiency</a:t>
            </a:r>
            <a:r>
              <a:rPr lang="en-US" altLang="en-US" sz="2800" dirty="0">
                <a:latin typeface="Times New Roman" panose="02020603050405020304" pitchFamily="18" charset="0"/>
              </a:rPr>
              <a:t> </a:t>
            </a:r>
            <a:r>
              <a:rPr lang="en-US" altLang="en-US" sz="2800" dirty="0">
                <a:latin typeface="Bookman Old Style" panose="02050604050505020204" pitchFamily="18" charset="0"/>
              </a:rPr>
              <a:t>Analysis</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Cycle</a:t>
            </a:r>
            <a:r>
              <a:rPr lang="en-US" altLang="en-US" sz="2800" dirty="0">
                <a:latin typeface="Times New Roman" panose="02020603050405020304" pitchFamily="18" charset="0"/>
              </a:rPr>
              <a:t> </a:t>
            </a:r>
            <a:r>
              <a:rPr lang="en-US" altLang="en-US" sz="2800" dirty="0">
                <a:latin typeface="Bookman Old Style" panose="02050604050505020204" pitchFamily="18" charset="0"/>
              </a:rPr>
              <a:t>Under</a:t>
            </a:r>
            <a:r>
              <a:rPr lang="en-US" altLang="en-US" sz="2800" dirty="0">
                <a:latin typeface="Times New Roman" panose="02020603050405020304" pitchFamily="18" charset="0"/>
              </a:rPr>
              <a:t> </a:t>
            </a:r>
            <a:r>
              <a:rPr lang="en-US" altLang="en-US" sz="2800" dirty="0">
                <a:latin typeface="Bookman Old Style" panose="02050604050505020204" pitchFamily="18" charset="0"/>
              </a:rPr>
              <a:t>Alternative</a:t>
            </a:r>
            <a:r>
              <a:rPr lang="en-US" altLang="en-US" sz="2800" dirty="0">
                <a:latin typeface="Times New Roman" panose="02020603050405020304" pitchFamily="18" charset="0"/>
              </a:rPr>
              <a:t> </a:t>
            </a:r>
            <a:r>
              <a:rPr lang="en-US" altLang="en-US" sz="2800" dirty="0">
                <a:latin typeface="Bookman Old Style" panose="02050604050505020204" pitchFamily="18" charset="0"/>
              </a:rPr>
              <a:t>Criteria” DOI</a:t>
            </a:r>
            <a:r>
              <a:rPr lang="en-US" altLang="en-US" sz="2800" dirty="0">
                <a:latin typeface="Times New Roman" panose="02020603050405020304" pitchFamily="18" charset="0"/>
              </a:rPr>
              <a:t> </a:t>
            </a:r>
            <a:r>
              <a:rPr lang="en-US" altLang="en-US" sz="2800" dirty="0">
                <a:latin typeface="Bookman Old Style" panose="02050604050505020204" pitchFamily="18" charset="0"/>
              </a:rPr>
              <a:t>10.1007/s13369-013-0773-0</a:t>
            </a:r>
            <a:r>
              <a:rPr lang="en-US" altLang="en-US" sz="2800" dirty="0">
                <a:latin typeface="Times New Roman" panose="02020603050405020304" pitchFamily="18" charset="0"/>
              </a:rPr>
              <a:t> </a:t>
            </a:r>
            <a:r>
              <a:rPr lang="en-US" altLang="en-US" sz="2800" dirty="0">
                <a:latin typeface="Bookman Old Style" panose="02050604050505020204" pitchFamily="18" charset="0"/>
              </a:rPr>
              <a:t>ISSN</a:t>
            </a:r>
            <a:r>
              <a:rPr lang="en-US" altLang="en-US" sz="2800" dirty="0">
                <a:latin typeface="Times New Roman" panose="02020603050405020304" pitchFamily="18" charset="0"/>
              </a:rPr>
              <a:t> </a:t>
            </a:r>
            <a:r>
              <a:rPr lang="en-US" altLang="en-US" sz="2800" dirty="0">
                <a:latin typeface="Bookman Old Style" panose="02050604050505020204" pitchFamily="18" charset="0"/>
              </a:rPr>
              <a:t>-</a:t>
            </a:r>
            <a:r>
              <a:rPr lang="en-US" altLang="en-US" sz="2800" dirty="0">
                <a:latin typeface="Times New Roman" panose="02020603050405020304" pitchFamily="18" charset="0"/>
              </a:rPr>
              <a:t> </a:t>
            </a:r>
            <a:r>
              <a:rPr lang="en-US" altLang="en-US" sz="2800" dirty="0">
                <a:latin typeface="Bookman Old Style" panose="02050604050505020204" pitchFamily="18" charset="0"/>
              </a:rPr>
              <a:t>2263–2270</a:t>
            </a:r>
          </a:p>
          <a:p>
            <a:pPr eaLnBrk="1" hangingPunct="1">
              <a:lnSpc>
                <a:spcPct val="147000"/>
              </a:lnSpc>
              <a:spcBef>
                <a:spcPts val="800"/>
              </a:spcBef>
            </a:pPr>
            <a:r>
              <a:rPr lang="en-US" altLang="en-US" sz="2800" b="1" dirty="0">
                <a:latin typeface="Bookman Old Style" panose="02050604050505020204" pitchFamily="18" charset="0"/>
              </a:rPr>
              <a:t>[8]</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Prof.</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Dr.</a:t>
            </a:r>
            <a:r>
              <a:rPr lang="en-US" altLang="en-US" sz="2800" b="1" dirty="0">
                <a:latin typeface="Times New Roman" panose="02020603050405020304" pitchFamily="18" charset="0"/>
              </a:rPr>
              <a:t> </a:t>
            </a:r>
            <a:r>
              <a:rPr lang="en-US" altLang="en-US" sz="2800" b="1" dirty="0" err="1">
                <a:latin typeface="Bookman Old Style" panose="02050604050505020204" pitchFamily="18" charset="0"/>
              </a:rPr>
              <a:t>Kochadze</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T.</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ET.AL</a:t>
            </a:r>
            <a:r>
              <a:rPr lang="en-US" altLang="en-US" sz="2800" b="1" dirty="0">
                <a:latin typeface="Times New Roman" panose="02020603050405020304" pitchFamily="18" charset="0"/>
              </a:rPr>
              <a:t> </a:t>
            </a:r>
            <a:r>
              <a:rPr lang="en-US" altLang="en-US" sz="2800" dirty="0">
                <a:latin typeface="Bookman Old Style" panose="02050604050505020204" pitchFamily="18" charset="0"/>
              </a:rPr>
              <a:t>“ANALYSIS</a:t>
            </a:r>
            <a:r>
              <a:rPr lang="en-US" altLang="en-US" sz="2800" dirty="0">
                <a:latin typeface="Times New Roman" panose="02020603050405020304" pitchFamily="18" charset="0"/>
              </a:rPr>
              <a:t> </a:t>
            </a:r>
            <a:r>
              <a:rPr lang="en-US" altLang="en-US" sz="2800" dirty="0">
                <a:latin typeface="Bookman Old Style" panose="02050604050505020204" pitchFamily="18" charset="0"/>
              </a:rPr>
              <a:t>AND</a:t>
            </a:r>
            <a:r>
              <a:rPr lang="en-US" altLang="en-US" sz="2800" dirty="0">
                <a:latin typeface="Times New Roman" panose="02020603050405020304" pitchFamily="18" charset="0"/>
              </a:rPr>
              <a:t> </a:t>
            </a:r>
            <a:r>
              <a:rPr lang="en-US" altLang="en-US" sz="2800" dirty="0">
                <a:latin typeface="Bookman Old Style" panose="02050604050505020204" pitchFamily="18" charset="0"/>
              </a:rPr>
              <a:t>ASSESSMENT</a:t>
            </a:r>
          </a:p>
          <a:p>
            <a:pPr eaLnBrk="1" hangingPunct="1">
              <a:lnSpc>
                <a:spcPts val="2475"/>
              </a:lnSpc>
              <a:spcBef>
                <a:spcPts val="200"/>
              </a:spcBef>
            </a:pP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GAS-DIESEL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CYCLE</a:t>
            </a:r>
            <a:r>
              <a:rPr lang="en-US" altLang="en-US" sz="2800" dirty="0">
                <a:latin typeface="Times New Roman" panose="02020603050405020304" pitchFamily="18" charset="0"/>
              </a:rPr>
              <a:t> </a:t>
            </a:r>
            <a:r>
              <a:rPr lang="en-US" altLang="en-US" sz="2800" dirty="0">
                <a:latin typeface="Bookman Old Style" panose="02050604050505020204" pitchFamily="18" charset="0"/>
              </a:rPr>
              <a:t>EFFICIENCY” </a:t>
            </a:r>
            <a:r>
              <a:rPr lang="en-US" altLang="en-US" sz="2800" dirty="0" err="1">
                <a:latin typeface="Bookman Old Style" panose="02050604050505020204" pitchFamily="18" charset="0"/>
              </a:rPr>
              <a:t>AkakiTsereteli</a:t>
            </a:r>
            <a:r>
              <a:rPr lang="en-US" altLang="en-US" sz="2800" dirty="0">
                <a:latin typeface="Times New Roman" panose="02020603050405020304" pitchFamily="18" charset="0"/>
              </a:rPr>
              <a:t> </a:t>
            </a:r>
            <a:r>
              <a:rPr lang="en-US" altLang="en-US" sz="2800" dirty="0">
                <a:latin typeface="Bookman Old Style" panose="02050604050505020204" pitchFamily="18" charset="0"/>
              </a:rPr>
              <a:t>state</a:t>
            </a:r>
            <a:r>
              <a:rPr lang="en-US" altLang="en-US" sz="2800" dirty="0">
                <a:latin typeface="Times New Roman" panose="02020603050405020304" pitchFamily="18" charset="0"/>
              </a:rPr>
              <a:t> </a:t>
            </a:r>
            <a:r>
              <a:rPr lang="en-US" altLang="en-US" sz="2800" dirty="0">
                <a:latin typeface="Bookman Old Style" panose="02050604050505020204" pitchFamily="18" charset="0"/>
              </a:rPr>
              <a:t>University-</a:t>
            </a:r>
            <a:r>
              <a:rPr lang="en-US" altLang="en-US" sz="2800" dirty="0">
                <a:latin typeface="Times New Roman" panose="02020603050405020304" pitchFamily="18" charset="0"/>
              </a:rPr>
              <a:t> </a:t>
            </a:r>
            <a:r>
              <a:rPr lang="en-US" altLang="en-US" sz="2800" dirty="0">
                <a:latin typeface="Bookman Old Style" panose="02050604050505020204" pitchFamily="18" charset="0"/>
              </a:rPr>
              <a:t>Kutaisi,</a:t>
            </a:r>
            <a:r>
              <a:rPr lang="en-US" altLang="en-US" sz="2800" dirty="0">
                <a:latin typeface="Times New Roman" panose="02020603050405020304" pitchFamily="18" charset="0"/>
              </a:rPr>
              <a:t> </a:t>
            </a:r>
            <a:r>
              <a:rPr lang="en-US" altLang="en-US" sz="2800" dirty="0">
                <a:latin typeface="Bookman Old Style" panose="02050604050505020204" pitchFamily="18" charset="0"/>
              </a:rPr>
              <a:t>Georgia</a:t>
            </a:r>
            <a:r>
              <a:rPr lang="en-US" altLang="en-US" sz="2800" dirty="0">
                <a:latin typeface="Times New Roman" panose="02020603050405020304" pitchFamily="18" charset="0"/>
              </a:rPr>
              <a:t> </a:t>
            </a:r>
            <a:r>
              <a:rPr lang="en-US" altLang="en-US" sz="2800" dirty="0">
                <a:latin typeface="Bookman Old Style" panose="02050604050505020204" pitchFamily="18" charset="0"/>
              </a:rPr>
              <a:t>ISSN</a:t>
            </a:r>
            <a:r>
              <a:rPr lang="en-US" altLang="en-US" sz="2800" dirty="0">
                <a:latin typeface="Times New Roman" panose="02020603050405020304" pitchFamily="18" charset="0"/>
              </a:rPr>
              <a:t> </a:t>
            </a:r>
            <a:r>
              <a:rPr lang="en-US" altLang="en-US" sz="2800" dirty="0">
                <a:latin typeface="Bookman Old Style" panose="02050604050505020204" pitchFamily="18" charset="0"/>
              </a:rPr>
              <a:t>1310-3946</a:t>
            </a:r>
          </a:p>
          <a:p>
            <a:pPr>
              <a:lnSpc>
                <a:spcPts val="2475"/>
              </a:lnSpc>
              <a:spcBef>
                <a:spcPts val="200"/>
              </a:spcBef>
            </a:pPr>
            <a:r>
              <a:rPr lang="en-US" altLang="en-US" sz="2800" b="1" dirty="0">
                <a:latin typeface="Bookman Old Style" panose="02050604050505020204" pitchFamily="18" charset="0"/>
              </a:rPr>
              <a:t>[9]</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Roshan</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Raman*</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and</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Naveen</a:t>
            </a:r>
            <a:r>
              <a:rPr lang="en-US" altLang="en-US" sz="2800" b="1" dirty="0">
                <a:latin typeface="Times New Roman" panose="02020603050405020304" pitchFamily="18" charset="0"/>
              </a:rPr>
              <a:t> </a:t>
            </a:r>
            <a:r>
              <a:rPr lang="en-US" altLang="en-US" sz="2800" b="1" dirty="0">
                <a:latin typeface="Bookman Old Style" panose="02050604050505020204" pitchFamily="18" charset="0"/>
              </a:rPr>
              <a:t>Kumar</a:t>
            </a:r>
            <a:r>
              <a:rPr lang="en-US" altLang="en-US" sz="2800" b="1" dirty="0">
                <a:latin typeface="Times New Roman" panose="02020603050405020304" pitchFamily="18" charset="0"/>
              </a:rPr>
              <a:t> </a:t>
            </a:r>
            <a:r>
              <a:rPr lang="en-US" altLang="en-US" sz="2800" dirty="0">
                <a:latin typeface="Bookman Old Style" panose="02050604050505020204" pitchFamily="18" charset="0"/>
              </a:rPr>
              <a:t>” PERFORMANCE</a:t>
            </a:r>
            <a:r>
              <a:rPr lang="en-US" altLang="en-US" sz="2800" dirty="0">
                <a:latin typeface="Times New Roman" panose="02020603050405020304" pitchFamily="18" charset="0"/>
              </a:rPr>
              <a:t> </a:t>
            </a:r>
            <a:r>
              <a:rPr lang="en-US" altLang="en-US" sz="2800" dirty="0">
                <a:latin typeface="Bookman Old Style" panose="02050604050505020204" pitchFamily="18" charset="0"/>
              </a:rPr>
              <a:t>ANALYSIS</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DIESEL</a:t>
            </a:r>
            <a:r>
              <a:rPr lang="en-US" altLang="en-US" sz="2800" dirty="0">
                <a:latin typeface="Times New Roman" panose="02020603050405020304" pitchFamily="18" charset="0"/>
              </a:rPr>
              <a:t> </a:t>
            </a:r>
            <a:r>
              <a:rPr lang="en-US" altLang="en-US" sz="2800" dirty="0">
                <a:latin typeface="Bookman Old Style" panose="02050604050505020204" pitchFamily="18" charset="0"/>
              </a:rPr>
              <a:t>CYCLE</a:t>
            </a:r>
            <a:r>
              <a:rPr lang="en-US" altLang="en-US" sz="2800" dirty="0">
                <a:latin typeface="Times New Roman" panose="02020603050405020304" pitchFamily="18" charset="0"/>
              </a:rPr>
              <a:t> </a:t>
            </a:r>
            <a:r>
              <a:rPr lang="en-US" altLang="en-US" sz="2800" dirty="0">
                <a:latin typeface="Bookman Old Style" panose="02050604050505020204" pitchFamily="18" charset="0"/>
              </a:rPr>
              <a:t>UNDER</a:t>
            </a:r>
            <a:r>
              <a:rPr lang="en-US" altLang="en-US" sz="2800" dirty="0">
                <a:latin typeface="Times New Roman" panose="02020603050405020304" pitchFamily="18" charset="0"/>
              </a:rPr>
              <a:t> </a:t>
            </a:r>
            <a:r>
              <a:rPr lang="en-US" altLang="en-US" sz="2800" dirty="0">
                <a:latin typeface="Bookman Old Style" panose="02050604050505020204" pitchFamily="18" charset="0"/>
              </a:rPr>
              <a:t>EFFICIENT</a:t>
            </a:r>
            <a:r>
              <a:rPr lang="en-US" altLang="en-US" sz="2800" dirty="0">
                <a:latin typeface="Times New Roman" panose="02020603050405020304" pitchFamily="18" charset="0"/>
              </a:rPr>
              <a:t> </a:t>
            </a:r>
            <a:r>
              <a:rPr lang="en-US" altLang="en-US" sz="2800" dirty="0">
                <a:latin typeface="Bookman Old Style" panose="02050604050505020204" pitchFamily="18" charset="0"/>
              </a:rPr>
              <a:t>POWER</a:t>
            </a:r>
            <a:r>
              <a:rPr lang="en-US" altLang="en-US" sz="2800" dirty="0">
                <a:latin typeface="Times New Roman" panose="02020603050405020304" pitchFamily="18" charset="0"/>
              </a:rPr>
              <a:t> </a:t>
            </a:r>
            <a:r>
              <a:rPr lang="en-US" altLang="en-US" sz="2800" dirty="0">
                <a:latin typeface="Bookman Old Style" panose="02050604050505020204" pitchFamily="18" charset="0"/>
              </a:rPr>
              <a:t>DENSITY</a:t>
            </a:r>
            <a:r>
              <a:rPr lang="en-US" altLang="en-US" sz="2800" dirty="0">
                <a:latin typeface="Times New Roman" panose="02020603050405020304" pitchFamily="18" charset="0"/>
              </a:rPr>
              <a:t> </a:t>
            </a:r>
            <a:r>
              <a:rPr lang="en-US" altLang="en-US" sz="2800" dirty="0">
                <a:latin typeface="Bookman Old Style" panose="02050604050505020204" pitchFamily="18" charset="0"/>
              </a:rPr>
              <a:t>CONDITION</a:t>
            </a:r>
            <a:r>
              <a:rPr lang="en-US" altLang="en-US" sz="2800" dirty="0">
                <a:latin typeface="Times New Roman" panose="02020603050405020304" pitchFamily="18" charset="0"/>
              </a:rPr>
              <a:t> </a:t>
            </a:r>
            <a:r>
              <a:rPr lang="en-US" altLang="en-US" sz="2800" dirty="0">
                <a:latin typeface="Bookman Old Style" panose="02050604050505020204" pitchFamily="18" charset="0"/>
              </a:rPr>
              <a:t>WITH</a:t>
            </a:r>
            <a:r>
              <a:rPr lang="en-US" altLang="en-US" sz="2800" dirty="0">
                <a:latin typeface="Times New Roman" panose="02020603050405020304" pitchFamily="18" charset="0"/>
              </a:rPr>
              <a:t> </a:t>
            </a:r>
            <a:r>
              <a:rPr lang="en-US" altLang="en-US" sz="2800" dirty="0">
                <a:latin typeface="Bookman Old Style" panose="02050604050505020204" pitchFamily="18" charset="0"/>
              </a:rPr>
              <a:t>VARIABLE</a:t>
            </a:r>
            <a:r>
              <a:rPr lang="en-US" altLang="en-US" sz="2800" dirty="0">
                <a:latin typeface="Times New Roman" panose="02020603050405020304" pitchFamily="18" charset="0"/>
              </a:rPr>
              <a:t> </a:t>
            </a:r>
            <a:r>
              <a:rPr lang="en-US" altLang="en-US" sz="2800" dirty="0">
                <a:latin typeface="Bookman Old Style" panose="02050604050505020204" pitchFamily="18" charset="0"/>
              </a:rPr>
              <a:t>SPECIFIC</a:t>
            </a:r>
            <a:r>
              <a:rPr lang="en-US" altLang="en-US" sz="2800" dirty="0">
                <a:latin typeface="Times New Roman" panose="02020603050405020304" pitchFamily="18" charset="0"/>
              </a:rPr>
              <a:t> </a:t>
            </a:r>
            <a:r>
              <a:rPr lang="en-US" altLang="en-US" sz="2800" dirty="0">
                <a:latin typeface="Bookman Old Style" panose="02050604050505020204" pitchFamily="18" charset="0"/>
              </a:rPr>
              <a:t>HEAT</a:t>
            </a:r>
            <a:r>
              <a:rPr lang="en-US" altLang="en-US" sz="2800" dirty="0">
                <a:latin typeface="Times New Roman" panose="02020603050405020304" pitchFamily="18" charset="0"/>
              </a:rPr>
              <a:t> </a:t>
            </a:r>
            <a:r>
              <a:rPr lang="en-US" altLang="en-US" sz="2800" dirty="0">
                <a:latin typeface="Bookman Old Style" panose="02050604050505020204" pitchFamily="18" charset="0"/>
              </a:rPr>
              <a:t>OF</a:t>
            </a:r>
            <a:r>
              <a:rPr lang="en-US" altLang="en-US" sz="2800" dirty="0">
                <a:latin typeface="Times New Roman" panose="02020603050405020304" pitchFamily="18" charset="0"/>
              </a:rPr>
              <a:t> </a:t>
            </a:r>
            <a:r>
              <a:rPr lang="en-US" altLang="en-US" sz="2800" dirty="0">
                <a:latin typeface="Bookman Old Style" panose="02050604050505020204" pitchFamily="18" charset="0"/>
              </a:rPr>
              <a:t>WORKING</a:t>
            </a:r>
            <a:r>
              <a:rPr lang="en-US" altLang="en-US" sz="2800" dirty="0">
                <a:latin typeface="Times New Roman" panose="02020603050405020304" pitchFamily="18" charset="0"/>
              </a:rPr>
              <a:t> </a:t>
            </a:r>
            <a:r>
              <a:rPr lang="en-US" altLang="en-US" sz="2800" dirty="0">
                <a:latin typeface="Bookman Old Style" panose="02050604050505020204" pitchFamily="18" charset="0"/>
              </a:rPr>
              <a:t>FLUID” /doi.org/10.1515/</a:t>
            </a:r>
          </a:p>
          <a:p>
            <a:pPr eaLnBrk="1" hangingPunct="1">
              <a:lnSpc>
                <a:spcPts val="2475"/>
              </a:lnSpc>
              <a:spcBef>
                <a:spcPts val="200"/>
              </a:spcBef>
            </a:pPr>
            <a:endParaRPr lang="en-US" altLang="en-US" sz="2800" dirty="0">
              <a:latin typeface="Bookman Old Style" panose="02050604050505020204" pitchFamily="18" charset="0"/>
            </a:endParaRPr>
          </a:p>
          <a:p>
            <a:pPr marL="109728" indent="0" eaLnBrk="1" hangingPunct="1">
              <a:lnSpc>
                <a:spcPct val="147000"/>
              </a:lnSpc>
              <a:spcBef>
                <a:spcPts val="800"/>
              </a:spcBef>
              <a:buNone/>
            </a:pPr>
            <a:endParaRPr lang="en-US" altLang="en-US" sz="2800" dirty="0">
              <a:latin typeface="Bookman Old Style" panose="02050604050505020204" pitchFamily="18" charset="0"/>
              <a:ea typeface="Bookman Old Style" panose="02050604050505020204" pitchFamily="18" charset="0"/>
              <a:cs typeface="Bookman Old Style" panose="02050604050505020204" pitchFamily="18" charset="0"/>
            </a:endParaRPr>
          </a:p>
          <a:p>
            <a:endParaRPr lang="en-US" dirty="0"/>
          </a:p>
        </p:txBody>
      </p:sp>
    </p:spTree>
    <p:extLst>
      <p:ext uri="{BB962C8B-B14F-4D97-AF65-F5344CB8AC3E}">
        <p14:creationId xmlns:p14="http://schemas.microsoft.com/office/powerpoint/2010/main" val="3650351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D2C3CF-8AA5-763F-D06A-1B828D82E61B}"/>
              </a:ext>
            </a:extLst>
          </p:cNvPr>
          <p:cNvSpPr>
            <a:spLocks noGrp="1"/>
          </p:cNvSpPr>
          <p:nvPr>
            <p:ph idx="1"/>
          </p:nvPr>
        </p:nvSpPr>
        <p:spPr>
          <a:xfrm>
            <a:off x="107504" y="116632"/>
            <a:ext cx="8676456" cy="6696745"/>
          </a:xfrm>
        </p:spPr>
        <p:txBody>
          <a:bodyPr>
            <a:normAutofit fontScale="92500"/>
          </a:bodyPr>
          <a:lstStyle/>
          <a:p>
            <a:pPr eaLnBrk="1" hangingPunct="1">
              <a:lnSpc>
                <a:spcPct val="150000"/>
              </a:lnSpc>
              <a:spcBef>
                <a:spcPts val="800"/>
              </a:spcBef>
            </a:pPr>
            <a:r>
              <a:rPr lang="en-US" altLang="en-US" sz="1300" b="1" dirty="0">
                <a:latin typeface="Bookman Old Style" panose="02050604050505020204" pitchFamily="18" charset="0"/>
              </a:rPr>
              <a:t>[10]</a:t>
            </a:r>
            <a:r>
              <a:rPr lang="en-US" altLang="en-US" sz="1300" b="1" dirty="0">
                <a:latin typeface="Times New Roman" panose="02020603050405020304" pitchFamily="18" charset="0"/>
              </a:rPr>
              <a:t> </a:t>
            </a:r>
            <a:r>
              <a:rPr lang="en-US" altLang="en-US" sz="1300" b="1" dirty="0">
                <a:latin typeface="Bookman Old Style" panose="02050604050505020204" pitchFamily="18" charset="0"/>
              </a:rPr>
              <a:t>Palash</a:t>
            </a:r>
            <a:r>
              <a:rPr lang="en-US" altLang="en-US" sz="1300" b="1" dirty="0">
                <a:latin typeface="Times New Roman" panose="02020603050405020304" pitchFamily="18" charset="0"/>
              </a:rPr>
              <a:t> </a:t>
            </a:r>
            <a:r>
              <a:rPr lang="en-US" altLang="en-US" sz="1300" b="1" dirty="0">
                <a:latin typeface="Bookman Old Style" panose="02050604050505020204" pitchFamily="18" charset="0"/>
              </a:rPr>
              <a:t>Chakma,</a:t>
            </a:r>
            <a:r>
              <a:rPr lang="en-US" altLang="en-US" sz="1300" b="1" dirty="0">
                <a:latin typeface="Times New Roman" panose="02020603050405020304" pitchFamily="18" charset="0"/>
              </a:rPr>
              <a:t> </a:t>
            </a:r>
            <a:r>
              <a:rPr lang="en-US" altLang="en-US" sz="1300" b="1" dirty="0" err="1">
                <a:latin typeface="Bookman Old Style" panose="02050604050505020204" pitchFamily="18" charset="0"/>
              </a:rPr>
              <a:t>HaengMuk</a:t>
            </a:r>
            <a:r>
              <a:rPr lang="en-US" altLang="en-US" sz="1300" b="1" dirty="0">
                <a:latin typeface="Times New Roman" panose="02020603050405020304" pitchFamily="18" charset="0"/>
              </a:rPr>
              <a:t> </a:t>
            </a:r>
            <a:r>
              <a:rPr lang="en-US" altLang="en-US" sz="1300" b="1" dirty="0">
                <a:latin typeface="Bookman Old Style" panose="02050604050505020204" pitchFamily="18" charset="0"/>
              </a:rPr>
              <a:t>Cho</a:t>
            </a:r>
            <a:r>
              <a:rPr lang="en-US" altLang="en-US" sz="1300" b="1" dirty="0">
                <a:latin typeface="Times New Roman" panose="02020603050405020304" pitchFamily="18" charset="0"/>
              </a:rPr>
              <a:t> </a:t>
            </a:r>
            <a:r>
              <a:rPr lang="en-US" altLang="en-US" sz="1300" dirty="0">
                <a:latin typeface="Bookman Old Style" panose="02050604050505020204" pitchFamily="18" charset="0"/>
              </a:rPr>
              <a:t>“A</a:t>
            </a:r>
            <a:r>
              <a:rPr lang="en-US" altLang="en-US" sz="1300" dirty="0">
                <a:latin typeface="Times New Roman" panose="02020603050405020304" pitchFamily="18" charset="0"/>
              </a:rPr>
              <a:t> </a:t>
            </a:r>
            <a:r>
              <a:rPr lang="en-US" altLang="en-US" sz="1300" dirty="0">
                <a:latin typeface="Bookman Old Style" panose="02050604050505020204" pitchFamily="18" charset="0"/>
              </a:rPr>
              <a:t>STUDY</a:t>
            </a:r>
            <a:r>
              <a:rPr lang="en-US" altLang="en-US" sz="1300" dirty="0">
                <a:latin typeface="Times New Roman" panose="02020603050405020304" pitchFamily="18" charset="0"/>
              </a:rPr>
              <a:t> </a:t>
            </a:r>
            <a:r>
              <a:rPr lang="en-US" altLang="en-US" sz="1300" dirty="0">
                <a:latin typeface="Bookman Old Style" panose="02050604050505020204" pitchFamily="18" charset="0"/>
              </a:rPr>
              <a:t>ON</a:t>
            </a:r>
            <a:r>
              <a:rPr lang="en-US" altLang="en-US" sz="1300" dirty="0">
                <a:latin typeface="Times New Roman" panose="02020603050405020304" pitchFamily="18" charset="0"/>
              </a:rPr>
              <a:t> </a:t>
            </a:r>
            <a:r>
              <a:rPr lang="en-US" altLang="en-US" sz="1300" dirty="0">
                <a:latin typeface="Bookman Old Style" panose="02050604050505020204" pitchFamily="18" charset="0"/>
              </a:rPr>
              <a:t>DIESEL</a:t>
            </a:r>
            <a:r>
              <a:rPr lang="en-US" altLang="en-US" sz="1300" dirty="0">
                <a:latin typeface="Times New Roman" panose="02020603050405020304" pitchFamily="18" charset="0"/>
              </a:rPr>
              <a:t> </a:t>
            </a:r>
            <a:r>
              <a:rPr lang="en-US" altLang="en-US" sz="1300" dirty="0">
                <a:latin typeface="Bookman Old Style" panose="02050604050505020204" pitchFamily="18" charset="0"/>
              </a:rPr>
              <a:t>ENGINE</a:t>
            </a:r>
            <a:r>
              <a:rPr lang="en-US" altLang="en-US" sz="1300" dirty="0">
                <a:latin typeface="Times New Roman" panose="02020603050405020304" pitchFamily="18" charset="0"/>
              </a:rPr>
              <a:t> </a:t>
            </a:r>
            <a:r>
              <a:rPr lang="en-US" altLang="en-US" sz="1300" dirty="0">
                <a:latin typeface="Bookman Old Style" panose="02050604050505020204" pitchFamily="18" charset="0"/>
              </a:rPr>
              <a:t>CHARECTERIZATION</a:t>
            </a:r>
            <a:r>
              <a:rPr lang="en-US" altLang="en-US" sz="1300" dirty="0">
                <a:latin typeface="Times New Roman" panose="02020603050405020304" pitchFamily="18" charset="0"/>
              </a:rPr>
              <a:t> </a:t>
            </a:r>
            <a:r>
              <a:rPr lang="en-US" altLang="en-US" sz="1300" dirty="0">
                <a:latin typeface="Bookman Old Style" panose="02050604050505020204" pitchFamily="18" charset="0"/>
              </a:rPr>
              <a:t>USING</a:t>
            </a:r>
            <a:r>
              <a:rPr lang="en-US" altLang="en-US" sz="1300" dirty="0">
                <a:latin typeface="Times New Roman" panose="02020603050405020304" pitchFamily="18" charset="0"/>
              </a:rPr>
              <a:t> </a:t>
            </a:r>
            <a:r>
              <a:rPr lang="en-US" altLang="en-US" sz="1300" dirty="0">
                <a:latin typeface="Bookman Old Style" panose="02050604050505020204" pitchFamily="18" charset="0"/>
              </a:rPr>
              <a:t>ALTERNATIVE</a:t>
            </a:r>
            <a:r>
              <a:rPr lang="en-US" altLang="en-US" sz="1300" dirty="0">
                <a:latin typeface="Times New Roman" panose="02020603050405020304" pitchFamily="18" charset="0"/>
              </a:rPr>
              <a:t> </a:t>
            </a:r>
            <a:r>
              <a:rPr lang="en-US" altLang="en-US" sz="1300" dirty="0">
                <a:latin typeface="Bookman Old Style" panose="02050604050505020204" pitchFamily="18" charset="0"/>
              </a:rPr>
              <a:t>FUEL</a:t>
            </a:r>
            <a:r>
              <a:rPr lang="en-US" altLang="en-US" sz="1300" dirty="0">
                <a:latin typeface="Times New Roman" panose="02020603050405020304" pitchFamily="18" charset="0"/>
              </a:rPr>
              <a:t> </a:t>
            </a:r>
            <a:r>
              <a:rPr lang="en-US" altLang="en-US" sz="1300" dirty="0">
                <a:latin typeface="Bookman Old Style" panose="02050604050505020204" pitchFamily="18" charset="0"/>
              </a:rPr>
              <a:t>AND</a:t>
            </a:r>
          </a:p>
          <a:p>
            <a:pPr eaLnBrk="1" hangingPunct="1">
              <a:lnSpc>
                <a:spcPct val="150000"/>
              </a:lnSpc>
              <a:spcBef>
                <a:spcPts val="200"/>
              </a:spcBef>
            </a:pPr>
            <a:r>
              <a:rPr lang="en-US" altLang="en-US" sz="1300" dirty="0">
                <a:latin typeface="Bookman Old Style" panose="02050604050505020204" pitchFamily="18" charset="0"/>
              </a:rPr>
              <a:t>ITS</a:t>
            </a:r>
            <a:r>
              <a:rPr lang="en-US" altLang="en-US" sz="1300" dirty="0">
                <a:latin typeface="Times New Roman" panose="02020603050405020304" pitchFamily="18" charset="0"/>
              </a:rPr>
              <a:t> </a:t>
            </a:r>
            <a:r>
              <a:rPr lang="en-US" altLang="en-US" sz="1300" dirty="0">
                <a:latin typeface="Bookman Old Style" panose="02050604050505020204" pitchFamily="18" charset="0"/>
              </a:rPr>
              <a:t>BLENDS” International</a:t>
            </a:r>
            <a:r>
              <a:rPr lang="en-US" altLang="en-US" sz="1300" dirty="0">
                <a:latin typeface="Times New Roman" panose="02020603050405020304" pitchFamily="18" charset="0"/>
              </a:rPr>
              <a:t> </a:t>
            </a:r>
            <a:r>
              <a:rPr lang="en-US" altLang="en-US" sz="1300" dirty="0">
                <a:latin typeface="Bookman Old Style" panose="02050604050505020204" pitchFamily="18" charset="0"/>
              </a:rPr>
              <a:t>Journal</a:t>
            </a:r>
            <a:r>
              <a:rPr lang="en-US" altLang="en-US" sz="1300" dirty="0">
                <a:latin typeface="Times New Roman" panose="02020603050405020304" pitchFamily="18" charset="0"/>
              </a:rPr>
              <a:t> </a:t>
            </a:r>
            <a:r>
              <a:rPr lang="en-US" altLang="en-US" sz="1300" dirty="0">
                <a:latin typeface="Bookman Old Style" panose="02050604050505020204" pitchFamily="18" charset="0"/>
              </a:rPr>
              <a:t>of</a:t>
            </a:r>
            <a:r>
              <a:rPr lang="en-US" altLang="en-US" sz="1300" dirty="0">
                <a:latin typeface="Times New Roman" panose="02020603050405020304" pitchFamily="18" charset="0"/>
              </a:rPr>
              <a:t> </a:t>
            </a:r>
            <a:r>
              <a:rPr lang="en-US" altLang="en-US" sz="1300" dirty="0">
                <a:latin typeface="Bookman Old Style" panose="02050604050505020204" pitchFamily="18" charset="0"/>
              </a:rPr>
              <a:t>Applied</a:t>
            </a:r>
            <a:r>
              <a:rPr lang="en-US" altLang="en-US" sz="1300" dirty="0">
                <a:latin typeface="Times New Roman" panose="02020603050405020304" pitchFamily="18" charset="0"/>
              </a:rPr>
              <a:t> </a:t>
            </a:r>
            <a:r>
              <a:rPr lang="en-US" altLang="en-US" sz="1300" dirty="0">
                <a:latin typeface="Bookman Old Style" panose="02050604050505020204" pitchFamily="18" charset="0"/>
              </a:rPr>
              <a:t>Engineering</a:t>
            </a:r>
            <a:r>
              <a:rPr lang="en-US" altLang="en-US" sz="1300" dirty="0">
                <a:latin typeface="Times New Roman" panose="02020603050405020304" pitchFamily="18" charset="0"/>
              </a:rPr>
              <a:t> </a:t>
            </a:r>
            <a:r>
              <a:rPr lang="en-US" altLang="en-US" sz="1300" dirty="0">
                <a:latin typeface="Bookman Old Style" panose="02050604050505020204" pitchFamily="18" charset="0"/>
              </a:rPr>
              <a:t>Research</a:t>
            </a:r>
            <a:r>
              <a:rPr lang="en-US" altLang="en-US" sz="1300" dirty="0">
                <a:latin typeface="Times New Roman" panose="02020603050405020304" pitchFamily="18" charset="0"/>
              </a:rPr>
              <a:t> </a:t>
            </a:r>
            <a:r>
              <a:rPr lang="en-US" altLang="en-US" sz="1300" dirty="0">
                <a:latin typeface="Bookman Old Style" panose="02050604050505020204" pitchFamily="18" charset="0"/>
              </a:rPr>
              <a:t>ISSN</a:t>
            </a:r>
            <a:r>
              <a:rPr lang="en-US" altLang="en-US" sz="1300" dirty="0">
                <a:latin typeface="Times New Roman" panose="02020603050405020304" pitchFamily="18" charset="0"/>
              </a:rPr>
              <a:t> </a:t>
            </a:r>
            <a:r>
              <a:rPr lang="en-US" altLang="en-US" sz="1300" dirty="0">
                <a:latin typeface="Bookman Old Style" panose="02050604050505020204" pitchFamily="18" charset="0"/>
              </a:rPr>
              <a:t>0973-4562</a:t>
            </a:r>
            <a:r>
              <a:rPr lang="en-US" altLang="en-US" sz="1300" dirty="0">
                <a:latin typeface="Times New Roman" panose="02020603050405020304" pitchFamily="18" charset="0"/>
              </a:rPr>
              <a:t> </a:t>
            </a:r>
            <a:r>
              <a:rPr lang="en-US" altLang="en-US" sz="1300" dirty="0">
                <a:latin typeface="Bookman Old Style" panose="02050604050505020204" pitchFamily="18" charset="0"/>
              </a:rPr>
              <a:t>Volume</a:t>
            </a:r>
            <a:r>
              <a:rPr lang="en-US" altLang="en-US" sz="1300" dirty="0">
                <a:latin typeface="Times New Roman" panose="02020603050405020304" pitchFamily="18" charset="0"/>
              </a:rPr>
              <a:t> </a:t>
            </a:r>
            <a:r>
              <a:rPr lang="en-US" altLang="en-US" sz="1300" dirty="0">
                <a:latin typeface="Bookman Old Style" panose="02050604050505020204" pitchFamily="18" charset="0"/>
              </a:rPr>
              <a:t>12,</a:t>
            </a:r>
            <a:r>
              <a:rPr lang="en-US" altLang="en-US" sz="1300" dirty="0">
                <a:latin typeface="Times New Roman" panose="02020603050405020304" pitchFamily="18" charset="0"/>
              </a:rPr>
              <a:t> </a:t>
            </a:r>
            <a:r>
              <a:rPr lang="en-US" altLang="en-US" sz="1300" dirty="0">
                <a:latin typeface="Bookman Old Style" panose="02050604050505020204" pitchFamily="18" charset="0"/>
              </a:rPr>
              <a:t>Number</a:t>
            </a:r>
            <a:r>
              <a:rPr lang="en-US" altLang="en-US" sz="1300" dirty="0">
                <a:latin typeface="Times New Roman" panose="02020603050405020304" pitchFamily="18" charset="0"/>
              </a:rPr>
              <a:t> </a:t>
            </a:r>
            <a:r>
              <a:rPr lang="en-US" altLang="en-US" sz="1300" dirty="0">
                <a:latin typeface="Bookman Old Style" panose="02050604050505020204" pitchFamily="18" charset="0"/>
              </a:rPr>
              <a:t>16</a:t>
            </a:r>
            <a:r>
              <a:rPr lang="en-US" altLang="en-US" sz="1300" dirty="0">
                <a:latin typeface="Times New Roman" panose="02020603050405020304" pitchFamily="18" charset="0"/>
              </a:rPr>
              <a:t> </a:t>
            </a:r>
            <a:r>
              <a:rPr lang="en-US" altLang="en-US" sz="1300" dirty="0">
                <a:latin typeface="Bookman Old Style" panose="02050604050505020204" pitchFamily="18" charset="0"/>
              </a:rPr>
              <a:t>(2017)</a:t>
            </a:r>
            <a:r>
              <a:rPr lang="en-US" altLang="en-US" sz="1300" dirty="0">
                <a:latin typeface="Times New Roman" panose="02020603050405020304" pitchFamily="18" charset="0"/>
              </a:rPr>
              <a:t> </a:t>
            </a:r>
            <a:r>
              <a:rPr lang="en-US" altLang="en-US" sz="1300" dirty="0">
                <a:latin typeface="Bookman Old Style" panose="02050604050505020204" pitchFamily="18" charset="0"/>
              </a:rPr>
              <a:t>pp.</a:t>
            </a:r>
            <a:r>
              <a:rPr lang="en-US" altLang="en-US" sz="1300" dirty="0">
                <a:latin typeface="Times New Roman" panose="02020603050405020304" pitchFamily="18" charset="0"/>
              </a:rPr>
              <a:t> </a:t>
            </a:r>
            <a:r>
              <a:rPr lang="en-US" altLang="en-US" sz="1300" dirty="0">
                <a:latin typeface="Bookman Old Style" panose="02050604050505020204" pitchFamily="18" charset="0"/>
              </a:rPr>
              <a:t>5910-5915</a:t>
            </a:r>
          </a:p>
          <a:p>
            <a:pPr eaLnBrk="1" hangingPunct="1">
              <a:lnSpc>
                <a:spcPct val="150000"/>
              </a:lnSpc>
              <a:spcBef>
                <a:spcPts val="200"/>
              </a:spcBef>
            </a:pP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[11] </a:t>
            </a:r>
            <a:r>
              <a:rPr lang="en-US" altLang="en-US" sz="1300" b="1" dirty="0">
                <a:latin typeface="Bookman Old Style" panose="02050604050505020204" pitchFamily="18" charset="0"/>
                <a:ea typeface="Bookman Old Style" panose="02050604050505020204" pitchFamily="18" charset="0"/>
                <a:cs typeface="Bookman Old Style" panose="02050604050505020204" pitchFamily="18" charset="0"/>
              </a:rPr>
              <a:t>Heng Wu ET.AL “</a:t>
            </a: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Power, efficiency, ecological function and ecological coefficient of performance optimizations of irreversible Diesel cycle based on finite piston speed” Institute of Thermal Science and Power Engineering, Wuhan Institute of Technology, Wuhan, 430205, PR China National Natural Science Foundation of China (Project Nos. 51779262 and 51576207)</a:t>
            </a:r>
          </a:p>
          <a:p>
            <a:pPr eaLnBrk="1" hangingPunct="1">
              <a:lnSpc>
                <a:spcPct val="150000"/>
              </a:lnSpc>
              <a:spcBef>
                <a:spcPts val="563"/>
              </a:spcBef>
            </a:pPr>
            <a:r>
              <a:rPr lang="en-US" altLang="en-US" sz="1300" b="1" dirty="0">
                <a:latin typeface="Bookman Old Style" panose="02050604050505020204" pitchFamily="18" charset="0"/>
                <a:ea typeface="Bookman Old Style" panose="02050604050505020204" pitchFamily="18" charset="0"/>
                <a:cs typeface="Bookman Old Style" panose="02050604050505020204" pitchFamily="18" charset="0"/>
              </a:rPr>
              <a:t>[12] Panya </a:t>
            </a:r>
            <a:r>
              <a:rPr lang="en-US" altLang="en-US" sz="1300" b="1" dirty="0" err="1">
                <a:latin typeface="Bookman Old Style" panose="02050604050505020204" pitchFamily="18" charset="0"/>
                <a:ea typeface="Bookman Old Style" panose="02050604050505020204" pitchFamily="18" charset="0"/>
                <a:cs typeface="Bookman Old Style" panose="02050604050505020204" pitchFamily="18" charset="0"/>
              </a:rPr>
              <a:t>Yodovard</a:t>
            </a:r>
            <a:r>
              <a:rPr lang="en-US" altLang="en-US" sz="1300" b="1" dirty="0">
                <a:latin typeface="Bookman Old Style" panose="02050604050505020204" pitchFamily="18" charset="0"/>
                <a:ea typeface="Bookman Old Style" panose="02050604050505020204" pitchFamily="18" charset="0"/>
                <a:cs typeface="Bookman Old Style" panose="02050604050505020204" pitchFamily="18" charset="0"/>
              </a:rPr>
              <a:t> ET.AL</a:t>
            </a: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 “The Potential of Waste Heat Thermoelectric Power Generation From Diesel Cycle and Gas Turbine Cogeneration Plants” Issue 3 Volume 23</a:t>
            </a:r>
          </a:p>
          <a:p>
            <a:pPr eaLnBrk="1" hangingPunct="1">
              <a:lnSpc>
                <a:spcPct val="150000"/>
              </a:lnSpc>
              <a:spcBef>
                <a:spcPts val="563"/>
              </a:spcBef>
            </a:pP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a:t>
            </a:r>
            <a:r>
              <a:rPr lang="en-US" altLang="en-US" sz="1300" b="1" dirty="0">
                <a:latin typeface="Bookman Old Style" panose="02050604050505020204" pitchFamily="18" charset="0"/>
                <a:ea typeface="Bookman Old Style" panose="02050604050505020204" pitchFamily="18" charset="0"/>
                <a:cs typeface="Bookman Old Style" panose="02050604050505020204" pitchFamily="18" charset="0"/>
              </a:rPr>
              <a:t>13] Adnan Parlak “</a:t>
            </a: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The effect of heat transfer on performance of the Diesel cycle and exergy of the exhaust gas stream in a LHR Diesel engine at the optimum injection </a:t>
            </a:r>
            <a:r>
              <a:rPr lang="en-US" altLang="en-US" sz="1300" dirty="0" err="1">
                <a:latin typeface="Bookman Old Style" panose="02050604050505020204" pitchFamily="18" charset="0"/>
                <a:ea typeface="Bookman Old Style" panose="02050604050505020204" pitchFamily="18" charset="0"/>
                <a:cs typeface="Bookman Old Style" panose="02050604050505020204" pitchFamily="18" charset="0"/>
              </a:rPr>
              <a:t>timing”Volume</a:t>
            </a: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 46, Issue 2, January 2005 101016</a:t>
            </a:r>
          </a:p>
          <a:p>
            <a:pPr eaLnBrk="1" hangingPunct="1">
              <a:lnSpc>
                <a:spcPct val="150000"/>
              </a:lnSpc>
              <a:spcBef>
                <a:spcPts val="563"/>
              </a:spcBef>
            </a:pPr>
            <a:r>
              <a:rPr lang="en-US" altLang="en-US" sz="1300" b="1" dirty="0">
                <a:latin typeface="Bookman Old Style" panose="02050604050505020204" pitchFamily="18" charset="0"/>
                <a:ea typeface="Bookman Old Style" panose="02050604050505020204" pitchFamily="18" charset="0"/>
                <a:cs typeface="Bookman Old Style" panose="02050604050505020204" pitchFamily="18" charset="0"/>
              </a:rPr>
              <a:t>[14] Helton </a:t>
            </a:r>
            <a:r>
              <a:rPr lang="en-US" altLang="en-US" sz="1300" b="1" dirty="0" err="1">
                <a:latin typeface="Bookman Old Style" panose="02050604050505020204" pitchFamily="18" charset="0"/>
                <a:ea typeface="Bookman Old Style" panose="02050604050505020204" pitchFamily="18" charset="0"/>
                <a:cs typeface="Bookman Old Style" panose="02050604050505020204" pitchFamily="18" charset="0"/>
              </a:rPr>
              <a:t>Aparceido</a:t>
            </a:r>
            <a:r>
              <a:rPr lang="en-US" altLang="en-US" sz="1300" b="1" dirty="0">
                <a:latin typeface="Bookman Old Style" panose="02050604050505020204" pitchFamily="18" charset="0"/>
                <a:ea typeface="Bookman Old Style" panose="02050604050505020204" pitchFamily="18" charset="0"/>
                <a:cs typeface="Bookman Old Style" panose="02050604050505020204" pitchFamily="18" charset="0"/>
              </a:rPr>
              <a:t> “</a:t>
            </a: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Biodiesel produced from </a:t>
            </a:r>
            <a:r>
              <a:rPr lang="en-US" altLang="en-US" sz="1300" dirty="0" err="1">
                <a:latin typeface="Bookman Old Style" panose="02050604050505020204" pitchFamily="18" charset="0"/>
                <a:ea typeface="Bookman Old Style" panose="02050604050505020204" pitchFamily="18" charset="0"/>
                <a:cs typeface="Bookman Old Style" panose="02050604050505020204" pitchFamily="18" charset="0"/>
              </a:rPr>
              <a:t>crambe</a:t>
            </a: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 oil in Brazil—A study of performance and emissions in a diesel cycle engine generator</a:t>
            </a:r>
            <a:r>
              <a:rPr lang="en-US" altLang="en-US" sz="1300" b="1" dirty="0">
                <a:latin typeface="Bookman Old Style" panose="02050604050505020204" pitchFamily="18" charset="0"/>
                <a:ea typeface="Bookman Old Style" panose="02050604050505020204" pitchFamily="18" charset="0"/>
                <a:cs typeface="Bookman Old Style" panose="02050604050505020204" pitchFamily="18" charset="0"/>
              </a:rPr>
              <a:t>” </a:t>
            </a: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UNIOESTE – Western Paraná State University – Post-graduation Program, Master Course of Energy in Agriculture, </a:t>
            </a:r>
            <a:r>
              <a:rPr lang="en-US" altLang="en-US" sz="1300" dirty="0" err="1">
                <a:latin typeface="Bookman Old Style" panose="02050604050505020204" pitchFamily="18" charset="0"/>
                <a:ea typeface="Bookman Old Style" panose="02050604050505020204" pitchFamily="18" charset="0"/>
                <a:cs typeface="Bookman Old Style" panose="02050604050505020204" pitchFamily="18" charset="0"/>
              </a:rPr>
              <a:t>Rua</a:t>
            </a: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 </a:t>
            </a:r>
            <a:r>
              <a:rPr lang="en-US" altLang="en-US" sz="1300" dirty="0" err="1">
                <a:latin typeface="Bookman Old Style" panose="02050604050505020204" pitchFamily="18" charset="0"/>
                <a:ea typeface="Bookman Old Style" panose="02050604050505020204" pitchFamily="18" charset="0"/>
                <a:cs typeface="Bookman Old Style" panose="02050604050505020204" pitchFamily="18" charset="0"/>
              </a:rPr>
              <a:t>Universitária</a:t>
            </a:r>
            <a:r>
              <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rPr>
              <a:t>, 2069, CEP: 85.819-130</a:t>
            </a:r>
          </a:p>
          <a:p>
            <a:pPr eaLnBrk="1" hangingPunct="1">
              <a:lnSpc>
                <a:spcPct val="150000"/>
              </a:lnSpc>
              <a:spcBef>
                <a:spcPts val="563"/>
              </a:spcBef>
            </a:pPr>
            <a:r>
              <a:rPr lang="en-US" altLang="en-US" sz="13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[15] Yanlin Ge ET.AL </a:t>
            </a:r>
            <a:r>
              <a:rPr lang="en-US" altLang="en-US" sz="13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“Ecological optimization of an irreversible Diesel cycle”136, Article number: 198 (2021) </a:t>
            </a:r>
            <a:br>
              <a:rPr lang="en-US" altLang="en-US" sz="13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br>
              <a:rPr lang="en-US" altLang="en-US" sz="13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r>
              <a:rPr lang="en-US" altLang="en-US" sz="13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a:t>
            </a:r>
            <a:r>
              <a:rPr lang="en-US" altLang="en-US" sz="13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16] “</a:t>
            </a:r>
            <a:r>
              <a:rPr lang="en-US" altLang="en-US" sz="1300" b="1" dirty="0" err="1">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Sviatoslav</a:t>
            </a:r>
            <a:r>
              <a:rPr lang="en-US" altLang="en-US" sz="13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a:t>
            </a:r>
            <a:r>
              <a:rPr lang="en-US" altLang="en-US" sz="1300" b="1" dirty="0" err="1">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Kryshtopa</a:t>
            </a:r>
            <a:r>
              <a:rPr lang="en-US" altLang="en-US" sz="13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ET.AL.” </a:t>
            </a:r>
            <a:r>
              <a:rPr lang="en-US" altLang="en-US" sz="13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EXPERIMENTAL RESEARCH ON DIESEL ENGINE WORKING ON A MIXTURE OF DIESEL FUEL AND FUSEL OILS” Ivano-Frankovsk National Technical University of Oil and Gas 15, Carpathians street, Ivano-Frankovsk, 76019, Ukraine DOI:10.20858/tp.2017.12.2.6</a:t>
            </a:r>
            <a:endParaRPr lang="en-US" altLang="en-US" sz="1300" dirty="0">
              <a:latin typeface="Bookman Old Style" panose="02050604050505020204" pitchFamily="18" charset="0"/>
              <a:ea typeface="Bookman Old Style" panose="02050604050505020204" pitchFamily="18" charset="0"/>
              <a:cs typeface="Bookman Old Style" panose="02050604050505020204" pitchFamily="18" charset="0"/>
            </a:endParaRPr>
          </a:p>
          <a:p>
            <a:endParaRPr lang="en-US" dirty="0"/>
          </a:p>
        </p:txBody>
      </p:sp>
    </p:spTree>
    <p:extLst>
      <p:ext uri="{BB962C8B-B14F-4D97-AF65-F5344CB8AC3E}">
        <p14:creationId xmlns:p14="http://schemas.microsoft.com/office/powerpoint/2010/main" val="1951362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46151B-DC75-20C6-FD5A-2555B903D13D}"/>
              </a:ext>
            </a:extLst>
          </p:cNvPr>
          <p:cNvSpPr>
            <a:spLocks noGrp="1"/>
          </p:cNvSpPr>
          <p:nvPr>
            <p:ph idx="1"/>
          </p:nvPr>
        </p:nvSpPr>
        <p:spPr>
          <a:xfrm>
            <a:off x="125760" y="332656"/>
            <a:ext cx="8892480" cy="6192688"/>
          </a:xfrm>
        </p:spPr>
        <p:txBody>
          <a:bodyPr>
            <a:normAutofit/>
          </a:bodyPr>
          <a:lstStyle/>
          <a:p>
            <a:pPr marL="109728" indent="0">
              <a:lnSpc>
                <a:spcPct val="150000"/>
              </a:lnSpc>
              <a:buNone/>
            </a:pPr>
            <a:r>
              <a:rPr lang="en-US"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[17] </a:t>
            </a:r>
            <a:r>
              <a:rPr lang="en-US" altLang="en-US" sz="1200" b="1" dirty="0" err="1">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Mohd</a:t>
            </a:r>
            <a:r>
              <a:rPr lang="en-US"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a:t>
            </a:r>
            <a:r>
              <a:rPr lang="en-US" altLang="en-US" sz="1200" b="1" dirty="0" err="1">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Hafizil</a:t>
            </a:r>
            <a:r>
              <a:rPr lang="en-US"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Mat Yasin ET. AL. “</a:t>
            </a:r>
            <a: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STUDY OF A DIESEL ENGINE PERFORMANCE WITH EXHAUST GAS RECIRCULATION (EGR) SYSTEM FUELLED WITH PALM BIODIESEL” a Faculty of Mechanical Engineering, University Malaysia Pahang, Malaysia a Department of Mechanical and Mechatronic Engineering, University of Southern Queensland, Australia DOI: 10.1016/j.egypro.2017.03.100</a:t>
            </a:r>
            <a:b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b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r>
              <a:rPr lang="en-US"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[18] </a:t>
            </a:r>
            <a:r>
              <a:rPr lang="en-US" altLang="en-US" sz="1200" b="1" dirty="0" err="1">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Qinming</a:t>
            </a:r>
            <a:r>
              <a:rPr lang="en-US"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Tan ET .AL.</a:t>
            </a:r>
            <a: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“A STUDY ON THE COMBUSTION PERFORMANCE OF DIESEL ENGINES WITH O2 AND CO2 SUCTION”</a:t>
            </a:r>
            <a:b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Merchant Marine College, Shanghai Maritime University, Shanghai 201306, China </a:t>
            </a:r>
            <a:r>
              <a:rPr lang="fr-FR"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Volume 2016, Article ID 1258314, DOI:10.1155/2016</a:t>
            </a:r>
            <a:br>
              <a:rPr lang="fr-FR"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br>
              <a:rPr lang="fr-FR"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r>
              <a:rPr lang="fr-FR"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[19] </a:t>
            </a:r>
            <a:r>
              <a:rPr lang="fr-FR" altLang="en-US" sz="1200" b="1" dirty="0" err="1">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Sergejus</a:t>
            </a:r>
            <a:r>
              <a:rPr lang="fr-FR"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a:t>
            </a:r>
            <a:r>
              <a:rPr lang="fr-FR" altLang="en-US" sz="1200" b="1" dirty="0" err="1">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Lebedevas</a:t>
            </a:r>
            <a:r>
              <a:rPr lang="fr-FR"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ET AL. </a:t>
            </a:r>
            <a:r>
              <a:rPr lang="fr-FR"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a:t>
            </a:r>
            <a:r>
              <a:rPr lang="fr-FR"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a:t>
            </a:r>
            <a: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RESEARCH ON FUEL EFFICIENCY AND EMISSIONS OF CONVERTED DIESEL ENGINE WITH CONVENTIONAL FUEL</a:t>
            </a:r>
            <a:b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INJECTION SYSTEM FOR OPERATION ON NATURAL GAS” DOI:10.3390/en12122413 </a:t>
            </a:r>
            <a:b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b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a:t>
            </a:r>
            <a:r>
              <a:rPr lang="en-US"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20] M. </a:t>
            </a:r>
            <a:r>
              <a:rPr lang="en-US" altLang="en-US" sz="1200" b="1" dirty="0" err="1">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Soundar</a:t>
            </a:r>
            <a:r>
              <a:rPr lang="en-US" altLang="en-US" sz="1200" b="1"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ET AL. </a:t>
            </a:r>
            <a: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“IMPROVING THERMAL EFFICIENCY OF DIESEL ENGINE BY USING CERAMIC COATING ON CYLINDER LINER AND PISTON</a:t>
            </a:r>
            <a:b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br>
            <a: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HEAD” Assistant Professor, Mechanical Engineering, SRM University </a:t>
            </a:r>
            <a:r>
              <a:rPr lang="en-US" altLang="en-US" sz="1200" dirty="0" err="1">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Ramapuram</a:t>
            </a:r>
            <a:r>
              <a:rPr lang="en-US" altLang="en-US" sz="1200" dirty="0">
                <a:solidFill>
                  <a:schemeClr val="tx1"/>
                </a:solidFill>
                <a:latin typeface="Bookman Old Style" panose="02050604050505020204" pitchFamily="18" charset="0"/>
                <a:ea typeface="Bookman Old Style" panose="02050604050505020204" pitchFamily="18" charset="0"/>
                <a:cs typeface="Bookman Old Style" panose="02050604050505020204" pitchFamily="18" charset="0"/>
              </a:rPr>
              <a:t> campus, Chennai, India, ISSN Print: 0976-6340 and ISSN Online: 0976-6359 </a:t>
            </a:r>
            <a:endParaRPr lang="en-US" sz="1200" dirty="0"/>
          </a:p>
        </p:txBody>
      </p:sp>
    </p:spTree>
    <p:extLst>
      <p:ext uri="{BB962C8B-B14F-4D97-AF65-F5344CB8AC3E}">
        <p14:creationId xmlns:p14="http://schemas.microsoft.com/office/powerpoint/2010/main" val="2576180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46151B-DC75-20C6-FD5A-2555B903D13D}"/>
              </a:ext>
            </a:extLst>
          </p:cNvPr>
          <p:cNvSpPr>
            <a:spLocks noGrp="1"/>
          </p:cNvSpPr>
          <p:nvPr>
            <p:ph idx="1"/>
          </p:nvPr>
        </p:nvSpPr>
        <p:spPr>
          <a:xfrm>
            <a:off x="143508" y="116632"/>
            <a:ext cx="8856984" cy="6741368"/>
          </a:xfrm>
        </p:spPr>
        <p:txBody>
          <a:bodyPr>
            <a:noAutofit/>
          </a:bodyPr>
          <a:lstStyle/>
          <a:p>
            <a:pPr marL="0" marR="0" lv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[21]</a:t>
            </a:r>
            <a:r>
              <a:rPr lang="en-US" sz="1150" b="0" dirty="0">
                <a:solidFill>
                  <a:srgbClr val="000000"/>
                </a:solidFill>
                <a:effectLst/>
                <a:latin typeface="Bookman Old Style" panose="02050604050505020204" pitchFamily="18" charset="0"/>
                <a:ea typeface="Times New Roman" panose="02020603050405020304" pitchFamily="18" charset="0"/>
              </a:rPr>
              <a:t> </a:t>
            </a:r>
            <a:r>
              <a:rPr lang="en-US" sz="1150" b="1" dirty="0">
                <a:solidFill>
                  <a:srgbClr val="000000"/>
                </a:solidFill>
                <a:effectLst/>
                <a:latin typeface="Bookman Old Style" panose="02050604050505020204" pitchFamily="18" charset="0"/>
                <a:ea typeface="Times New Roman" panose="02020603050405020304" pitchFamily="18" charset="0"/>
              </a:rPr>
              <a:t>Chander Shekhar Sharma</a:t>
            </a:r>
            <a:r>
              <a:rPr lang="en-US" sz="1150" b="0" dirty="0">
                <a:solidFill>
                  <a:srgbClr val="000000"/>
                </a:solidFill>
                <a:effectLst/>
                <a:latin typeface="Bookman Old Style" panose="02050604050505020204" pitchFamily="18" charset="0"/>
                <a:ea typeface="Times New Roman" panose="02020603050405020304" pitchFamily="18" charset="0"/>
              </a:rPr>
              <a:t> </a:t>
            </a:r>
            <a:r>
              <a:rPr lang="en-US" sz="1150" b="1" dirty="0">
                <a:solidFill>
                  <a:srgbClr val="000000"/>
                </a:solidFill>
                <a:effectLst/>
                <a:latin typeface="Bookman Old Style" panose="02050604050505020204" pitchFamily="18" charset="0"/>
                <a:ea typeface="Times New Roman" panose="02020603050405020304" pitchFamily="18" charset="0"/>
              </a:rPr>
              <a:t>ET.AL May 2010</a:t>
            </a:r>
            <a:r>
              <a:rPr lang="en-US" sz="1150" b="1" dirty="0">
                <a:solidFill>
                  <a:srgbClr val="555555"/>
                </a:solidFill>
                <a:effectLst/>
                <a:latin typeface="Bookman Old Style" panose="02050604050505020204" pitchFamily="18" charset="0"/>
                <a:ea typeface="Times New Roman" panose="02020603050405020304" pitchFamily="18" charset="0"/>
              </a:rPr>
              <a:t> </a:t>
            </a:r>
            <a:r>
              <a:rPr lang="en-IN" sz="1150" b="1" dirty="0">
                <a:solidFill>
                  <a:srgbClr val="555555"/>
                </a:solidFill>
                <a:effectLst/>
                <a:latin typeface="Bookman Old Style" panose="02050604050505020204" pitchFamily="18" charset="0"/>
                <a:ea typeface="Times New Roman" panose="02020603050405020304" pitchFamily="18" charset="0"/>
              </a:rPr>
              <a:t>“</a:t>
            </a:r>
            <a:r>
              <a:rPr lang="en-US" sz="1150" b="0"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 methodology for analysis of diesel engine in-cylinder flow and combustion” -</a:t>
            </a:r>
            <a:r>
              <a:rPr lang="en-US" sz="1150" b="1" dirty="0">
                <a:solidFill>
                  <a:srgbClr val="000000"/>
                </a:solidFill>
                <a:effectLst/>
                <a:latin typeface="Bookman Old Style" panose="02050604050505020204" pitchFamily="18" charset="0"/>
                <a:ea typeface="Times New Roman" panose="02020603050405020304" pitchFamily="18" charset="0"/>
              </a:rPr>
              <a:t> </a:t>
            </a:r>
            <a:r>
              <a:rPr lang="en-US" sz="1150" b="0"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Progress in Computational Fluid Dynamics An International Journal 10(3)  DOI:10.1504/PCFD.2010.033327</a:t>
            </a:r>
            <a:endParaRPr lang="en-US" sz="1150" b="1" dirty="0">
              <a:effectLst/>
              <a:latin typeface="Bookman Old Style" panose="02050604050505020204" pitchFamily="18" charset="0"/>
              <a:ea typeface="Times New Roman" panose="02020603050405020304" pitchFamily="18" charset="0"/>
            </a:endParaRPr>
          </a:p>
          <a:p>
            <a:pPr marL="0" marR="0" lv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[22]</a:t>
            </a:r>
            <a:r>
              <a:rPr lang="en-US" sz="1150" b="0" dirty="0">
                <a:solidFill>
                  <a:srgbClr val="000000"/>
                </a:solidFill>
                <a:effectLst/>
                <a:latin typeface="Bookman Old Style" panose="02050604050505020204" pitchFamily="18" charset="0"/>
                <a:ea typeface="Times New Roman" panose="02020603050405020304" pitchFamily="18" charset="0"/>
              </a:rPr>
              <a:t> </a:t>
            </a:r>
            <a:r>
              <a:rPr lang="en-US" sz="1150" b="1" dirty="0">
                <a:solidFill>
                  <a:srgbClr val="000000"/>
                </a:solidFill>
                <a:effectLst/>
                <a:latin typeface="Bookman Old Style" panose="02050604050505020204" pitchFamily="18" charset="0"/>
                <a:ea typeface="Times New Roman" panose="02020603050405020304" pitchFamily="18" charset="0"/>
              </a:rPr>
              <a:t>U. </a:t>
            </a:r>
            <a:r>
              <a:rPr lang="en-US" sz="1150" b="1" dirty="0" err="1">
                <a:solidFill>
                  <a:srgbClr val="000000"/>
                </a:solidFill>
                <a:effectLst/>
                <a:latin typeface="Bookman Old Style" panose="02050604050505020204" pitchFamily="18" charset="0"/>
                <a:ea typeface="Times New Roman" panose="02020603050405020304" pitchFamily="18" charset="0"/>
              </a:rPr>
              <a:t>Spicher</a:t>
            </a:r>
            <a:r>
              <a:rPr lang="en-US" sz="1150" b="1" dirty="0">
                <a:solidFill>
                  <a:srgbClr val="000000"/>
                </a:solidFill>
                <a:effectLst/>
                <a:latin typeface="Bookman Old Style" panose="02050604050505020204" pitchFamily="18" charset="0"/>
                <a:ea typeface="Times New Roman" panose="02020603050405020304" pitchFamily="18" charset="0"/>
              </a:rPr>
              <a:t>, A. </a:t>
            </a:r>
            <a:r>
              <a:rPr lang="en-US" sz="1150" b="1" dirty="0" err="1">
                <a:solidFill>
                  <a:srgbClr val="000000"/>
                </a:solidFill>
                <a:effectLst/>
                <a:latin typeface="Bookman Old Style" panose="02050604050505020204" pitchFamily="18" charset="0"/>
                <a:ea typeface="Times New Roman" panose="02020603050405020304" pitchFamily="18" charset="0"/>
              </a:rPr>
              <a:t>Velji</a:t>
            </a:r>
            <a:r>
              <a:rPr lang="en-US" sz="1150" b="1" dirty="0">
                <a:solidFill>
                  <a:srgbClr val="000000"/>
                </a:solidFill>
                <a:effectLst/>
                <a:latin typeface="Bookman Old Style" panose="02050604050505020204" pitchFamily="18" charset="0"/>
                <a:ea typeface="Times New Roman" panose="02020603050405020304" pitchFamily="18" charset="0"/>
              </a:rPr>
              <a:t> ET.AL June 2014 </a:t>
            </a:r>
            <a:r>
              <a:rPr lang="en-US" sz="1150" b="0" dirty="0">
                <a:solidFill>
                  <a:srgbClr val="000000"/>
                </a:solidFill>
                <a:effectLst/>
                <a:latin typeface="Bookman Old Style" panose="02050604050505020204" pitchFamily="18" charset="0"/>
                <a:ea typeface="Times New Roman" panose="02020603050405020304" pitchFamily="18" charset="0"/>
              </a:rPr>
              <a:t>“</a:t>
            </a:r>
            <a:r>
              <a:rPr lang="en-US" sz="1150" b="0"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An Experimental Study of Combustion and Fluid Flow in Diesel Engines</a:t>
            </a:r>
            <a:r>
              <a:rPr lang="en-US" sz="1150" b="0" dirty="0">
                <a:solidFill>
                  <a:srgbClr val="000000"/>
                </a:solidFill>
                <a:effectLst/>
                <a:latin typeface="Bookman Old Style" panose="02050604050505020204" pitchFamily="18" charset="0"/>
                <a:ea typeface="Times New Roman" panose="02020603050405020304" pitchFamily="18" charset="0"/>
              </a:rPr>
              <a:t>” SAE Transactions Vol. 96, Section 7: FUELS AND LUBRICANTS (1987), Published By: SAE International</a:t>
            </a:r>
            <a:endParaRPr lang="en-US" sz="1150" b="1" dirty="0">
              <a:effectLst/>
              <a:latin typeface="Bookman Old Style" panose="02050604050505020204" pitchFamily="18" charset="0"/>
              <a:ea typeface="Times New Roman" panose="02020603050405020304" pitchFamily="18" charset="0"/>
            </a:endParaRPr>
          </a:p>
          <a:p>
            <a:pPr marL="0" marR="0" lv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[23]</a:t>
            </a:r>
            <a:r>
              <a:rPr lang="en-US" sz="1150" b="1"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1150" b="1" dirty="0" err="1">
                <a:solidFill>
                  <a:srgbClr val="000000"/>
                </a:solidFill>
                <a:effectLst/>
                <a:latin typeface="Bookman Old Style" panose="02050604050505020204" pitchFamily="18" charset="0"/>
                <a:ea typeface="Times New Roman" panose="02020603050405020304" pitchFamily="18" charset="0"/>
              </a:rPr>
              <a:t>Aguk</a:t>
            </a:r>
            <a:r>
              <a:rPr lang="en-US" sz="1150" b="1" dirty="0">
                <a:solidFill>
                  <a:srgbClr val="000000"/>
                </a:solidFill>
                <a:effectLst/>
                <a:latin typeface="Bookman Old Style" panose="02050604050505020204" pitchFamily="18" charset="0"/>
                <a:ea typeface="Times New Roman" panose="02020603050405020304" pitchFamily="18" charset="0"/>
              </a:rPr>
              <a:t> </a:t>
            </a:r>
            <a:r>
              <a:rPr lang="en-US" sz="1150" b="1" dirty="0" err="1">
                <a:solidFill>
                  <a:srgbClr val="000000"/>
                </a:solidFill>
                <a:effectLst/>
                <a:latin typeface="Bookman Old Style" panose="02050604050505020204" pitchFamily="18" charset="0"/>
                <a:ea typeface="Times New Roman" panose="02020603050405020304" pitchFamily="18" charset="0"/>
              </a:rPr>
              <a:t>Zuhdi</a:t>
            </a:r>
            <a:r>
              <a:rPr lang="en-US" sz="1150" b="1" dirty="0">
                <a:solidFill>
                  <a:srgbClr val="000000"/>
                </a:solidFill>
                <a:effectLst/>
                <a:latin typeface="Bookman Old Style" panose="02050604050505020204" pitchFamily="18" charset="0"/>
                <a:ea typeface="Times New Roman" panose="02020603050405020304" pitchFamily="18" charset="0"/>
              </a:rPr>
              <a:t> Muhammad Fathallah ET.AL Mar. 2017</a:t>
            </a:r>
            <a:r>
              <a:rPr lang="en-US" sz="1150" b="0" dirty="0">
                <a:solidFill>
                  <a:srgbClr val="000000"/>
                </a:solidFill>
                <a:effectLst/>
                <a:latin typeface="Bookman Old Style" panose="02050604050505020204" pitchFamily="18" charset="0"/>
                <a:ea typeface="Times New Roman" panose="02020603050405020304" pitchFamily="18" charset="0"/>
              </a:rPr>
              <a:t>. “</a:t>
            </a:r>
            <a:r>
              <a:rPr lang="en-US" sz="1150" b="0"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Fluid Flow Analysis of Jacket Cooling System for Marine Diesel Engine 93 KW</a:t>
            </a:r>
            <a:r>
              <a:rPr lang="en-US" sz="1150" b="0" dirty="0">
                <a:solidFill>
                  <a:srgbClr val="000000"/>
                </a:solidFill>
                <a:effectLst/>
                <a:latin typeface="Bookman Old Style" panose="02050604050505020204" pitchFamily="18" charset="0"/>
                <a:ea typeface="Times New Roman" panose="02020603050405020304" pitchFamily="18" charset="0"/>
              </a:rPr>
              <a:t>”39-45 (ISSN: 2541-5972, </a:t>
            </a:r>
            <a:r>
              <a:rPr lang="en-US" sz="1150" b="0" dirty="0" err="1">
                <a:solidFill>
                  <a:srgbClr val="000000"/>
                </a:solidFill>
                <a:effectLst/>
                <a:latin typeface="Bookman Old Style" panose="02050604050505020204" pitchFamily="18" charset="0"/>
                <a:ea typeface="Times New Roman" panose="02020603050405020304" pitchFamily="18" charset="0"/>
              </a:rPr>
              <a:t>eISSN</a:t>
            </a:r>
            <a:r>
              <a:rPr lang="en-US" sz="1150" b="0" dirty="0">
                <a:solidFill>
                  <a:srgbClr val="000000"/>
                </a:solidFill>
                <a:effectLst/>
                <a:latin typeface="Bookman Old Style" panose="02050604050505020204" pitchFamily="18" charset="0"/>
                <a:ea typeface="Times New Roman" panose="02020603050405020304" pitchFamily="18" charset="0"/>
              </a:rPr>
              <a:t>: 2548-1479)</a:t>
            </a:r>
            <a:endParaRPr lang="en-US" sz="1150" b="1" dirty="0">
              <a:effectLst/>
              <a:latin typeface="Bookman Old Style" panose="02050604050505020204" pitchFamily="18" charset="0"/>
              <a:ea typeface="Times New Roman" panose="02020603050405020304" pitchFamily="18" charset="0"/>
            </a:endParaRPr>
          </a:p>
          <a:p>
            <a:pPr marL="0" marR="0" lv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[24]</a:t>
            </a:r>
            <a:r>
              <a:rPr lang="en-US" sz="1150" b="1"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1150" b="1" dirty="0">
                <a:solidFill>
                  <a:srgbClr val="000000"/>
                </a:solidFill>
                <a:effectLst/>
                <a:latin typeface="Bookman Old Style" panose="02050604050505020204" pitchFamily="18" charset="0"/>
                <a:ea typeface="Times New Roman" panose="02020603050405020304" pitchFamily="18" charset="0"/>
              </a:rPr>
              <a:t>Stephen U. S. Chol ET.AL  July 2004. </a:t>
            </a:r>
            <a:r>
              <a:rPr lang="en-US" sz="1150" b="0" dirty="0">
                <a:solidFill>
                  <a:srgbClr val="000000"/>
                </a:solidFill>
                <a:effectLst/>
                <a:latin typeface="Bookman Old Style" panose="02050604050505020204" pitchFamily="18" charset="0"/>
                <a:ea typeface="Times New Roman" panose="02020603050405020304" pitchFamily="18" charset="0"/>
              </a:rPr>
              <a:t>“</a:t>
            </a:r>
            <a:r>
              <a:rPr lang="en-US" sz="1150" b="0"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Enhancing thermal conductivity of fluids with nanoparticles</a:t>
            </a:r>
            <a:r>
              <a:rPr lang="en-US" sz="1150" b="0" dirty="0">
                <a:solidFill>
                  <a:srgbClr val="000000"/>
                </a:solidFill>
                <a:effectLst/>
                <a:latin typeface="Bookman Old Style" panose="02050604050505020204" pitchFamily="18" charset="0"/>
                <a:ea typeface="Times New Roman" panose="02020603050405020304" pitchFamily="18" charset="0"/>
              </a:rPr>
              <a:t>” Energy Technology Division and Materials Science Division ,Argonne National Laboratory Argonne, Illinois.</a:t>
            </a:r>
            <a:endParaRPr lang="en-US" sz="1150" b="1" dirty="0">
              <a:effectLst/>
              <a:latin typeface="Bookman Old Style" panose="02050604050505020204" pitchFamily="18" charset="0"/>
              <a:ea typeface="Times New Roman" panose="02020603050405020304" pitchFamily="18" charset="0"/>
            </a:endParaRPr>
          </a:p>
          <a:p>
            <a:pPr marL="0" marR="0" lv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[25]</a:t>
            </a:r>
            <a:r>
              <a:rPr lang="en-US" sz="1150" b="1"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1150" b="1" dirty="0">
                <a:solidFill>
                  <a:srgbClr val="000000"/>
                </a:solidFill>
                <a:effectLst/>
                <a:latin typeface="Bookman Old Style" panose="02050604050505020204" pitchFamily="18" charset="0"/>
                <a:ea typeface="Times New Roman" panose="02020603050405020304" pitchFamily="18" charset="0"/>
              </a:rPr>
              <a:t>K. </a:t>
            </a:r>
            <a:r>
              <a:rPr lang="en-US" sz="1150" b="1" dirty="0" err="1">
                <a:solidFill>
                  <a:srgbClr val="000000"/>
                </a:solidFill>
                <a:effectLst/>
                <a:latin typeface="Bookman Old Style" panose="02050604050505020204" pitchFamily="18" charset="0"/>
                <a:ea typeface="Times New Roman" panose="02020603050405020304" pitchFamily="18" charset="0"/>
              </a:rPr>
              <a:t>Abay</a:t>
            </a:r>
            <a:r>
              <a:rPr lang="en-US" sz="1150" b="1" dirty="0">
                <a:solidFill>
                  <a:srgbClr val="000000"/>
                </a:solidFill>
                <a:effectLst/>
                <a:latin typeface="Bookman Old Style" panose="02050604050505020204" pitchFamily="18" charset="0"/>
                <a:ea typeface="Times New Roman" panose="02020603050405020304" pitchFamily="18" charset="0"/>
              </a:rPr>
              <a:t>, ET,AL , February, 2018 </a:t>
            </a:r>
            <a:r>
              <a:rPr lang="en-US" sz="1150" b="0" dirty="0">
                <a:solidFill>
                  <a:srgbClr val="000000"/>
                </a:solidFill>
                <a:effectLst/>
                <a:latin typeface="Bookman Old Style" panose="02050604050505020204" pitchFamily="18" charset="0"/>
                <a:ea typeface="Times New Roman" panose="02020603050405020304" pitchFamily="18" charset="0"/>
              </a:rPr>
              <a:t>“Computational fluid dynamics analysis of flow and combustion of a diesel engine”</a:t>
            </a:r>
            <a:r>
              <a:rPr lang="en-US" sz="1150" b="1" dirty="0">
                <a:solidFill>
                  <a:srgbClr val="000000"/>
                </a:solidFill>
                <a:effectLst/>
                <a:latin typeface="Bookman Old Style" panose="02050604050505020204" pitchFamily="18" charset="0"/>
                <a:ea typeface="Times New Roman" panose="02020603050405020304" pitchFamily="18" charset="0"/>
              </a:rPr>
              <a:t> </a:t>
            </a:r>
            <a:r>
              <a:rPr lang="en-US" sz="1150" b="0" dirty="0">
                <a:solidFill>
                  <a:srgbClr val="000000"/>
                </a:solidFill>
                <a:effectLst/>
                <a:latin typeface="Bookman Old Style" panose="02050604050505020204" pitchFamily="18" charset="0"/>
                <a:ea typeface="Times New Roman" panose="02020603050405020304" pitchFamily="18" charset="0"/>
              </a:rPr>
              <a:t>Journal of Thermal Engineering, Vol. 4, No. 2, Special Issue 7, pp. 1878-1895, </a:t>
            </a:r>
            <a:r>
              <a:rPr lang="en-US" sz="1150" b="0" dirty="0" err="1">
                <a:solidFill>
                  <a:srgbClr val="000000"/>
                </a:solidFill>
                <a:effectLst/>
                <a:latin typeface="Bookman Old Style" panose="02050604050505020204" pitchFamily="18" charset="0"/>
                <a:ea typeface="Times New Roman" panose="02020603050405020304" pitchFamily="18" charset="0"/>
              </a:rPr>
              <a:t>Yildiz</a:t>
            </a:r>
            <a:r>
              <a:rPr lang="en-US" sz="1150" b="0" dirty="0">
                <a:solidFill>
                  <a:srgbClr val="000000"/>
                </a:solidFill>
                <a:effectLst/>
                <a:latin typeface="Bookman Old Style" panose="02050604050505020204" pitchFamily="18" charset="0"/>
                <a:ea typeface="Times New Roman" panose="02020603050405020304" pitchFamily="18" charset="0"/>
              </a:rPr>
              <a:t> Technical University Press, Istanbul, Turkey</a:t>
            </a:r>
            <a:endParaRPr lang="en-US" sz="1150" b="1" dirty="0">
              <a:effectLst/>
              <a:latin typeface="Bookman Old Style" panose="02050604050505020204" pitchFamily="18" charset="0"/>
              <a:ea typeface="Times New Roman" panose="02020603050405020304" pitchFamily="18" charset="0"/>
            </a:endParaRPr>
          </a:p>
          <a:p>
            <a:pPr mar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[26]</a:t>
            </a:r>
            <a:r>
              <a:rPr lang="en-US" sz="1150" b="1"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1150" b="1" dirty="0" err="1">
                <a:solidFill>
                  <a:srgbClr val="000000"/>
                </a:solidFill>
                <a:effectLst/>
                <a:latin typeface="Bookman Old Style" panose="02050604050505020204" pitchFamily="18" charset="0"/>
                <a:ea typeface="Times New Roman" panose="02020603050405020304" pitchFamily="18" charset="0"/>
              </a:rPr>
              <a:t>Jianmin</a:t>
            </a:r>
            <a:r>
              <a:rPr lang="en-US" sz="1150" b="1" dirty="0">
                <a:solidFill>
                  <a:srgbClr val="000000"/>
                </a:solidFill>
                <a:effectLst/>
                <a:latin typeface="Bookman Old Style" panose="02050604050505020204" pitchFamily="18" charset="0"/>
                <a:ea typeface="Times New Roman" panose="02020603050405020304" pitchFamily="18" charset="0"/>
              </a:rPr>
              <a:t> Xu </a:t>
            </a:r>
            <a:r>
              <a:rPr lang="en-US" sz="1150" b="0"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An Experimental Study of Combustion and Fluid Flow in Diesel Engines</a:t>
            </a:r>
            <a:r>
              <a:rPr lang="en-US" sz="1150" b="0" dirty="0">
                <a:solidFill>
                  <a:srgbClr val="000000"/>
                </a:solidFill>
                <a:effectLst/>
                <a:latin typeface="Bookman Old Style" panose="02050604050505020204" pitchFamily="18" charset="0"/>
                <a:ea typeface="Times New Roman" panose="02020603050405020304" pitchFamily="18" charset="0"/>
              </a:rPr>
              <a:t>” SAE Transactions Vol. 96, Section 7: FUELS AND LUBRICANTS (1987), Published By: SAE International</a:t>
            </a:r>
            <a:endParaRPr lang="en-US" sz="1150" b="1" dirty="0">
              <a:effectLst/>
              <a:latin typeface="Bookman Old Style" panose="02050604050505020204" pitchFamily="18" charset="0"/>
              <a:ea typeface="Times New Roman" panose="02020603050405020304" pitchFamily="18" charset="0"/>
            </a:endParaRPr>
          </a:p>
          <a:p>
            <a:pPr marL="0" marR="0" lv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[27]</a:t>
            </a:r>
            <a:r>
              <a:rPr lang="en-US" sz="1150" b="1"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1150" b="1" dirty="0">
                <a:solidFill>
                  <a:srgbClr val="000000"/>
                </a:solidFill>
                <a:effectLst/>
                <a:latin typeface="Bookman Old Style" panose="02050604050505020204" pitchFamily="18" charset="0"/>
                <a:ea typeface="Times New Roman" panose="02020603050405020304" pitchFamily="18" charset="0"/>
              </a:rPr>
              <a:t>Tarek M. Belal, Et.AL ,2013. </a:t>
            </a:r>
            <a:r>
              <a:rPr lang="en-US" sz="1150" b="0" dirty="0">
                <a:solidFill>
                  <a:srgbClr val="000000"/>
                </a:solidFill>
                <a:effectLst/>
                <a:latin typeface="Bookman Old Style" panose="02050604050505020204" pitchFamily="18" charset="0"/>
                <a:ea typeface="Times New Roman" panose="02020603050405020304" pitchFamily="18" charset="0"/>
              </a:rPr>
              <a:t>“Investigating Diesel Engine Performance and Emissions Using CFD” Vol.5 No.2(2013), Article ID:29438,10 pages DOI:10.4236/epe.2013.52017</a:t>
            </a:r>
            <a:endParaRPr lang="en-US" sz="1150" b="1" dirty="0">
              <a:effectLst/>
              <a:latin typeface="Bookman Old Style" panose="02050604050505020204" pitchFamily="18" charset="0"/>
              <a:ea typeface="Times New Roman" panose="02020603050405020304" pitchFamily="18" charset="0"/>
            </a:endParaRPr>
          </a:p>
          <a:p>
            <a:pPr marL="0" marR="0" lv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[28]</a:t>
            </a:r>
            <a:r>
              <a:rPr lang="en-US" sz="1150" b="1"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1150" b="1" dirty="0">
                <a:solidFill>
                  <a:srgbClr val="000000"/>
                </a:solidFill>
                <a:effectLst/>
                <a:latin typeface="Bookman Old Style" panose="02050604050505020204" pitchFamily="18" charset="0"/>
                <a:ea typeface="Times New Roman" panose="02020603050405020304" pitchFamily="18" charset="0"/>
              </a:rPr>
              <a:t>Vinay </a:t>
            </a:r>
            <a:r>
              <a:rPr lang="en-US" sz="1150" b="1" dirty="0" err="1">
                <a:solidFill>
                  <a:srgbClr val="000000"/>
                </a:solidFill>
                <a:effectLst/>
                <a:latin typeface="Bookman Old Style" panose="02050604050505020204" pitchFamily="18" charset="0"/>
                <a:ea typeface="Times New Roman" panose="02020603050405020304" pitchFamily="18" charset="0"/>
              </a:rPr>
              <a:t>Atgur</a:t>
            </a:r>
            <a:r>
              <a:rPr lang="en-US" sz="1150" b="1" dirty="0">
                <a:solidFill>
                  <a:srgbClr val="000000"/>
                </a:solidFill>
                <a:effectLst/>
                <a:latin typeface="Bookman Old Style" panose="02050604050505020204" pitchFamily="18" charset="0"/>
                <a:ea typeface="Times New Roman" panose="02020603050405020304" pitchFamily="18" charset="0"/>
              </a:rPr>
              <a:t>, Gowda Manavendra, ET.AL 28 January 2022 ,</a:t>
            </a:r>
            <a:r>
              <a:rPr lang="en-US" sz="1150" b="0" dirty="0">
                <a:solidFill>
                  <a:srgbClr val="000000"/>
                </a:solidFill>
                <a:effectLst/>
                <a:latin typeface="Bookman Old Style" panose="02050604050505020204" pitchFamily="18" charset="0"/>
                <a:ea typeface="Times New Roman" panose="02020603050405020304" pitchFamily="18" charset="0"/>
              </a:rPr>
              <a:t>”</a:t>
            </a:r>
            <a:r>
              <a:rPr lang="en-US" sz="1150" b="1" dirty="0">
                <a:solidFill>
                  <a:srgbClr val="000000"/>
                </a:solidFill>
                <a:effectLst/>
                <a:latin typeface="Bookman Old Style" panose="02050604050505020204" pitchFamily="18" charset="0"/>
                <a:ea typeface="Times New Roman" panose="02020603050405020304" pitchFamily="18" charset="0"/>
              </a:rPr>
              <a:t> </a:t>
            </a:r>
            <a:r>
              <a:rPr lang="en-US" sz="1150" b="0" dirty="0">
                <a:solidFill>
                  <a:srgbClr val="000000"/>
                </a:solidFill>
                <a:effectLst/>
                <a:latin typeface="Bookman Old Style" panose="02050604050505020204" pitchFamily="18" charset="0"/>
                <a:ea typeface="Times New Roman" panose="02020603050405020304" pitchFamily="18" charset="0"/>
              </a:rPr>
              <a:t>CFD Combustion Simulations and Experiments on the Blended Biodiesel Two-Phase Engine Flows”  DOI: 10.5772/intechopen.102088</a:t>
            </a:r>
            <a:endParaRPr lang="en-US" sz="1150" b="1" dirty="0">
              <a:effectLst/>
              <a:latin typeface="Bookman Old Style" panose="02050604050505020204" pitchFamily="18" charset="0"/>
              <a:ea typeface="Times New Roman" panose="02020603050405020304" pitchFamily="18" charset="0"/>
            </a:endParaRPr>
          </a:p>
          <a:p>
            <a:pPr marL="0" marR="0" lv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[29] Faisal Lodi , ET.AL </a:t>
            </a:r>
            <a:r>
              <a:rPr lang="en-IN" sz="1150" b="1" dirty="0">
                <a:solidFill>
                  <a:srgbClr val="000000"/>
                </a:solidFill>
                <a:effectLst/>
                <a:latin typeface="Bookman Old Style" panose="02050604050505020204" pitchFamily="18" charset="0"/>
                <a:ea typeface="Times New Roman" panose="02020603050405020304" pitchFamily="18" charset="0"/>
              </a:rPr>
              <a:t>1 August 2020 , </a:t>
            </a:r>
            <a:r>
              <a:rPr lang="en-IN" sz="1150" b="0" dirty="0">
                <a:solidFill>
                  <a:srgbClr val="000000"/>
                </a:solidFill>
                <a:effectLst/>
                <a:latin typeface="Bookman Old Style" panose="02050604050505020204" pitchFamily="18" charset="0"/>
                <a:ea typeface="Times New Roman" panose="02020603050405020304" pitchFamily="18" charset="0"/>
              </a:rPr>
              <a:t>“Combustion Analysis of a Diesel Engine during Warm up at Different Coolant and Lubricating Oil Temperatures” Energies 2020, 13(15), 3931; </a:t>
            </a:r>
            <a:r>
              <a:rPr lang="en-IN" sz="1150" dirty="0">
                <a:solidFill>
                  <a:srgbClr val="000000"/>
                </a:solidFill>
                <a:latin typeface="Bookman Old Style" panose="02050604050505020204" pitchFamily="18" charset="0"/>
                <a:ea typeface="Times New Roman" panose="02020603050405020304" pitchFamily="18" charset="0"/>
              </a:rPr>
              <a:t>https://doi.org/10.3390/en13153931</a:t>
            </a:r>
            <a:endParaRPr lang="en-US" sz="1150" b="1" dirty="0">
              <a:effectLst/>
              <a:latin typeface="Bookman Old Style" panose="02050604050505020204" pitchFamily="18" charset="0"/>
              <a:ea typeface="Times New Roman" panose="02020603050405020304" pitchFamily="18" charset="0"/>
            </a:endParaRPr>
          </a:p>
          <a:p>
            <a:pPr marL="0" marR="0" lvl="0" indent="0" algn="just">
              <a:lnSpc>
                <a:spcPct val="150000"/>
              </a:lnSpc>
              <a:buNone/>
            </a:pPr>
            <a:r>
              <a:rPr lang="en-US" sz="1150" b="1" dirty="0">
                <a:solidFill>
                  <a:srgbClr val="000000"/>
                </a:solidFill>
                <a:effectLst/>
                <a:latin typeface="Bookman Old Style" panose="02050604050505020204" pitchFamily="18" charset="0"/>
                <a:ea typeface="Times New Roman" panose="02020603050405020304" pitchFamily="18" charset="0"/>
              </a:rPr>
              <a:t>[30] </a:t>
            </a:r>
            <a:r>
              <a:rPr lang="en-US" sz="1150" b="1" dirty="0" err="1">
                <a:solidFill>
                  <a:srgbClr val="000000"/>
                </a:solidFill>
                <a:effectLst/>
                <a:latin typeface="Bookman Old Style" panose="02050604050505020204" pitchFamily="18" charset="0"/>
                <a:ea typeface="Times New Roman" panose="02020603050405020304" pitchFamily="18" charset="0"/>
              </a:rPr>
              <a:t>Spicher</a:t>
            </a:r>
            <a:r>
              <a:rPr lang="en-US" sz="1150" b="1" dirty="0">
                <a:solidFill>
                  <a:srgbClr val="000000"/>
                </a:solidFill>
                <a:effectLst/>
                <a:latin typeface="Bookman Old Style" panose="02050604050505020204" pitchFamily="18" charset="0"/>
                <a:ea typeface="Times New Roman" panose="02020603050405020304" pitchFamily="18" charset="0"/>
              </a:rPr>
              <a:t>, U ET.AL , U. </a:t>
            </a:r>
            <a:r>
              <a:rPr lang="en-US" sz="1150" b="1" dirty="0" err="1">
                <a:solidFill>
                  <a:srgbClr val="000000"/>
                </a:solidFill>
                <a:effectLst/>
                <a:latin typeface="Bookman Old Style" panose="02050604050505020204" pitchFamily="18" charset="0"/>
                <a:ea typeface="Times New Roman" panose="02020603050405020304" pitchFamily="18" charset="0"/>
              </a:rPr>
              <a:t>Spicher</a:t>
            </a:r>
            <a:r>
              <a:rPr lang="en-US" sz="1150" b="1" dirty="0">
                <a:solidFill>
                  <a:srgbClr val="000000"/>
                </a:solidFill>
                <a:effectLst/>
                <a:latin typeface="Bookman Old Style" panose="02050604050505020204" pitchFamily="18" charset="0"/>
                <a:ea typeface="Times New Roman" panose="02020603050405020304" pitchFamily="18" charset="0"/>
              </a:rPr>
              <a:t>, A. </a:t>
            </a:r>
            <a:r>
              <a:rPr lang="en-US" sz="1150" b="1" dirty="0" err="1">
                <a:solidFill>
                  <a:srgbClr val="000000"/>
                </a:solidFill>
                <a:effectLst/>
                <a:latin typeface="Bookman Old Style" panose="02050604050505020204" pitchFamily="18" charset="0"/>
                <a:ea typeface="Times New Roman" panose="02020603050405020304" pitchFamily="18" charset="0"/>
              </a:rPr>
              <a:t>Velji</a:t>
            </a:r>
            <a:r>
              <a:rPr lang="en-US" sz="1150" b="1" dirty="0">
                <a:solidFill>
                  <a:srgbClr val="000000"/>
                </a:solidFill>
                <a:effectLst/>
                <a:latin typeface="Bookman Old Style" panose="02050604050505020204" pitchFamily="18" charset="0"/>
                <a:ea typeface="Times New Roman" panose="02020603050405020304" pitchFamily="18" charset="0"/>
              </a:rPr>
              <a:t> ET.AL June 2014 </a:t>
            </a:r>
            <a:r>
              <a:rPr lang="en-US" sz="1150" b="0" dirty="0">
                <a:solidFill>
                  <a:srgbClr val="000000"/>
                </a:solidFill>
                <a:effectLst/>
                <a:latin typeface="Bookman Old Style" panose="02050604050505020204" pitchFamily="18" charset="0"/>
                <a:ea typeface="Times New Roman" panose="02020603050405020304" pitchFamily="18" charset="0"/>
              </a:rPr>
              <a:t>“</a:t>
            </a:r>
            <a:r>
              <a:rPr lang="en-US" sz="1150" b="0" kern="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An Experimental Study of Combustion and Fluid Flow in Diesel Engines</a:t>
            </a:r>
            <a:r>
              <a:rPr lang="en-US" sz="1150" b="0" dirty="0">
                <a:solidFill>
                  <a:srgbClr val="000000"/>
                </a:solidFill>
                <a:effectLst/>
                <a:latin typeface="Bookman Old Style" panose="02050604050505020204" pitchFamily="18" charset="0"/>
                <a:ea typeface="Times New Roman" panose="02020603050405020304" pitchFamily="18" charset="0"/>
              </a:rPr>
              <a:t>” SAE Transactions Vol. 96, Section 7: FUELS AND LUBRICANTS (1987), Published By: SAE International</a:t>
            </a:r>
            <a:endParaRPr lang="en-US" sz="1150" b="1" dirty="0">
              <a:effectLst/>
              <a:latin typeface="Bookman Old Style" panose="02050604050505020204" pitchFamily="18" charset="0"/>
              <a:ea typeface="Times New Roman" panose="02020603050405020304" pitchFamily="18" charset="0"/>
            </a:endParaRPr>
          </a:p>
          <a:p>
            <a:pPr marL="109728" indent="0">
              <a:lnSpc>
                <a:spcPct val="150000"/>
              </a:lnSpc>
              <a:buNone/>
            </a:pPr>
            <a:endParaRPr lang="en-US" sz="1150" dirty="0">
              <a:latin typeface="Bookman Old Style" panose="02050604050505020204" pitchFamily="18" charset="0"/>
            </a:endParaRPr>
          </a:p>
        </p:txBody>
      </p:sp>
    </p:spTree>
    <p:extLst>
      <p:ext uri="{BB962C8B-B14F-4D97-AF65-F5344CB8AC3E}">
        <p14:creationId xmlns:p14="http://schemas.microsoft.com/office/powerpoint/2010/main" val="9616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9BC72F9-9374-49F0-ECF8-9640317C4280}"/>
              </a:ext>
            </a:extLst>
          </p:cNvPr>
          <p:cNvSpPr txBox="1">
            <a:spLocks noGrp="1"/>
          </p:cNvSpPr>
          <p:nvPr>
            <p:ph idx="1"/>
          </p:nvPr>
        </p:nvSpPr>
        <p:spPr>
          <a:xfrm>
            <a:off x="449542" y="620688"/>
            <a:ext cx="8244916" cy="5221173"/>
          </a:xfrm>
          <a:prstGeom prst="rect">
            <a:avLst/>
          </a:prstGeom>
          <a:noFill/>
        </p:spPr>
        <p:txBody>
          <a:bodyPr wrap="square">
            <a:spAutoFit/>
          </a:bodyPr>
          <a:lstStyle/>
          <a:p>
            <a:pPr marL="0" indent="0">
              <a:lnSpc>
                <a:spcPct val="150000"/>
              </a:lnSpc>
              <a:buNone/>
            </a:pPr>
            <a:r>
              <a:rPr lang="en-US" sz="1600" i="0" dirty="0">
                <a:effectLst/>
                <a:latin typeface="Bookman Old Style" panose="02050604050505020204" pitchFamily="18" charset="0"/>
              </a:rPr>
              <a:t>The diesel engine, named after </a:t>
            </a:r>
            <a:r>
              <a:rPr lang="en-US" sz="1600" i="0" strike="noStrike" dirty="0">
                <a:effectLst/>
                <a:latin typeface="Bookman Old Style" panose="02050604050505020204" pitchFamily="18" charset="0"/>
                <a:hlinkClick r:id="rId2" tooltip="Rudolf Diesel">
                  <a:extLst>
                    <a:ext uri="{A12FA001-AC4F-418D-AE19-62706E023703}">
                      <ahyp:hlinkClr xmlns:ahyp="http://schemas.microsoft.com/office/drawing/2018/hyperlinkcolor" val="tx"/>
                    </a:ext>
                  </a:extLst>
                </a:hlinkClick>
              </a:rPr>
              <a:t>Rudolf Diesel</a:t>
            </a:r>
            <a:r>
              <a:rPr lang="en-US" sz="1600" i="0" dirty="0">
                <a:effectLst/>
                <a:latin typeface="Bookman Old Style" panose="02050604050505020204" pitchFamily="18" charset="0"/>
              </a:rPr>
              <a:t>, is an </a:t>
            </a:r>
            <a:r>
              <a:rPr lang="en-US" sz="1600" i="0" strike="noStrike" dirty="0">
                <a:effectLst/>
                <a:latin typeface="Bookman Old Style" panose="02050604050505020204" pitchFamily="18" charset="0"/>
                <a:hlinkClick r:id="rId3" tooltip="Internal combustion engine">
                  <a:extLst>
                    <a:ext uri="{A12FA001-AC4F-418D-AE19-62706E023703}">
                      <ahyp:hlinkClr xmlns:ahyp="http://schemas.microsoft.com/office/drawing/2018/hyperlinkcolor" val="tx"/>
                    </a:ext>
                  </a:extLst>
                </a:hlinkClick>
              </a:rPr>
              <a:t>internal combustion engine</a:t>
            </a:r>
            <a:r>
              <a:rPr lang="en-US" sz="1600" i="0" dirty="0">
                <a:effectLst/>
                <a:latin typeface="Bookman Old Style" panose="02050604050505020204" pitchFamily="18" charset="0"/>
              </a:rPr>
              <a:t> in which </a:t>
            </a:r>
            <a:r>
              <a:rPr lang="en-US" sz="1600" i="0" strike="noStrike" dirty="0">
                <a:effectLst/>
                <a:latin typeface="Bookman Old Style" panose="02050604050505020204" pitchFamily="18" charset="0"/>
                <a:hlinkClick r:id="rId4" tooltip="Combustion">
                  <a:extLst>
                    <a:ext uri="{A12FA001-AC4F-418D-AE19-62706E023703}">
                      <ahyp:hlinkClr xmlns:ahyp="http://schemas.microsoft.com/office/drawing/2018/hyperlinkcolor" val="tx"/>
                    </a:ext>
                  </a:extLst>
                </a:hlinkClick>
              </a:rPr>
              <a:t>ignition</a:t>
            </a:r>
            <a:r>
              <a:rPr lang="en-US" sz="1600" i="0" dirty="0">
                <a:effectLst/>
                <a:latin typeface="Bookman Old Style" panose="02050604050505020204" pitchFamily="18" charset="0"/>
              </a:rPr>
              <a:t> of the </a:t>
            </a:r>
            <a:r>
              <a:rPr lang="en-US" sz="1600" i="0" strike="noStrike" dirty="0">
                <a:effectLst/>
                <a:latin typeface="Bookman Old Style" panose="02050604050505020204" pitchFamily="18" charset="0"/>
                <a:hlinkClick r:id="rId5" tooltip="Diesel fuel">
                  <a:extLst>
                    <a:ext uri="{A12FA001-AC4F-418D-AE19-62706E023703}">
                      <ahyp:hlinkClr xmlns:ahyp="http://schemas.microsoft.com/office/drawing/2018/hyperlinkcolor" val="tx"/>
                    </a:ext>
                  </a:extLst>
                </a:hlinkClick>
              </a:rPr>
              <a:t>fuel</a:t>
            </a:r>
            <a:r>
              <a:rPr lang="en-US" sz="1600" i="0" dirty="0">
                <a:effectLst/>
                <a:latin typeface="Bookman Old Style" panose="02050604050505020204" pitchFamily="18" charset="0"/>
              </a:rPr>
              <a:t> is caused by the elevated temperature of the air in the cylinder due to mechanical compression; thus, the diesel engine is called a compression-ignition engine (CI engine). This contrasts with engines using </a:t>
            </a:r>
            <a:r>
              <a:rPr lang="en-US" sz="1600" i="0" strike="noStrike" dirty="0">
                <a:effectLst/>
                <a:latin typeface="Bookman Old Style" panose="02050604050505020204" pitchFamily="18" charset="0"/>
                <a:hlinkClick r:id="rId6" tooltip="Spark plug">
                  <a:extLst>
                    <a:ext uri="{A12FA001-AC4F-418D-AE19-62706E023703}">
                      <ahyp:hlinkClr xmlns:ahyp="http://schemas.microsoft.com/office/drawing/2018/hyperlinkcolor" val="tx"/>
                    </a:ext>
                  </a:extLst>
                </a:hlinkClick>
              </a:rPr>
              <a:t>spark plug</a:t>
            </a:r>
            <a:r>
              <a:rPr lang="en-US" sz="1600" i="0" dirty="0">
                <a:effectLst/>
                <a:latin typeface="Bookman Old Style" panose="02050604050505020204" pitchFamily="18" charset="0"/>
              </a:rPr>
              <a:t>-ignition of the air-fuel mixture, such as a </a:t>
            </a:r>
            <a:r>
              <a:rPr lang="en-US" sz="1600" i="0" strike="noStrike" dirty="0">
                <a:effectLst/>
                <a:latin typeface="Bookman Old Style" panose="02050604050505020204" pitchFamily="18" charset="0"/>
                <a:hlinkClick r:id="rId7" tooltip="Petrol engine">
                  <a:extLst>
                    <a:ext uri="{A12FA001-AC4F-418D-AE19-62706E023703}">
                      <ahyp:hlinkClr xmlns:ahyp="http://schemas.microsoft.com/office/drawing/2018/hyperlinkcolor" val="tx"/>
                    </a:ext>
                  </a:extLst>
                </a:hlinkClick>
              </a:rPr>
              <a:t>petrol engine</a:t>
            </a:r>
            <a:r>
              <a:rPr lang="en-US" sz="1600" i="0" dirty="0">
                <a:effectLst/>
                <a:latin typeface="Bookman Old Style" panose="02050604050505020204" pitchFamily="18" charset="0"/>
              </a:rPr>
              <a:t> (</a:t>
            </a:r>
            <a:r>
              <a:rPr lang="en-US" sz="1600" i="0" strike="noStrike" dirty="0">
                <a:effectLst/>
                <a:latin typeface="Bookman Old Style" panose="02050604050505020204" pitchFamily="18" charset="0"/>
                <a:hlinkClick r:id="rId8" tooltip="Gasoline">
                  <a:extLst>
                    <a:ext uri="{A12FA001-AC4F-418D-AE19-62706E023703}">
                      <ahyp:hlinkClr xmlns:ahyp="http://schemas.microsoft.com/office/drawing/2018/hyperlinkcolor" val="tx"/>
                    </a:ext>
                  </a:extLst>
                </a:hlinkClick>
              </a:rPr>
              <a:t>gasoline</a:t>
            </a:r>
            <a:r>
              <a:rPr lang="en-US" sz="1600" i="0" dirty="0">
                <a:effectLst/>
                <a:latin typeface="Bookman Old Style" panose="02050604050505020204" pitchFamily="18" charset="0"/>
              </a:rPr>
              <a:t> engine) or a </a:t>
            </a:r>
            <a:r>
              <a:rPr lang="en-US" sz="1600" i="0" strike="noStrike" dirty="0">
                <a:effectLst/>
                <a:latin typeface="Bookman Old Style" panose="02050604050505020204" pitchFamily="18" charset="0"/>
                <a:hlinkClick r:id="rId9" tooltip="Gas engine">
                  <a:extLst>
                    <a:ext uri="{A12FA001-AC4F-418D-AE19-62706E023703}">
                      <ahyp:hlinkClr xmlns:ahyp="http://schemas.microsoft.com/office/drawing/2018/hyperlinkcolor" val="tx"/>
                    </a:ext>
                  </a:extLst>
                </a:hlinkClick>
              </a:rPr>
              <a:t>gas engine</a:t>
            </a:r>
            <a:r>
              <a:rPr lang="en-US" sz="1600" i="0" dirty="0">
                <a:effectLst/>
                <a:latin typeface="Bookman Old Style" panose="02050604050505020204" pitchFamily="18" charset="0"/>
              </a:rPr>
              <a:t> (using a gaseous fuel like </a:t>
            </a:r>
            <a:r>
              <a:rPr lang="en-US" sz="1600" i="0" strike="noStrike" dirty="0">
                <a:effectLst/>
                <a:latin typeface="Bookman Old Style" panose="02050604050505020204" pitchFamily="18" charset="0"/>
                <a:hlinkClick r:id="rId10" tooltip="Natural gas">
                  <a:extLst>
                    <a:ext uri="{A12FA001-AC4F-418D-AE19-62706E023703}">
                      <ahyp:hlinkClr xmlns:ahyp="http://schemas.microsoft.com/office/drawing/2018/hyperlinkcolor" val="tx"/>
                    </a:ext>
                  </a:extLst>
                </a:hlinkClick>
              </a:rPr>
              <a:t>natural gas</a:t>
            </a:r>
            <a:r>
              <a:rPr lang="en-US" sz="1600" i="0" dirty="0">
                <a:effectLst/>
                <a:latin typeface="Bookman Old Style" panose="02050604050505020204" pitchFamily="18" charset="0"/>
              </a:rPr>
              <a:t> or </a:t>
            </a:r>
            <a:r>
              <a:rPr lang="en-US" sz="1600" i="0" strike="noStrike" dirty="0">
                <a:effectLst/>
                <a:latin typeface="Bookman Old Style" panose="02050604050505020204" pitchFamily="18" charset="0"/>
                <a:hlinkClick r:id="rId11" tooltip="Liquefied petroleum gas">
                  <a:extLst>
                    <a:ext uri="{A12FA001-AC4F-418D-AE19-62706E023703}">
                      <ahyp:hlinkClr xmlns:ahyp="http://schemas.microsoft.com/office/drawing/2018/hyperlinkcolor" val="tx"/>
                    </a:ext>
                  </a:extLst>
                </a:hlinkClick>
              </a:rPr>
              <a:t>liquefied petroleum gas</a:t>
            </a:r>
            <a:r>
              <a:rPr lang="en-US" sz="1600" i="0" dirty="0">
                <a:effectLst/>
                <a:latin typeface="Bookman Old Style" panose="02050604050505020204" pitchFamily="18" charset="0"/>
              </a:rPr>
              <a:t>). Diesel engines work by compressing only air, or air plus residual combustion gases from the exhaust (known as exhaust gas recirculation, "EGR"). Air is inducted into the chamber during the intake stroke, and compressed during the compression stroke. This increases the air temperature inside the </a:t>
            </a:r>
            <a:r>
              <a:rPr lang="en-US" sz="1600" i="0" strike="noStrike" dirty="0">
                <a:effectLst/>
                <a:latin typeface="Bookman Old Style" panose="02050604050505020204" pitchFamily="18" charset="0"/>
                <a:hlinkClick r:id="rId12" tooltip="Cylinder (engine)">
                  <a:extLst>
                    <a:ext uri="{A12FA001-AC4F-418D-AE19-62706E023703}">
                      <ahyp:hlinkClr xmlns:ahyp="http://schemas.microsoft.com/office/drawing/2018/hyperlinkcolor" val="tx"/>
                    </a:ext>
                  </a:extLst>
                </a:hlinkClick>
              </a:rPr>
              <a:t>cylinder</a:t>
            </a:r>
            <a:r>
              <a:rPr lang="en-US" sz="1600" i="0" dirty="0">
                <a:effectLst/>
                <a:latin typeface="Bookman Old Style" panose="02050604050505020204" pitchFamily="18" charset="0"/>
              </a:rPr>
              <a:t> so that </a:t>
            </a:r>
            <a:r>
              <a:rPr lang="en-US" sz="1600" i="0" dirty="0" err="1">
                <a:effectLst/>
                <a:latin typeface="Bookman Old Style" panose="02050604050505020204" pitchFamily="18" charset="0"/>
              </a:rPr>
              <a:t>atomised</a:t>
            </a:r>
            <a:r>
              <a:rPr lang="en-US" sz="1600" i="0" dirty="0">
                <a:effectLst/>
                <a:latin typeface="Bookman Old Style" panose="02050604050505020204" pitchFamily="18" charset="0"/>
              </a:rPr>
              <a:t> diesel fuel injected into the combustion chamber ignites. With the fuel being injected into the air just before combustion, the dispersion of the fuel is uneven; this is called a heterogeneous air-fuel mixture. </a:t>
            </a:r>
            <a:endParaRPr lang="en-US" sz="1600" dirty="0">
              <a:latin typeface="Bookman Old Style" panose="02050604050505020204" pitchFamily="18" charset="0"/>
            </a:endParaRPr>
          </a:p>
        </p:txBody>
      </p:sp>
    </p:spTree>
    <p:extLst>
      <p:ext uri="{BB962C8B-B14F-4D97-AF65-F5344CB8AC3E}">
        <p14:creationId xmlns:p14="http://schemas.microsoft.com/office/powerpoint/2010/main" val="367475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7205-CDD8-CC2F-4475-2407C3D40C14}"/>
              </a:ext>
            </a:extLst>
          </p:cNvPr>
          <p:cNvSpPr>
            <a:spLocks noGrp="1"/>
          </p:cNvSpPr>
          <p:nvPr>
            <p:ph idx="1"/>
          </p:nvPr>
        </p:nvSpPr>
        <p:spPr>
          <a:xfrm>
            <a:off x="26369" y="188640"/>
            <a:ext cx="8866111" cy="6480720"/>
          </a:xfrm>
        </p:spPr>
        <p:txBody>
          <a:bodyPr>
            <a:noAutofit/>
          </a:bodyPr>
          <a:lstStyle/>
          <a:p>
            <a:pPr marL="0" indent="0">
              <a:lnSpc>
                <a:spcPct val="170000"/>
              </a:lnSpc>
              <a:buNone/>
            </a:pPr>
            <a:r>
              <a:rPr lang="en-US" sz="1600" b="0" i="0" dirty="0">
                <a:effectLst/>
                <a:latin typeface="Bookman Old Style" panose="02050604050505020204" pitchFamily="18" charset="0"/>
              </a:rPr>
              <a:t>The torque a diesel engine produces is controlled by manipulating the </a:t>
            </a:r>
            <a:r>
              <a:rPr lang="en-US" sz="1600" b="0" i="0" strike="noStrike" dirty="0">
                <a:effectLst/>
                <a:latin typeface="Bookman Old Style" panose="02050604050505020204" pitchFamily="18" charset="0"/>
                <a:hlinkClick r:id="rId2" tooltip="Air–fuel ratio">
                  <a:extLst>
                    <a:ext uri="{A12FA001-AC4F-418D-AE19-62706E023703}">
                      <ahyp:hlinkClr xmlns:ahyp="http://schemas.microsoft.com/office/drawing/2018/hyperlinkcolor" val="tx"/>
                    </a:ext>
                  </a:extLst>
                </a:hlinkClick>
              </a:rPr>
              <a:t>air-fuel ratio (λ)</a:t>
            </a:r>
            <a:r>
              <a:rPr lang="en-US" sz="1600" b="0" i="0" dirty="0">
                <a:effectLst/>
                <a:latin typeface="Bookman Old Style" panose="02050604050505020204" pitchFamily="18" charset="0"/>
              </a:rPr>
              <a:t>; instead of throttling the intake air, the diesel engine relies on altering the amount of fuel that is injected, and the air-fuel ratio is usually high.</a:t>
            </a:r>
          </a:p>
          <a:p>
            <a:pPr marL="0" indent="0" algn="l">
              <a:lnSpc>
                <a:spcPct val="170000"/>
              </a:lnSpc>
              <a:buNone/>
            </a:pPr>
            <a:r>
              <a:rPr lang="en-US" sz="1600" b="0" i="0" dirty="0">
                <a:effectLst/>
                <a:latin typeface="Bookman Old Style" panose="02050604050505020204" pitchFamily="18" charset="0"/>
              </a:rPr>
              <a:t>The diesel engine has the highest </a:t>
            </a:r>
            <a:r>
              <a:rPr lang="en-US" sz="1600" b="0" i="0" strike="noStrike" dirty="0">
                <a:effectLst/>
                <a:latin typeface="Bookman Old Style" panose="02050604050505020204" pitchFamily="18" charset="0"/>
                <a:hlinkClick r:id="rId3" tooltip="Thermal efficiency">
                  <a:extLst>
                    <a:ext uri="{A12FA001-AC4F-418D-AE19-62706E023703}">
                      <ahyp:hlinkClr xmlns:ahyp="http://schemas.microsoft.com/office/drawing/2018/hyperlinkcolor" val="tx"/>
                    </a:ext>
                  </a:extLst>
                </a:hlinkClick>
              </a:rPr>
              <a:t>thermal efficiency</a:t>
            </a:r>
            <a:r>
              <a:rPr lang="en-US" sz="1600" b="0" i="0" dirty="0">
                <a:effectLst/>
                <a:latin typeface="Bookman Old Style" panose="02050604050505020204" pitchFamily="18" charset="0"/>
              </a:rPr>
              <a:t> (</a:t>
            </a:r>
            <a:r>
              <a:rPr lang="en-US" sz="1600" b="0" i="0" strike="noStrike" dirty="0">
                <a:effectLst/>
                <a:latin typeface="Bookman Old Style" panose="02050604050505020204" pitchFamily="18" charset="0"/>
                <a:hlinkClick r:id="rId4" tooltip="Engine efficiency">
                  <a:extLst>
                    <a:ext uri="{A12FA001-AC4F-418D-AE19-62706E023703}">
                      <ahyp:hlinkClr xmlns:ahyp="http://schemas.microsoft.com/office/drawing/2018/hyperlinkcolor" val="tx"/>
                    </a:ext>
                  </a:extLst>
                </a:hlinkClick>
              </a:rPr>
              <a:t>engine efficiency</a:t>
            </a:r>
            <a:r>
              <a:rPr lang="en-US" sz="1600" b="0" i="0" dirty="0">
                <a:effectLst/>
                <a:latin typeface="Bookman Old Style" panose="02050604050505020204" pitchFamily="18" charset="0"/>
              </a:rPr>
              <a:t>) of any practical </a:t>
            </a:r>
            <a:r>
              <a:rPr lang="en-US" sz="1600" b="0" i="0" strike="noStrike" dirty="0">
                <a:effectLst/>
                <a:latin typeface="Bookman Old Style" panose="02050604050505020204" pitchFamily="18" charset="0"/>
                <a:hlinkClick r:id="rId5" tooltip="Internal combustion">
                  <a:extLst>
                    <a:ext uri="{A12FA001-AC4F-418D-AE19-62706E023703}">
                      <ahyp:hlinkClr xmlns:ahyp="http://schemas.microsoft.com/office/drawing/2018/hyperlinkcolor" val="tx"/>
                    </a:ext>
                  </a:extLst>
                </a:hlinkClick>
              </a:rPr>
              <a:t>internal</a:t>
            </a:r>
            <a:r>
              <a:rPr lang="en-US" sz="1600" b="0" i="0" dirty="0">
                <a:effectLst/>
                <a:latin typeface="Bookman Old Style" panose="02050604050505020204" pitchFamily="18" charset="0"/>
              </a:rPr>
              <a:t> or </a:t>
            </a:r>
            <a:r>
              <a:rPr lang="en-US" sz="1600" b="0" i="0" strike="noStrike" dirty="0">
                <a:effectLst/>
                <a:latin typeface="Bookman Old Style" panose="02050604050505020204" pitchFamily="18" charset="0"/>
                <a:hlinkClick r:id="rId6" tooltip="External combustion">
                  <a:extLst>
                    <a:ext uri="{A12FA001-AC4F-418D-AE19-62706E023703}">
                      <ahyp:hlinkClr xmlns:ahyp="http://schemas.microsoft.com/office/drawing/2018/hyperlinkcolor" val="tx"/>
                    </a:ext>
                  </a:extLst>
                </a:hlinkClick>
              </a:rPr>
              <a:t>external combustion</a:t>
            </a:r>
            <a:r>
              <a:rPr lang="en-US" sz="1600" b="0" i="0" dirty="0">
                <a:effectLst/>
                <a:latin typeface="Bookman Old Style" panose="02050604050505020204" pitchFamily="18" charset="0"/>
              </a:rPr>
              <a:t> engine due to its very high </a:t>
            </a:r>
            <a:r>
              <a:rPr lang="en-US" sz="1600" b="0" i="0" strike="noStrike" dirty="0">
                <a:effectLst/>
                <a:latin typeface="Bookman Old Style" panose="02050604050505020204" pitchFamily="18" charset="0"/>
                <a:hlinkClick r:id="rId7" tooltip="Expansion ratio">
                  <a:extLst>
                    <a:ext uri="{A12FA001-AC4F-418D-AE19-62706E023703}">
                      <ahyp:hlinkClr xmlns:ahyp="http://schemas.microsoft.com/office/drawing/2018/hyperlinkcolor" val="tx"/>
                    </a:ext>
                  </a:extLst>
                </a:hlinkClick>
              </a:rPr>
              <a:t>expansion ratio</a:t>
            </a:r>
            <a:r>
              <a:rPr lang="en-US" sz="1600" b="0" i="0" dirty="0">
                <a:effectLst/>
                <a:latin typeface="Bookman Old Style" panose="02050604050505020204" pitchFamily="18" charset="0"/>
              </a:rPr>
              <a:t> and inherent </a:t>
            </a:r>
            <a:r>
              <a:rPr lang="en-US" sz="1600" b="0" i="0" strike="noStrike" dirty="0">
                <a:effectLst/>
                <a:latin typeface="Bookman Old Style" panose="02050604050505020204" pitchFamily="18" charset="0"/>
                <a:hlinkClick r:id="rId8" tooltip="Air–fuel ratio">
                  <a:extLst>
                    <a:ext uri="{A12FA001-AC4F-418D-AE19-62706E023703}">
                      <ahyp:hlinkClr xmlns:ahyp="http://schemas.microsoft.com/office/drawing/2018/hyperlinkcolor" val="tx"/>
                    </a:ext>
                  </a:extLst>
                </a:hlinkClick>
              </a:rPr>
              <a:t>lean</a:t>
            </a:r>
            <a:r>
              <a:rPr lang="en-US" sz="1600" b="0" i="0" dirty="0">
                <a:effectLst/>
                <a:latin typeface="Bookman Old Style" panose="02050604050505020204" pitchFamily="18" charset="0"/>
              </a:rPr>
              <a:t> burn which enables heat dissipation by the excess air. A small efficiency loss is also avoided compared with non-direct-injection gasoline engines since unburned fuel is not present during valve overlap and therefore no fuel goes directly from the intake/injection to the exhaust. Low-speed diesel engines (as used in ships and other applications where overall engine weight is relatively unimportant) can reach effective efficiencies of up to 55%.</a:t>
            </a:r>
            <a:r>
              <a:rPr lang="en-US" sz="1600" b="0" i="0" strike="noStrike" baseline="30000" dirty="0">
                <a:effectLst/>
                <a:latin typeface="Bookman Old Style" panose="02050604050505020204" pitchFamily="18" charset="0"/>
                <a:hlinkClick r:id="rId9">
                  <a:extLst>
                    <a:ext uri="{A12FA001-AC4F-418D-AE19-62706E023703}">
                      <ahyp:hlinkClr xmlns:ahyp="http://schemas.microsoft.com/office/drawing/2018/hyperlinkcolor" val="tx"/>
                    </a:ext>
                  </a:extLst>
                </a:hlinkClick>
              </a:rPr>
              <a:t>[1]</a:t>
            </a:r>
            <a:r>
              <a:rPr lang="en-US" sz="1600" b="0" i="0" dirty="0">
                <a:effectLst/>
                <a:latin typeface="Bookman Old Style" panose="02050604050505020204" pitchFamily="18" charset="0"/>
              </a:rPr>
              <a:t> The </a:t>
            </a:r>
            <a:r>
              <a:rPr lang="en-US" sz="1600" b="0" i="0" strike="noStrike" dirty="0">
                <a:effectLst/>
                <a:latin typeface="Bookman Old Style" panose="02050604050505020204" pitchFamily="18" charset="0"/>
                <a:hlinkClick r:id="rId10" tooltip="Combined cycle power plant">
                  <a:extLst>
                    <a:ext uri="{A12FA001-AC4F-418D-AE19-62706E023703}">
                      <ahyp:hlinkClr xmlns:ahyp="http://schemas.microsoft.com/office/drawing/2018/hyperlinkcolor" val="tx"/>
                    </a:ext>
                  </a:extLst>
                </a:hlinkClick>
              </a:rPr>
              <a:t>combined cycle gas turbine</a:t>
            </a:r>
            <a:r>
              <a:rPr lang="en-US" sz="1600" b="0" i="0" dirty="0">
                <a:effectLst/>
                <a:latin typeface="Bookman Old Style" panose="02050604050505020204" pitchFamily="18" charset="0"/>
              </a:rPr>
              <a:t> (Brayton and Rankine cycle) is a combustion engine that is more efficient than a diesel engine, but it is, due to its mass and dimensions, unsuited for vehicles, </a:t>
            </a:r>
            <a:r>
              <a:rPr lang="en-US" sz="1600" b="0" i="0" strike="noStrike" dirty="0">
                <a:effectLst/>
                <a:latin typeface="Bookman Old Style" panose="02050604050505020204" pitchFamily="18" charset="0"/>
                <a:hlinkClick r:id="rId11" tooltip="Watercraft">
                  <a:extLst>
                    <a:ext uri="{A12FA001-AC4F-418D-AE19-62706E023703}">
                      <ahyp:hlinkClr xmlns:ahyp="http://schemas.microsoft.com/office/drawing/2018/hyperlinkcolor" val="tx"/>
                    </a:ext>
                  </a:extLst>
                </a:hlinkClick>
              </a:rPr>
              <a:t>watercraft</a:t>
            </a:r>
            <a:r>
              <a:rPr lang="en-US" sz="1600" b="0" i="0" dirty="0">
                <a:effectLst/>
                <a:latin typeface="Bookman Old Style" panose="02050604050505020204" pitchFamily="18" charset="0"/>
              </a:rPr>
              <a:t>, or </a:t>
            </a:r>
            <a:r>
              <a:rPr lang="en-US" sz="1600" b="0" i="0" strike="noStrike" dirty="0">
                <a:effectLst/>
                <a:latin typeface="Bookman Old Style" panose="02050604050505020204" pitchFamily="18" charset="0"/>
                <a:hlinkClick r:id="rId12" tooltip="Aircraft">
                  <a:extLst>
                    <a:ext uri="{A12FA001-AC4F-418D-AE19-62706E023703}">
                      <ahyp:hlinkClr xmlns:ahyp="http://schemas.microsoft.com/office/drawing/2018/hyperlinkcolor" val="tx"/>
                    </a:ext>
                  </a:extLst>
                </a:hlinkClick>
              </a:rPr>
              <a:t>aircraft</a:t>
            </a:r>
            <a:r>
              <a:rPr lang="en-US" sz="1600" b="0" i="0" dirty="0">
                <a:effectLst/>
                <a:latin typeface="Bookman Old Style" panose="02050604050505020204" pitchFamily="18" charset="0"/>
              </a:rPr>
              <a:t>. The world's largest diesel engines put in service are 14-cylinder, two-stroke marine diesel engines; they produce a peak power of almost 100 MW each.</a:t>
            </a:r>
            <a:endParaRPr lang="en-US" sz="1600" dirty="0"/>
          </a:p>
        </p:txBody>
      </p:sp>
    </p:spTree>
    <p:extLst>
      <p:ext uri="{BB962C8B-B14F-4D97-AF65-F5344CB8AC3E}">
        <p14:creationId xmlns:p14="http://schemas.microsoft.com/office/powerpoint/2010/main" val="368874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AFC04-3833-DA7E-F41D-D40A821992F6}"/>
              </a:ext>
            </a:extLst>
          </p:cNvPr>
          <p:cNvSpPr>
            <a:spLocks noGrp="1"/>
          </p:cNvSpPr>
          <p:nvPr>
            <p:ph idx="1"/>
          </p:nvPr>
        </p:nvSpPr>
        <p:spPr>
          <a:xfrm>
            <a:off x="0" y="-25964"/>
            <a:ext cx="9144000" cy="6669360"/>
          </a:xfrm>
        </p:spPr>
        <p:txBody>
          <a:bodyPr>
            <a:noAutofit/>
          </a:bodyPr>
          <a:lstStyle/>
          <a:p>
            <a:pPr marL="0" indent="0" algn="l">
              <a:lnSpc>
                <a:spcPct val="150000"/>
              </a:lnSpc>
              <a:buNone/>
            </a:pPr>
            <a:r>
              <a:rPr lang="en-US" sz="1600" b="0" i="0" dirty="0">
                <a:effectLst/>
                <a:latin typeface="Bookman Old Style" panose="02050604050505020204" pitchFamily="18" charset="0"/>
              </a:rPr>
              <a:t>Diesel engines may be designed with either </a:t>
            </a:r>
            <a:r>
              <a:rPr lang="en-US" sz="1600" b="0" i="0" strike="noStrike" dirty="0">
                <a:effectLst/>
                <a:latin typeface="Bookman Old Style" panose="02050604050505020204" pitchFamily="18" charset="0"/>
                <a:hlinkClick r:id="rId2" tooltip="Two-stroke engine">
                  <a:extLst>
                    <a:ext uri="{A12FA001-AC4F-418D-AE19-62706E023703}">
                      <ahyp:hlinkClr xmlns:ahyp="http://schemas.microsoft.com/office/drawing/2018/hyperlinkcolor" val="tx"/>
                    </a:ext>
                  </a:extLst>
                </a:hlinkClick>
              </a:rPr>
              <a:t>two-stroke</a:t>
            </a:r>
            <a:r>
              <a:rPr lang="en-US" sz="1600" b="0" i="0" dirty="0">
                <a:effectLst/>
                <a:latin typeface="Bookman Old Style" panose="02050604050505020204" pitchFamily="18" charset="0"/>
              </a:rPr>
              <a:t> or </a:t>
            </a:r>
            <a:r>
              <a:rPr lang="en-US" sz="1600" b="0" i="0" strike="noStrike" dirty="0">
                <a:effectLst/>
                <a:latin typeface="Bookman Old Style" panose="02050604050505020204" pitchFamily="18" charset="0"/>
                <a:hlinkClick r:id="rId3" tooltip="Four-stroke">
                  <a:extLst>
                    <a:ext uri="{A12FA001-AC4F-418D-AE19-62706E023703}">
                      <ahyp:hlinkClr xmlns:ahyp="http://schemas.microsoft.com/office/drawing/2018/hyperlinkcolor" val="tx"/>
                    </a:ext>
                  </a:extLst>
                </a:hlinkClick>
              </a:rPr>
              <a:t>four-stroke</a:t>
            </a:r>
            <a:r>
              <a:rPr lang="en-US" sz="1600" b="0" i="0" dirty="0">
                <a:effectLst/>
                <a:latin typeface="Bookman Old Style" panose="02050604050505020204" pitchFamily="18" charset="0"/>
              </a:rPr>
              <a:t> </a:t>
            </a:r>
            <a:r>
              <a:rPr lang="en-US" sz="1600" b="0" i="0" strike="noStrike" dirty="0">
                <a:effectLst/>
                <a:latin typeface="Bookman Old Style" panose="02050604050505020204" pitchFamily="18" charset="0"/>
                <a:hlinkClick r:id="rId4">
                  <a:extLst>
                    <a:ext uri="{A12FA001-AC4F-418D-AE19-62706E023703}">
                      <ahyp:hlinkClr xmlns:ahyp="http://schemas.microsoft.com/office/drawing/2018/hyperlinkcolor" val="tx"/>
                    </a:ext>
                  </a:extLst>
                </a:hlinkClick>
              </a:rPr>
              <a:t>combustion cycles</a:t>
            </a:r>
            <a:r>
              <a:rPr lang="en-US" sz="1600" b="0" i="0" dirty="0">
                <a:effectLst/>
                <a:latin typeface="Bookman Old Style" panose="02050604050505020204" pitchFamily="18" charset="0"/>
              </a:rPr>
              <a:t>. They were originally used as a more efficient replacement for stationary </a:t>
            </a:r>
            <a:r>
              <a:rPr lang="en-US" sz="1600" b="0" i="0" strike="noStrike" dirty="0">
                <a:effectLst/>
                <a:latin typeface="Bookman Old Style" panose="02050604050505020204" pitchFamily="18" charset="0"/>
                <a:hlinkClick r:id="rId5" tooltip="Steam engine">
                  <a:extLst>
                    <a:ext uri="{A12FA001-AC4F-418D-AE19-62706E023703}">
                      <ahyp:hlinkClr xmlns:ahyp="http://schemas.microsoft.com/office/drawing/2018/hyperlinkcolor" val="tx"/>
                    </a:ext>
                  </a:extLst>
                </a:hlinkClick>
              </a:rPr>
              <a:t>steam engines</a:t>
            </a:r>
            <a:r>
              <a:rPr lang="en-US" sz="1600" b="0" i="0" dirty="0">
                <a:effectLst/>
                <a:latin typeface="Bookman Old Style" panose="02050604050505020204" pitchFamily="18" charset="0"/>
              </a:rPr>
              <a:t>. Since the 1910s, they have been used in </a:t>
            </a:r>
            <a:r>
              <a:rPr lang="en-US" sz="1600" b="0" i="0" strike="noStrike" dirty="0">
                <a:effectLst/>
                <a:latin typeface="Bookman Old Style" panose="02050604050505020204" pitchFamily="18" charset="0"/>
                <a:hlinkClick r:id="rId6" tooltip="Submarine">
                  <a:extLst>
                    <a:ext uri="{A12FA001-AC4F-418D-AE19-62706E023703}">
                      <ahyp:hlinkClr xmlns:ahyp="http://schemas.microsoft.com/office/drawing/2018/hyperlinkcolor" val="tx"/>
                    </a:ext>
                  </a:extLst>
                </a:hlinkClick>
              </a:rPr>
              <a:t>submarines</a:t>
            </a:r>
            <a:r>
              <a:rPr lang="en-US" sz="1600" b="0" i="0" dirty="0">
                <a:effectLst/>
                <a:latin typeface="Bookman Old Style" panose="02050604050505020204" pitchFamily="18" charset="0"/>
              </a:rPr>
              <a:t> and ships. Use in locomotives, buses, trucks, </a:t>
            </a:r>
            <a:r>
              <a:rPr lang="en-US" sz="1600" b="0" i="0" strike="noStrike" dirty="0">
                <a:effectLst/>
                <a:latin typeface="Bookman Old Style" panose="02050604050505020204" pitchFamily="18" charset="0"/>
                <a:hlinkClick r:id="rId7" tooltip="Heavy equipment">
                  <a:extLst>
                    <a:ext uri="{A12FA001-AC4F-418D-AE19-62706E023703}">
                      <ahyp:hlinkClr xmlns:ahyp="http://schemas.microsoft.com/office/drawing/2018/hyperlinkcolor" val="tx"/>
                    </a:ext>
                  </a:extLst>
                </a:hlinkClick>
              </a:rPr>
              <a:t>heavy equipment</a:t>
            </a:r>
            <a:r>
              <a:rPr lang="en-US" sz="1600" b="0" i="0" dirty="0">
                <a:effectLst/>
                <a:latin typeface="Bookman Old Style" panose="02050604050505020204" pitchFamily="18" charset="0"/>
              </a:rPr>
              <a:t>, agricultural equipment and electricity generation plants followed later. In the 1930s, they slowly began to be used in a few </a:t>
            </a:r>
            <a:r>
              <a:rPr lang="en-US" sz="1600" b="0" i="0" strike="noStrike" dirty="0">
                <a:effectLst/>
                <a:latin typeface="Bookman Old Style" panose="02050604050505020204" pitchFamily="18" charset="0"/>
                <a:hlinkClick r:id="rId8" tooltip="Automobile">
                  <a:extLst>
                    <a:ext uri="{A12FA001-AC4F-418D-AE19-62706E023703}">
                      <ahyp:hlinkClr xmlns:ahyp="http://schemas.microsoft.com/office/drawing/2018/hyperlinkcolor" val="tx"/>
                    </a:ext>
                  </a:extLst>
                </a:hlinkClick>
              </a:rPr>
              <a:t>automobiles</a:t>
            </a:r>
            <a:r>
              <a:rPr lang="en-US" sz="1600" b="0" i="0" dirty="0">
                <a:effectLst/>
                <a:latin typeface="Bookman Old Style" panose="02050604050505020204" pitchFamily="18" charset="0"/>
              </a:rPr>
              <a:t>. Since the </a:t>
            </a:r>
            <a:r>
              <a:rPr lang="en-US" sz="1600" b="0" i="0" strike="noStrike" dirty="0">
                <a:effectLst/>
                <a:latin typeface="Bookman Old Style" panose="02050604050505020204" pitchFamily="18" charset="0"/>
                <a:hlinkClick r:id="rId9" tooltip="1970s energy crisis">
                  <a:extLst>
                    <a:ext uri="{A12FA001-AC4F-418D-AE19-62706E023703}">
                      <ahyp:hlinkClr xmlns:ahyp="http://schemas.microsoft.com/office/drawing/2018/hyperlinkcolor" val="tx"/>
                    </a:ext>
                  </a:extLst>
                </a:hlinkClick>
              </a:rPr>
              <a:t>1970s energy crisis</a:t>
            </a:r>
            <a:r>
              <a:rPr lang="en-US" sz="1600" b="0" i="0" dirty="0">
                <a:effectLst/>
                <a:latin typeface="Bookman Old Style" panose="02050604050505020204" pitchFamily="18" charset="0"/>
              </a:rPr>
              <a:t>, demand for higher fuel efficiency has resulted in most major automakers, at some point, offering diesel-powered models, even in very small cars.</a:t>
            </a:r>
            <a:r>
              <a:rPr lang="en-US" sz="1600" b="0" i="0" strike="noStrike" baseline="30000" dirty="0">
                <a:effectLst/>
                <a:latin typeface="Bookman Old Style" panose="02050604050505020204" pitchFamily="18" charset="0"/>
                <a:hlinkClick r:id="rId10">
                  <a:extLst>
                    <a:ext uri="{A12FA001-AC4F-418D-AE19-62706E023703}">
                      <ahyp:hlinkClr xmlns:ahyp="http://schemas.microsoft.com/office/drawing/2018/hyperlinkcolor" val="tx"/>
                    </a:ext>
                  </a:extLst>
                </a:hlinkClick>
              </a:rPr>
              <a:t>[3]</a:t>
            </a:r>
            <a:r>
              <a:rPr lang="en-US" sz="1600" b="0" i="0" strike="noStrike" baseline="30000" dirty="0">
                <a:effectLst/>
                <a:latin typeface="Bookman Old Style" panose="02050604050505020204" pitchFamily="18" charset="0"/>
                <a:hlinkClick r:id="rId11">
                  <a:extLst>
                    <a:ext uri="{A12FA001-AC4F-418D-AE19-62706E023703}">
                      <ahyp:hlinkClr xmlns:ahyp="http://schemas.microsoft.com/office/drawing/2018/hyperlinkcolor" val="tx"/>
                    </a:ext>
                  </a:extLst>
                </a:hlinkClick>
              </a:rPr>
              <a:t>[4]</a:t>
            </a:r>
            <a:r>
              <a:rPr lang="en-US" sz="1600" b="0" i="0" dirty="0">
                <a:effectLst/>
                <a:latin typeface="Bookman Old Style" panose="02050604050505020204" pitchFamily="18" charset="0"/>
              </a:rPr>
              <a:t> According to Konrad </a:t>
            </a:r>
            <a:r>
              <a:rPr lang="en-US" sz="1600" b="0" i="0" dirty="0" err="1">
                <a:effectLst/>
                <a:latin typeface="Bookman Old Style" panose="02050604050505020204" pitchFamily="18" charset="0"/>
              </a:rPr>
              <a:t>Reif</a:t>
            </a:r>
            <a:r>
              <a:rPr lang="en-US" sz="1600" b="0" i="0" dirty="0">
                <a:effectLst/>
                <a:latin typeface="Bookman Old Style" panose="02050604050505020204" pitchFamily="18" charset="0"/>
              </a:rPr>
              <a:t> (2012), the </a:t>
            </a:r>
            <a:r>
              <a:rPr lang="en-US" sz="1600" b="0" i="0" strike="noStrike" dirty="0">
                <a:effectLst/>
                <a:latin typeface="Bookman Old Style" panose="02050604050505020204" pitchFamily="18" charset="0"/>
                <a:hlinkClick r:id="rId12" tooltip="European Union">
                  <a:extLst>
                    <a:ext uri="{A12FA001-AC4F-418D-AE19-62706E023703}">
                      <ahyp:hlinkClr xmlns:ahyp="http://schemas.microsoft.com/office/drawing/2018/hyperlinkcolor" val="tx"/>
                    </a:ext>
                  </a:extLst>
                </a:hlinkClick>
              </a:rPr>
              <a:t>EU</a:t>
            </a:r>
            <a:r>
              <a:rPr lang="en-US" sz="1600" b="0" i="0" dirty="0">
                <a:effectLst/>
                <a:latin typeface="Bookman Old Style" panose="02050604050505020204" pitchFamily="18" charset="0"/>
              </a:rPr>
              <a:t> average for diesel cars at the time accounted for half of newly registered cars.</a:t>
            </a:r>
            <a:r>
              <a:rPr lang="en-US" sz="1600" b="0" i="0" strike="noStrike" baseline="30000" dirty="0">
                <a:effectLst/>
                <a:latin typeface="Bookman Old Style" panose="02050604050505020204" pitchFamily="18" charset="0"/>
              </a:rPr>
              <a:t> </a:t>
            </a:r>
            <a:r>
              <a:rPr lang="en-US" sz="1600" b="0" i="0" dirty="0">
                <a:effectLst/>
                <a:latin typeface="Bookman Old Style" panose="02050604050505020204" pitchFamily="18" charset="0"/>
              </a:rPr>
              <a:t>However, </a:t>
            </a:r>
            <a:r>
              <a:rPr lang="en-US" sz="1600" b="0" i="0" strike="noStrike" dirty="0">
                <a:effectLst/>
                <a:latin typeface="Bookman Old Style" panose="02050604050505020204" pitchFamily="18" charset="0"/>
                <a:hlinkClick r:id="rId13" tooltip="Air pollution">
                  <a:extLst>
                    <a:ext uri="{A12FA001-AC4F-418D-AE19-62706E023703}">
                      <ahyp:hlinkClr xmlns:ahyp="http://schemas.microsoft.com/office/drawing/2018/hyperlinkcolor" val="tx"/>
                    </a:ext>
                  </a:extLst>
                </a:hlinkClick>
              </a:rPr>
              <a:t>air pollution</a:t>
            </a:r>
            <a:r>
              <a:rPr lang="en-US" sz="1600" b="0" i="0" dirty="0">
                <a:effectLst/>
                <a:latin typeface="Bookman Old Style" panose="02050604050505020204" pitchFamily="18" charset="0"/>
              </a:rPr>
              <a:t> emissions are harder to control in diesel engines than in gasoline engines, so the use of diesel auto engines in the U.S. is now largely relegated to larger on-road and </a:t>
            </a:r>
            <a:r>
              <a:rPr lang="en-US" sz="1600" b="0" i="0" strike="noStrike" dirty="0">
                <a:effectLst/>
                <a:latin typeface="Bookman Old Style" panose="02050604050505020204" pitchFamily="18" charset="0"/>
                <a:hlinkClick r:id="rId14" tooltip="Off-road vehicle">
                  <a:extLst>
                    <a:ext uri="{A12FA001-AC4F-418D-AE19-62706E023703}">
                      <ahyp:hlinkClr xmlns:ahyp="http://schemas.microsoft.com/office/drawing/2018/hyperlinkcolor" val="tx"/>
                    </a:ext>
                  </a:extLst>
                </a:hlinkClick>
              </a:rPr>
              <a:t>off-road vehicles</a:t>
            </a:r>
            <a:r>
              <a:rPr lang="en-US" sz="1600" b="0" i="0" dirty="0">
                <a:effectLst/>
                <a:latin typeface="Bookman Old Style" panose="02050604050505020204" pitchFamily="18" charset="0"/>
              </a:rPr>
              <a:t>.</a:t>
            </a:r>
            <a:r>
              <a:rPr lang="en-US" sz="1600" b="0" i="0" strike="noStrike" baseline="30000" dirty="0">
                <a:effectLst/>
                <a:latin typeface="Bookman Old Style" panose="02050604050505020204" pitchFamily="18" charset="0"/>
              </a:rPr>
              <a:t> </a:t>
            </a:r>
          </a:p>
          <a:p>
            <a:pPr marL="0" indent="0" algn="l">
              <a:lnSpc>
                <a:spcPct val="150000"/>
              </a:lnSpc>
              <a:buNone/>
            </a:pPr>
            <a:endParaRPr lang="en-US" sz="1600" baseline="30000" dirty="0">
              <a:latin typeface="Bookman Old Style" panose="02050604050505020204" pitchFamily="18" charset="0"/>
            </a:endParaRPr>
          </a:p>
          <a:p>
            <a:pPr marL="0" indent="0" algn="l">
              <a:lnSpc>
                <a:spcPct val="150000"/>
              </a:lnSpc>
              <a:buNone/>
            </a:pPr>
            <a:r>
              <a:rPr lang="en-US" sz="1600" b="0" i="0" dirty="0">
                <a:effectLst/>
                <a:latin typeface="Bookman Old Style" panose="02050604050505020204" pitchFamily="18" charset="0"/>
              </a:rPr>
              <a:t>Though aviation has traditionally avoided diesel engines, aircraft diesel engines have become increasingly available in the 21st century. Since the late 1990s, for various reasons – including the diesel's normal advantages over gasoline engines, but also for recent issues peculiar to aviation – development and production of diesel engines for aircraft has surged, with over 5,000 such engines delivered worldwide between 2002 and 2018, particularly for light airplanes and </a:t>
            </a:r>
            <a:r>
              <a:rPr lang="en-US" sz="1600" b="0" i="0" strike="noStrike" dirty="0">
                <a:effectLst/>
                <a:latin typeface="Bookman Old Style" panose="02050604050505020204" pitchFamily="18" charset="0"/>
                <a:hlinkClick r:id="rId15" tooltip="Unmanned aerial vehicles">
                  <a:extLst>
                    <a:ext uri="{A12FA001-AC4F-418D-AE19-62706E023703}">
                      <ahyp:hlinkClr xmlns:ahyp="http://schemas.microsoft.com/office/drawing/2018/hyperlinkcolor" val="tx"/>
                    </a:ext>
                  </a:extLst>
                </a:hlinkClick>
              </a:rPr>
              <a:t>unmanned aerial vehicles</a:t>
            </a:r>
            <a:r>
              <a:rPr lang="en-US" sz="1600" b="0" i="0" dirty="0">
                <a:effectLst/>
                <a:latin typeface="Bookman Old Style" panose="02050604050505020204" pitchFamily="18" charset="0"/>
              </a:rPr>
              <a:t>.</a:t>
            </a:r>
            <a:endParaRPr lang="en-US" sz="1600" dirty="0"/>
          </a:p>
        </p:txBody>
      </p:sp>
    </p:spTree>
    <p:extLst>
      <p:ext uri="{BB962C8B-B14F-4D97-AF65-F5344CB8AC3E}">
        <p14:creationId xmlns:p14="http://schemas.microsoft.com/office/powerpoint/2010/main" val="411100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557D6-BA54-1C72-E473-6AECB8846D9E}"/>
              </a:ext>
            </a:extLst>
          </p:cNvPr>
          <p:cNvSpPr>
            <a:spLocks noGrp="1"/>
          </p:cNvSpPr>
          <p:nvPr>
            <p:ph idx="1"/>
          </p:nvPr>
        </p:nvSpPr>
        <p:spPr>
          <a:xfrm>
            <a:off x="71500" y="188640"/>
            <a:ext cx="9001000" cy="6669360"/>
          </a:xfrm>
        </p:spPr>
        <p:txBody>
          <a:bodyPr>
            <a:noAutofit/>
          </a:bodyPr>
          <a:lstStyle/>
          <a:p>
            <a:pPr marL="0" indent="0">
              <a:lnSpc>
                <a:spcPct val="150000"/>
              </a:lnSpc>
              <a:buNone/>
            </a:pPr>
            <a:r>
              <a:rPr lang="en-US" sz="1600" dirty="0">
                <a:latin typeface="Bookman Old Style" panose="02050604050505020204" pitchFamily="18" charset="0"/>
              </a:rPr>
              <a:t>In 1878, Rudolf Diesel, who was a student at the "</a:t>
            </a:r>
            <a:r>
              <a:rPr lang="en-US" sz="1600" dirty="0" err="1">
                <a:latin typeface="Bookman Old Style" panose="02050604050505020204" pitchFamily="18" charset="0"/>
              </a:rPr>
              <a:t>Polytechnikum</a:t>
            </a:r>
            <a:r>
              <a:rPr lang="en-US" sz="1600" dirty="0">
                <a:latin typeface="Bookman Old Style" panose="02050604050505020204" pitchFamily="18" charset="0"/>
              </a:rPr>
              <a:t>" in Munich, attended the lectures of Carl von Linde. Linde explained that steam engines are capable of converting just 6–10% of the heat energy into work, but that the Carnot cycle allows conversion of much more of the heat energy into work by means of isothermal change in condition. According to Diesel, this ignited the idea of creating a highly efficient engine that could work on the Carnot cycle. Diesel was also introduced to a fire piston, a traditional fire starter using rapid adiabatic compression principles which Linde had acquired from Southeast Asia. After several years of working on his ideas, Diesel published them in 1893 in the essay Theory and Construction of a Rational Heat Motor. </a:t>
            </a:r>
          </a:p>
          <a:p>
            <a:pPr marL="0" indent="0">
              <a:lnSpc>
                <a:spcPct val="150000"/>
              </a:lnSpc>
              <a:buNone/>
            </a:pPr>
            <a:r>
              <a:rPr lang="en-US" sz="1600" dirty="0">
                <a:latin typeface="Bookman Old Style" panose="02050604050505020204" pitchFamily="18" charset="0"/>
              </a:rPr>
              <a:t>Diesel was heavily </a:t>
            </a:r>
            <a:r>
              <a:rPr lang="en-US" sz="1600" dirty="0" err="1">
                <a:latin typeface="Bookman Old Style" panose="02050604050505020204" pitchFamily="18" charset="0"/>
              </a:rPr>
              <a:t>criticised</a:t>
            </a:r>
            <a:r>
              <a:rPr lang="en-US" sz="1600" dirty="0">
                <a:latin typeface="Bookman Old Style" panose="02050604050505020204" pitchFamily="18" charset="0"/>
              </a:rPr>
              <a:t> for his essay, but only few found the mistake that he made his rational heat motor was supposed to </a:t>
            </a:r>
            <a:r>
              <a:rPr lang="en-US" sz="1600" dirty="0" err="1">
                <a:latin typeface="Bookman Old Style" panose="02050604050505020204" pitchFamily="18" charset="0"/>
              </a:rPr>
              <a:t>utilise</a:t>
            </a:r>
            <a:r>
              <a:rPr lang="en-US" sz="1600" dirty="0">
                <a:latin typeface="Bookman Old Style" panose="02050604050505020204" pitchFamily="18" charset="0"/>
              </a:rPr>
              <a:t> a constant temperature cycle (with isothermal compression) that would require a much higher level of compression than that needed for compression ignition. Diesel's idea was to compress the air so tightly that the temperature of the air would exceed that of combustion. However, such an engine could never perform any usable work. In his 1892 US patent (granted in 1895) #542846, Diesel describes the compression required for his cycle:</a:t>
            </a:r>
          </a:p>
        </p:txBody>
      </p:sp>
    </p:spTree>
    <p:extLst>
      <p:ext uri="{BB962C8B-B14F-4D97-AF65-F5344CB8AC3E}">
        <p14:creationId xmlns:p14="http://schemas.microsoft.com/office/powerpoint/2010/main" val="34299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389CE-5887-FCC9-F24B-415E0B883433}"/>
              </a:ext>
            </a:extLst>
          </p:cNvPr>
          <p:cNvSpPr>
            <a:spLocks noGrp="1"/>
          </p:cNvSpPr>
          <p:nvPr>
            <p:ph idx="1"/>
          </p:nvPr>
        </p:nvSpPr>
        <p:spPr>
          <a:xfrm>
            <a:off x="233772" y="404664"/>
            <a:ext cx="8676456" cy="6343399"/>
          </a:xfrm>
        </p:spPr>
        <p:txBody>
          <a:bodyPr>
            <a:noAutofit/>
          </a:bodyPr>
          <a:lstStyle/>
          <a:p>
            <a:pPr marL="0" indent="0">
              <a:lnSpc>
                <a:spcPct val="150000"/>
              </a:lnSpc>
              <a:buNone/>
            </a:pPr>
            <a:r>
              <a:rPr lang="en-US" sz="1600" dirty="0">
                <a:latin typeface="Bookman Old Style" panose="02050604050505020204" pitchFamily="18" charset="0"/>
              </a:rPr>
              <a:t>Pure atmospheric air is compressed, according to curve 1 2, to such a degree that, before ignition or combustion takes place, the highest pressure of the diagram and the highest temperature are obtained-that is to say, the temperature at which the subsequent combustion has to take place, not the burning or igniting point. To make this more clear, let it be assumed that the subsequent combustion shall take place at a temperature of 700°. Then in that case the initial pressure must be sixty-four atmospheres, or for 800° centigrade the pressure must be ninety atmospheres, and so on. Into the air thus compressed is then gradually introduced from the exterior finely divided fuel, which ignites on introduction, since the air is at a temperature far above the igniting-point of the fuel. The characteristic features of the cycle according to my present invention are therefore, increase of pressure and temperature up to the maximum, not by combustion, but prior to combustion by mechanical compression of air, and there upon the subsequent performance of work without increase of pressure and temperature by gradual combustion during a prescribed part of the stroke determined by the cut-oil.</a:t>
            </a:r>
          </a:p>
          <a:p>
            <a:endParaRPr lang="en-US" sz="1600" dirty="0"/>
          </a:p>
        </p:txBody>
      </p:sp>
    </p:spTree>
    <p:extLst>
      <p:ext uri="{BB962C8B-B14F-4D97-AF65-F5344CB8AC3E}">
        <p14:creationId xmlns:p14="http://schemas.microsoft.com/office/powerpoint/2010/main" val="357618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1720" y="116632"/>
            <a:ext cx="5400600" cy="706090"/>
          </a:xfrm>
        </p:spPr>
        <p:txBody>
          <a:bodyPr>
            <a:normAutofit fontScale="90000"/>
          </a:bodyPr>
          <a:lstStyle/>
          <a:p>
            <a:r>
              <a:rPr lang="en-US" altLang="en-US" sz="4400" dirty="0">
                <a:latin typeface="Algerian" pitchFamily="82" charset="0"/>
              </a:rPr>
              <a:t>Literature</a:t>
            </a:r>
            <a:r>
              <a:rPr lang="en-US" altLang="en-US" sz="4400" dirty="0">
                <a:latin typeface="Times New Roman" pitchFamily="18" charset="0"/>
              </a:rPr>
              <a:t> </a:t>
            </a:r>
            <a:r>
              <a:rPr lang="en-US" altLang="en-US" sz="4400" dirty="0">
                <a:latin typeface="Algerian" pitchFamily="82" charset="0"/>
              </a:rPr>
              <a:t>Review</a:t>
            </a:r>
          </a:p>
        </p:txBody>
      </p:sp>
      <p:sp>
        <p:nvSpPr>
          <p:cNvPr id="2" name="Content Placeholder 1"/>
          <p:cNvSpPr>
            <a:spLocks noGrp="1"/>
          </p:cNvSpPr>
          <p:nvPr>
            <p:ph idx="1"/>
          </p:nvPr>
        </p:nvSpPr>
        <p:spPr>
          <a:xfrm>
            <a:off x="457200" y="798381"/>
            <a:ext cx="8229600" cy="6059619"/>
          </a:xfrm>
        </p:spPr>
        <p:txBody>
          <a:bodyPr>
            <a:noAutofit/>
          </a:bodyPr>
          <a:lstStyle/>
          <a:p>
            <a:pPr marL="109728" indent="0" algn="just">
              <a:lnSpc>
                <a:spcPct val="150000"/>
              </a:lnSpc>
              <a:spcBef>
                <a:spcPts val="1050"/>
              </a:spcBef>
              <a:buNone/>
            </a:pPr>
            <a:r>
              <a:rPr lang="en-US" altLang="en-US" sz="1400" b="1" dirty="0">
                <a:latin typeface="Bookman Old Style" panose="02050604050505020204" pitchFamily="18" charset="0"/>
              </a:rPr>
              <a:t>R.D. Reitz &amp; C.J. Rutland </a:t>
            </a:r>
            <a:r>
              <a:rPr lang="en-US" altLang="en-US" sz="1400" dirty="0">
                <a:latin typeface="Bookman Old Style" panose="02050604050505020204" pitchFamily="18" charset="0"/>
              </a:rPr>
              <a:t>carried out the development and testing of diesel engine CFD models and found out that maximizing the efficient power function gives a compromise between power and efficiency. Out of the 3 alternate criterions that were used during analysis i.e. maximizing power is more suitable for design of practical diesel engines which are more efficient and emits CO2 AND toxic emissions. No </a:t>
            </a:r>
            <a:r>
              <a:rPr lang="en-US" altLang="en-US" sz="1400" dirty="0" err="1">
                <a:latin typeface="Bookman Old Style" panose="02050604050505020204" pitchFamily="18" charset="0"/>
              </a:rPr>
              <a:t>exergy</a:t>
            </a:r>
            <a:r>
              <a:rPr lang="en-US" altLang="en-US" sz="1400" dirty="0">
                <a:latin typeface="Bookman Old Style" pitchFamily="18" charset="0"/>
              </a:rPr>
              <a:t> analysis was done.</a:t>
            </a:r>
            <a:endParaRPr lang="en-US" altLang="en-US" sz="1400" dirty="0">
              <a:latin typeface="Bookman Old Style" panose="02050604050505020204" pitchFamily="18" charset="0"/>
              <a:ea typeface="Bookman Old Style" panose="02050604050505020204" pitchFamily="18" charset="0"/>
              <a:cs typeface="Bookman Old Style" panose="02050604050505020204" pitchFamily="18" charset="0"/>
            </a:endParaRPr>
          </a:p>
          <a:p>
            <a:pPr marL="109728" indent="0" algn="just">
              <a:lnSpc>
                <a:spcPct val="150000"/>
              </a:lnSpc>
              <a:buNone/>
            </a:pPr>
            <a:r>
              <a:rPr lang="en-US" altLang="en-US" sz="1400" b="1" dirty="0" err="1">
                <a:latin typeface="Bookman Old Style" panose="02050604050505020204" pitchFamily="18" charset="0"/>
              </a:rPr>
              <a:t>Kochadze</a:t>
            </a:r>
            <a:r>
              <a:rPr lang="en-US" altLang="en-US" sz="1400" b="1" dirty="0">
                <a:latin typeface="Bookman Old Style" panose="02050604050505020204" pitchFamily="18" charset="0"/>
              </a:rPr>
              <a:t> T. </a:t>
            </a:r>
            <a:r>
              <a:rPr lang="en-US" altLang="en-US" sz="1400" dirty="0">
                <a:latin typeface="Bookman Old Style" panose="02050604050505020204" pitchFamily="18" charset="0"/>
              </a:rPr>
              <a:t>carried out the analysis and assessment of gas diesel cycle efficiency. The analysis shows that the design parameters such as volume ratio of the diesel engines at maximum energy density conditions leads to more efficient engines. The analysis shows that the design parameters such as volume ratio the diesel engines at maximum energy density conditions leads to more efficient engines. </a:t>
            </a:r>
            <a:r>
              <a:rPr lang="en-US" altLang="en-US" sz="1400" dirty="0" err="1">
                <a:latin typeface="Bookman Old Style" panose="02050604050505020204" pitchFamily="18" charset="0"/>
              </a:rPr>
              <a:t>NOx</a:t>
            </a:r>
            <a:r>
              <a:rPr lang="en-US" altLang="en-US" sz="1400" dirty="0">
                <a:latin typeface="Bookman Old Style" panose="02050604050505020204" pitchFamily="18" charset="0"/>
              </a:rPr>
              <a:t> and other emission analysis are missing.</a:t>
            </a:r>
          </a:p>
          <a:p>
            <a:pPr marL="109728" indent="0" algn="just">
              <a:lnSpc>
                <a:spcPct val="150000"/>
              </a:lnSpc>
              <a:buNone/>
            </a:pPr>
            <a:r>
              <a:rPr lang="en-US" altLang="en-US" sz="1400" b="1" dirty="0" err="1">
                <a:latin typeface="Bookman Old Style" panose="02050604050505020204" pitchFamily="18" charset="0"/>
              </a:rPr>
              <a:t>Magin</a:t>
            </a:r>
            <a:r>
              <a:rPr lang="en-US" altLang="en-US" sz="1400" b="1" dirty="0">
                <a:latin typeface="Bookman Old Style" panose="02050604050505020204" pitchFamily="18" charset="0"/>
              </a:rPr>
              <a:t> </a:t>
            </a:r>
            <a:r>
              <a:rPr lang="en-US" altLang="en-US" sz="1400" b="1" dirty="0" err="1">
                <a:latin typeface="Bookman Old Style" panose="02050604050505020204" pitchFamily="18" charset="0"/>
              </a:rPr>
              <a:t>Lapuerta</a:t>
            </a:r>
            <a:r>
              <a:rPr lang="en-US" altLang="en-US" sz="1400" b="1" dirty="0">
                <a:latin typeface="Bookman Old Style" panose="02050604050505020204" pitchFamily="18" charset="0"/>
              </a:rPr>
              <a:t> </a:t>
            </a:r>
            <a:r>
              <a:rPr lang="en-US" altLang="en-US" sz="1400" dirty="0">
                <a:latin typeface="Bookman Old Style" panose="02050604050505020204" pitchFamily="18" charset="0"/>
              </a:rPr>
              <a:t>The effect of variable specific heats of operational fluid on the actual Cycle’s performance has a significant impact on engine performance and should be incorporated when evaluating practical cycle engines. The results could be an essential guide for the design of real Diesel engines by engine manufacturers. The peak output power and corresponding maximum efficiency, the power at the highest efficiency, and the efficiency at the highest power improve with increasing maximum cycle temperature. </a:t>
            </a:r>
            <a:r>
              <a:rPr lang="en-US" altLang="en-US" sz="1400" dirty="0" err="1">
                <a:latin typeface="Bookman Old Style" panose="02050604050505020204" pitchFamily="18" charset="0"/>
              </a:rPr>
              <a:t>NOx</a:t>
            </a:r>
            <a:r>
              <a:rPr lang="en-US" altLang="en-US" sz="1400" dirty="0">
                <a:latin typeface="Bookman Old Style" panose="02050604050505020204" pitchFamily="18" charset="0"/>
              </a:rPr>
              <a:t> and other emission analysis are missing. </a:t>
            </a:r>
            <a:endParaRPr lang="en-IN" sz="1400" dirty="0">
              <a:latin typeface="Bookman Old Style" panose="02050604050505020204" pitchFamily="18" charset="0"/>
            </a:endParaRPr>
          </a:p>
        </p:txBody>
      </p:sp>
    </p:spTree>
    <p:extLst>
      <p:ext uri="{BB962C8B-B14F-4D97-AF65-F5344CB8AC3E}">
        <p14:creationId xmlns:p14="http://schemas.microsoft.com/office/powerpoint/2010/main" val="2454013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236</TotalTime>
  <Words>5671</Words>
  <Application>Microsoft Office PowerPoint</Application>
  <PresentationFormat>On-screen Show (4:3)</PresentationFormat>
  <Paragraphs>124</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Algerian</vt:lpstr>
      <vt:lpstr>Arial</vt:lpstr>
      <vt:lpstr>Bookman Old Style</vt:lpstr>
      <vt:lpstr>Calibri</vt:lpstr>
      <vt:lpstr>Calibri Light</vt:lpstr>
      <vt:lpstr>Times New Roman</vt:lpstr>
      <vt:lpstr>Office Theme</vt:lpstr>
      <vt:lpstr>PowerPoint Presentation</vt:lpstr>
      <vt:lpstr>Motivation for Project</vt:lpstr>
      <vt:lpstr>Introduction</vt:lpstr>
      <vt:lpstr>PowerPoint Presentation</vt:lpstr>
      <vt:lpstr>PowerPoint Presentation</vt:lpstr>
      <vt:lpstr>PowerPoint Presentation</vt:lpstr>
      <vt:lpstr>PowerPoint Presentation</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Gap</vt:lpstr>
      <vt:lpstr>Chapter 4-  Energy And Exergy analysis</vt:lpstr>
      <vt:lpstr>PowerPoint Presentation</vt:lpstr>
      <vt:lpstr>Fluid mechanics and hydraulic mechanics</vt:lpstr>
      <vt:lpstr>EES Code for Diesel Cycle</vt:lpstr>
      <vt:lpstr>Thermal Code in Python</vt:lpstr>
      <vt:lpstr>PowerPoint Presentation</vt:lpstr>
      <vt:lpstr>PowerPoint Presentation</vt:lpstr>
      <vt:lpstr>PowerPoint Presentation</vt:lpstr>
      <vt:lpstr>Result - Python Code</vt:lpstr>
      <vt:lpstr>Result - Python Code</vt:lpstr>
      <vt:lpstr>PowerPoint Presentation</vt:lpstr>
      <vt:lpstr>Result - Python Simulation Code (Fluid)</vt:lpstr>
      <vt:lpstr>Result - Python Simulation Code (Fluid)</vt:lpstr>
      <vt:lpstr>Result – Python Simulation Code (Fluid)</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Shayan Khan</cp:lastModifiedBy>
  <cp:revision>30</cp:revision>
  <dcterms:created xsi:type="dcterms:W3CDTF">2023-02-26T18:04:02Z</dcterms:created>
  <dcterms:modified xsi:type="dcterms:W3CDTF">2024-08-09T10:51:53Z</dcterms:modified>
</cp:coreProperties>
</file>