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sldIdLst>
    <p:sldId id="275" r:id="rId2"/>
    <p:sldId id="256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70" r:id="rId13"/>
    <p:sldId id="271" r:id="rId14"/>
    <p:sldId id="264" r:id="rId15"/>
    <p:sldId id="265" r:id="rId16"/>
    <p:sldId id="266" r:id="rId17"/>
    <p:sldId id="274" r:id="rId18"/>
    <p:sldId id="267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B9BB7-0750-4B0A-8574-424F617E91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92D29-39E1-4A89-A285-B261F93400B2}">
      <dgm:prSet phldrT="[Text]" custT="1"/>
      <dgm:spPr/>
      <dgm:t>
        <a:bodyPr/>
        <a:lstStyle/>
        <a:p>
          <a:r>
            <a:rPr lang="fa-IR" sz="2000" b="1" dirty="0">
              <a:cs typeface="B Nazanin" panose="00000400000000000000" pitchFamily="2" charset="-78"/>
            </a:rPr>
            <a:t>بهبود کارایی</a:t>
          </a:r>
          <a:endParaRPr lang="en-US" sz="2000" b="1" dirty="0">
            <a:cs typeface="B Nazanin" panose="00000400000000000000" pitchFamily="2" charset="-78"/>
          </a:endParaRPr>
        </a:p>
      </dgm:t>
    </dgm:pt>
    <dgm:pt modelId="{B49B75E2-0C2E-4DC6-B85B-66C046D6701A}" type="parTrans" cxnId="{D8EF2FA6-47B1-4DF5-8A4D-1DFFD4FE61F2}">
      <dgm:prSet/>
      <dgm:spPr/>
      <dgm:t>
        <a:bodyPr/>
        <a:lstStyle/>
        <a:p>
          <a:endParaRPr lang="en-US"/>
        </a:p>
      </dgm:t>
    </dgm:pt>
    <dgm:pt modelId="{9398AA8E-CF33-4409-84E2-EF7C4D55EA60}" type="sibTrans" cxnId="{D8EF2FA6-47B1-4DF5-8A4D-1DFFD4FE61F2}">
      <dgm:prSet/>
      <dgm:spPr/>
      <dgm:t>
        <a:bodyPr/>
        <a:lstStyle/>
        <a:p>
          <a:endParaRPr lang="en-US"/>
        </a:p>
      </dgm:t>
    </dgm:pt>
    <dgm:pt modelId="{5643AC53-D1E5-4564-8C79-558E491C006E}">
      <dgm:prSet phldrT="[Text]" custT="1"/>
      <dgm:spPr/>
      <dgm:t>
        <a:bodyPr/>
        <a:lstStyle/>
        <a:p>
          <a:r>
            <a:rPr lang="fa-IR" sz="2000" dirty="0">
              <a:cs typeface="B Nazanin" panose="00000400000000000000" pitchFamily="2" charset="-78"/>
            </a:rPr>
            <a:t>مناسب برای انسان</a:t>
          </a:r>
          <a:endParaRPr lang="en-US" sz="2000" dirty="0">
            <a:cs typeface="B Nazanin" panose="00000400000000000000" pitchFamily="2" charset="-78"/>
          </a:endParaRPr>
        </a:p>
      </dgm:t>
    </dgm:pt>
    <dgm:pt modelId="{15C8A87B-3262-47A5-82A6-0E5D2AD90847}" type="parTrans" cxnId="{8333D1C7-E8EB-4C0E-8113-523EA9A701EF}">
      <dgm:prSet/>
      <dgm:spPr/>
      <dgm:t>
        <a:bodyPr/>
        <a:lstStyle/>
        <a:p>
          <a:endParaRPr lang="en-US"/>
        </a:p>
      </dgm:t>
    </dgm:pt>
    <dgm:pt modelId="{C540B4DC-798A-4659-A643-35AD471CEED0}" type="sibTrans" cxnId="{8333D1C7-E8EB-4C0E-8113-523EA9A701EF}">
      <dgm:prSet/>
      <dgm:spPr/>
      <dgm:t>
        <a:bodyPr/>
        <a:lstStyle/>
        <a:p>
          <a:endParaRPr lang="en-US"/>
        </a:p>
      </dgm:t>
    </dgm:pt>
    <dgm:pt modelId="{3F9169CF-E361-424A-B566-B20A7C2A7741}">
      <dgm:prSet phldrT="[Text]" custT="1"/>
      <dgm:spPr/>
      <dgm:t>
        <a:bodyPr/>
        <a:lstStyle/>
        <a:p>
          <a:r>
            <a:rPr lang="fa-IR" sz="1500" dirty="0">
              <a:cs typeface="B Nazanin" panose="00000400000000000000" pitchFamily="2" charset="-78"/>
            </a:rPr>
            <a:t>مناسب برای سیستم‌های اقتصادی-اجتماعی</a:t>
          </a:r>
          <a:endParaRPr lang="en-US" sz="1500" dirty="0">
            <a:cs typeface="B Nazanin" panose="00000400000000000000" pitchFamily="2" charset="-78"/>
          </a:endParaRPr>
        </a:p>
      </dgm:t>
    </dgm:pt>
    <dgm:pt modelId="{4EA4CCB9-624C-4F28-A2D9-F5C1A9B51B91}" type="parTrans" cxnId="{F733CC86-500B-42BB-B9BB-B10776FA459B}">
      <dgm:prSet/>
      <dgm:spPr/>
      <dgm:t>
        <a:bodyPr/>
        <a:lstStyle/>
        <a:p>
          <a:endParaRPr lang="en-US"/>
        </a:p>
      </dgm:t>
    </dgm:pt>
    <dgm:pt modelId="{66A0CF8F-6438-4A80-A565-A907A85445F3}" type="sibTrans" cxnId="{F733CC86-500B-42BB-B9BB-B10776FA459B}">
      <dgm:prSet/>
      <dgm:spPr/>
      <dgm:t>
        <a:bodyPr/>
        <a:lstStyle/>
        <a:p>
          <a:endParaRPr lang="en-US"/>
        </a:p>
      </dgm:t>
    </dgm:pt>
    <dgm:pt modelId="{CDD90969-7A68-45CD-B101-7C33F1AF97C2}" type="pres">
      <dgm:prSet presAssocID="{B56B9BB7-0750-4B0A-8574-424F617E91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607995-4FFC-4942-9C32-039AF51A614D}" type="pres">
      <dgm:prSet presAssocID="{17B92D29-39E1-4A89-A285-B261F93400B2}" presName="hierRoot1" presStyleCnt="0"/>
      <dgm:spPr/>
    </dgm:pt>
    <dgm:pt modelId="{F47DBC2B-C879-4E74-B358-CBF0C2BA74E9}" type="pres">
      <dgm:prSet presAssocID="{17B92D29-39E1-4A89-A285-B261F93400B2}" presName="composite" presStyleCnt="0"/>
      <dgm:spPr/>
    </dgm:pt>
    <dgm:pt modelId="{87E1E9CF-88B7-45BA-8989-A87B125238E2}" type="pres">
      <dgm:prSet presAssocID="{17B92D29-39E1-4A89-A285-B261F93400B2}" presName="background" presStyleLbl="node0" presStyleIdx="0" presStyleCnt="1"/>
      <dgm:spPr/>
    </dgm:pt>
    <dgm:pt modelId="{332368A2-F7E8-4E8C-A482-008DF731DC5D}" type="pres">
      <dgm:prSet presAssocID="{17B92D29-39E1-4A89-A285-B261F93400B2}" presName="text" presStyleLbl="fgAcc0" presStyleIdx="0" presStyleCnt="1">
        <dgm:presLayoutVars>
          <dgm:chPref val="3"/>
        </dgm:presLayoutVars>
      </dgm:prSet>
      <dgm:spPr/>
    </dgm:pt>
    <dgm:pt modelId="{70B092E6-6472-4E38-9AED-5485009C2E9D}" type="pres">
      <dgm:prSet presAssocID="{17B92D29-39E1-4A89-A285-B261F93400B2}" presName="hierChild2" presStyleCnt="0"/>
      <dgm:spPr/>
    </dgm:pt>
    <dgm:pt modelId="{3065C746-57A5-48A7-AAE1-0A8E043FEC8E}" type="pres">
      <dgm:prSet presAssocID="{15C8A87B-3262-47A5-82A6-0E5D2AD90847}" presName="Name10" presStyleLbl="parChTrans1D2" presStyleIdx="0" presStyleCnt="2"/>
      <dgm:spPr/>
    </dgm:pt>
    <dgm:pt modelId="{FD8A6FF9-64EC-443E-9E6B-CBAB41996C04}" type="pres">
      <dgm:prSet presAssocID="{5643AC53-D1E5-4564-8C79-558E491C006E}" presName="hierRoot2" presStyleCnt="0"/>
      <dgm:spPr/>
    </dgm:pt>
    <dgm:pt modelId="{0A12895D-B33B-4C5A-986C-557B40939029}" type="pres">
      <dgm:prSet presAssocID="{5643AC53-D1E5-4564-8C79-558E491C006E}" presName="composite2" presStyleCnt="0"/>
      <dgm:spPr/>
    </dgm:pt>
    <dgm:pt modelId="{E0CBD92B-4023-4C4E-8BE8-0A5883FA6D28}" type="pres">
      <dgm:prSet presAssocID="{5643AC53-D1E5-4564-8C79-558E491C006E}" presName="background2" presStyleLbl="node2" presStyleIdx="0" presStyleCnt="2"/>
      <dgm:spPr/>
    </dgm:pt>
    <dgm:pt modelId="{B88B9E84-4F3E-4BB0-8D3B-A66EF53BE4A0}" type="pres">
      <dgm:prSet presAssocID="{5643AC53-D1E5-4564-8C79-558E491C006E}" presName="text2" presStyleLbl="fgAcc2" presStyleIdx="0" presStyleCnt="2" custLinFactNeighborY="861">
        <dgm:presLayoutVars>
          <dgm:chPref val="3"/>
        </dgm:presLayoutVars>
      </dgm:prSet>
      <dgm:spPr/>
    </dgm:pt>
    <dgm:pt modelId="{1B7BC22D-DE6D-4B87-B1CF-976B3A775D3C}" type="pres">
      <dgm:prSet presAssocID="{5643AC53-D1E5-4564-8C79-558E491C006E}" presName="hierChild3" presStyleCnt="0"/>
      <dgm:spPr/>
    </dgm:pt>
    <dgm:pt modelId="{8BA1861F-3629-4AED-B3FD-5108B4A5649E}" type="pres">
      <dgm:prSet presAssocID="{4EA4CCB9-624C-4F28-A2D9-F5C1A9B51B91}" presName="Name10" presStyleLbl="parChTrans1D2" presStyleIdx="1" presStyleCnt="2"/>
      <dgm:spPr/>
    </dgm:pt>
    <dgm:pt modelId="{9E2E9D91-9B0F-4A77-BEB0-6490C2AF1332}" type="pres">
      <dgm:prSet presAssocID="{3F9169CF-E361-424A-B566-B20A7C2A7741}" presName="hierRoot2" presStyleCnt="0"/>
      <dgm:spPr/>
    </dgm:pt>
    <dgm:pt modelId="{6926F0B5-DDFB-4DEB-93EF-6EE0A5C3C87F}" type="pres">
      <dgm:prSet presAssocID="{3F9169CF-E361-424A-B566-B20A7C2A7741}" presName="composite2" presStyleCnt="0"/>
      <dgm:spPr/>
    </dgm:pt>
    <dgm:pt modelId="{BEECA628-19E1-401F-9737-DAA8F5CBB59F}" type="pres">
      <dgm:prSet presAssocID="{3F9169CF-E361-424A-B566-B20A7C2A7741}" presName="background2" presStyleLbl="node2" presStyleIdx="1" presStyleCnt="2"/>
      <dgm:spPr/>
    </dgm:pt>
    <dgm:pt modelId="{50471143-A82F-4C4C-9D66-36D4DD810652}" type="pres">
      <dgm:prSet presAssocID="{3F9169CF-E361-424A-B566-B20A7C2A7741}" presName="text2" presStyleLbl="fgAcc2" presStyleIdx="1" presStyleCnt="2">
        <dgm:presLayoutVars>
          <dgm:chPref val="3"/>
        </dgm:presLayoutVars>
      </dgm:prSet>
      <dgm:spPr/>
    </dgm:pt>
    <dgm:pt modelId="{4E10652C-58E2-4848-8536-181BCD00A5B2}" type="pres">
      <dgm:prSet presAssocID="{3F9169CF-E361-424A-B566-B20A7C2A7741}" presName="hierChild3" presStyleCnt="0"/>
      <dgm:spPr/>
    </dgm:pt>
  </dgm:ptLst>
  <dgm:cxnLst>
    <dgm:cxn modelId="{98919801-9C56-4EF3-B4D9-B05FE06C57A6}" type="presOf" srcId="{5643AC53-D1E5-4564-8C79-558E491C006E}" destId="{B88B9E84-4F3E-4BB0-8D3B-A66EF53BE4A0}" srcOrd="0" destOrd="0" presId="urn:microsoft.com/office/officeart/2005/8/layout/hierarchy1"/>
    <dgm:cxn modelId="{EF4E9126-9FC7-4B37-88F1-816A9C06354E}" type="presOf" srcId="{17B92D29-39E1-4A89-A285-B261F93400B2}" destId="{332368A2-F7E8-4E8C-A482-008DF731DC5D}" srcOrd="0" destOrd="0" presId="urn:microsoft.com/office/officeart/2005/8/layout/hierarchy1"/>
    <dgm:cxn modelId="{76C7B62C-EB80-467A-B24F-55A514C8CD42}" type="presOf" srcId="{15C8A87B-3262-47A5-82A6-0E5D2AD90847}" destId="{3065C746-57A5-48A7-AAE1-0A8E043FEC8E}" srcOrd="0" destOrd="0" presId="urn:microsoft.com/office/officeart/2005/8/layout/hierarchy1"/>
    <dgm:cxn modelId="{F733CC86-500B-42BB-B9BB-B10776FA459B}" srcId="{17B92D29-39E1-4A89-A285-B261F93400B2}" destId="{3F9169CF-E361-424A-B566-B20A7C2A7741}" srcOrd="1" destOrd="0" parTransId="{4EA4CCB9-624C-4F28-A2D9-F5C1A9B51B91}" sibTransId="{66A0CF8F-6438-4A80-A565-A907A85445F3}"/>
    <dgm:cxn modelId="{D8EF2FA6-47B1-4DF5-8A4D-1DFFD4FE61F2}" srcId="{B56B9BB7-0750-4B0A-8574-424F617E9191}" destId="{17B92D29-39E1-4A89-A285-B261F93400B2}" srcOrd="0" destOrd="0" parTransId="{B49B75E2-0C2E-4DC6-B85B-66C046D6701A}" sibTransId="{9398AA8E-CF33-4409-84E2-EF7C4D55EA60}"/>
    <dgm:cxn modelId="{998D4CB6-08C9-49F4-AA68-850F5EEC98ED}" type="presOf" srcId="{3F9169CF-E361-424A-B566-B20A7C2A7741}" destId="{50471143-A82F-4C4C-9D66-36D4DD810652}" srcOrd="0" destOrd="0" presId="urn:microsoft.com/office/officeart/2005/8/layout/hierarchy1"/>
    <dgm:cxn modelId="{8333D1C7-E8EB-4C0E-8113-523EA9A701EF}" srcId="{17B92D29-39E1-4A89-A285-B261F93400B2}" destId="{5643AC53-D1E5-4564-8C79-558E491C006E}" srcOrd="0" destOrd="0" parTransId="{15C8A87B-3262-47A5-82A6-0E5D2AD90847}" sibTransId="{C540B4DC-798A-4659-A643-35AD471CEED0}"/>
    <dgm:cxn modelId="{E364EDF0-8AA0-4DD1-8B38-55AEFDD15732}" type="presOf" srcId="{4EA4CCB9-624C-4F28-A2D9-F5C1A9B51B91}" destId="{8BA1861F-3629-4AED-B3FD-5108B4A5649E}" srcOrd="0" destOrd="0" presId="urn:microsoft.com/office/officeart/2005/8/layout/hierarchy1"/>
    <dgm:cxn modelId="{1E660DFE-805C-430E-98BC-FDFF130E4F5F}" type="presOf" srcId="{B56B9BB7-0750-4B0A-8574-424F617E9191}" destId="{CDD90969-7A68-45CD-B101-7C33F1AF97C2}" srcOrd="0" destOrd="0" presId="urn:microsoft.com/office/officeart/2005/8/layout/hierarchy1"/>
    <dgm:cxn modelId="{FD361DAF-B5B2-45BE-AC7C-B30742B50433}" type="presParOf" srcId="{CDD90969-7A68-45CD-B101-7C33F1AF97C2}" destId="{4C607995-4FFC-4942-9C32-039AF51A614D}" srcOrd="0" destOrd="0" presId="urn:microsoft.com/office/officeart/2005/8/layout/hierarchy1"/>
    <dgm:cxn modelId="{5D6CDFB7-DC30-40BA-8546-176339C6DBFF}" type="presParOf" srcId="{4C607995-4FFC-4942-9C32-039AF51A614D}" destId="{F47DBC2B-C879-4E74-B358-CBF0C2BA74E9}" srcOrd="0" destOrd="0" presId="urn:microsoft.com/office/officeart/2005/8/layout/hierarchy1"/>
    <dgm:cxn modelId="{92E114FC-3585-4D45-BFFE-A7ABB68DE083}" type="presParOf" srcId="{F47DBC2B-C879-4E74-B358-CBF0C2BA74E9}" destId="{87E1E9CF-88B7-45BA-8989-A87B125238E2}" srcOrd="0" destOrd="0" presId="urn:microsoft.com/office/officeart/2005/8/layout/hierarchy1"/>
    <dgm:cxn modelId="{EEDF2D70-83C7-4D29-B8A1-4A16C8F3CD65}" type="presParOf" srcId="{F47DBC2B-C879-4E74-B358-CBF0C2BA74E9}" destId="{332368A2-F7E8-4E8C-A482-008DF731DC5D}" srcOrd="1" destOrd="0" presId="urn:microsoft.com/office/officeart/2005/8/layout/hierarchy1"/>
    <dgm:cxn modelId="{C3DFD580-19A9-4560-9234-2A5E9A6A0CEF}" type="presParOf" srcId="{4C607995-4FFC-4942-9C32-039AF51A614D}" destId="{70B092E6-6472-4E38-9AED-5485009C2E9D}" srcOrd="1" destOrd="0" presId="urn:microsoft.com/office/officeart/2005/8/layout/hierarchy1"/>
    <dgm:cxn modelId="{C49AD55B-254E-40A5-B837-E651D1499B17}" type="presParOf" srcId="{70B092E6-6472-4E38-9AED-5485009C2E9D}" destId="{3065C746-57A5-48A7-AAE1-0A8E043FEC8E}" srcOrd="0" destOrd="0" presId="urn:microsoft.com/office/officeart/2005/8/layout/hierarchy1"/>
    <dgm:cxn modelId="{245DD628-FD02-430C-B774-7E0AB0240089}" type="presParOf" srcId="{70B092E6-6472-4E38-9AED-5485009C2E9D}" destId="{FD8A6FF9-64EC-443E-9E6B-CBAB41996C04}" srcOrd="1" destOrd="0" presId="urn:microsoft.com/office/officeart/2005/8/layout/hierarchy1"/>
    <dgm:cxn modelId="{F4A1F90B-F08F-4FBA-AFC0-6BB73079D51F}" type="presParOf" srcId="{FD8A6FF9-64EC-443E-9E6B-CBAB41996C04}" destId="{0A12895D-B33B-4C5A-986C-557B40939029}" srcOrd="0" destOrd="0" presId="urn:microsoft.com/office/officeart/2005/8/layout/hierarchy1"/>
    <dgm:cxn modelId="{4A930B19-1C34-4E11-8259-F410FEC5376C}" type="presParOf" srcId="{0A12895D-B33B-4C5A-986C-557B40939029}" destId="{E0CBD92B-4023-4C4E-8BE8-0A5883FA6D28}" srcOrd="0" destOrd="0" presId="urn:microsoft.com/office/officeart/2005/8/layout/hierarchy1"/>
    <dgm:cxn modelId="{9CE7F44A-7BEB-4844-8DDA-DB6EA265ECEE}" type="presParOf" srcId="{0A12895D-B33B-4C5A-986C-557B40939029}" destId="{B88B9E84-4F3E-4BB0-8D3B-A66EF53BE4A0}" srcOrd="1" destOrd="0" presId="urn:microsoft.com/office/officeart/2005/8/layout/hierarchy1"/>
    <dgm:cxn modelId="{CFF2B755-DD4D-4AD3-8624-F2366E1E412B}" type="presParOf" srcId="{FD8A6FF9-64EC-443E-9E6B-CBAB41996C04}" destId="{1B7BC22D-DE6D-4B87-B1CF-976B3A775D3C}" srcOrd="1" destOrd="0" presId="urn:microsoft.com/office/officeart/2005/8/layout/hierarchy1"/>
    <dgm:cxn modelId="{C32F1FCD-7532-4BBB-8874-C3FE3D1A224E}" type="presParOf" srcId="{70B092E6-6472-4E38-9AED-5485009C2E9D}" destId="{8BA1861F-3629-4AED-B3FD-5108B4A5649E}" srcOrd="2" destOrd="0" presId="urn:microsoft.com/office/officeart/2005/8/layout/hierarchy1"/>
    <dgm:cxn modelId="{E733A79C-A6BE-4AEC-944D-8B7B0288F744}" type="presParOf" srcId="{70B092E6-6472-4E38-9AED-5485009C2E9D}" destId="{9E2E9D91-9B0F-4A77-BEB0-6490C2AF1332}" srcOrd="3" destOrd="0" presId="urn:microsoft.com/office/officeart/2005/8/layout/hierarchy1"/>
    <dgm:cxn modelId="{89ABFC5B-165B-473F-866B-31B585749046}" type="presParOf" srcId="{9E2E9D91-9B0F-4A77-BEB0-6490C2AF1332}" destId="{6926F0B5-DDFB-4DEB-93EF-6EE0A5C3C87F}" srcOrd="0" destOrd="0" presId="urn:microsoft.com/office/officeart/2005/8/layout/hierarchy1"/>
    <dgm:cxn modelId="{10C2F90A-2C35-4116-BAF5-D8233D9105B0}" type="presParOf" srcId="{6926F0B5-DDFB-4DEB-93EF-6EE0A5C3C87F}" destId="{BEECA628-19E1-401F-9737-DAA8F5CBB59F}" srcOrd="0" destOrd="0" presId="urn:microsoft.com/office/officeart/2005/8/layout/hierarchy1"/>
    <dgm:cxn modelId="{B44D2CEA-EC5B-4CE8-9829-9264F2C6F695}" type="presParOf" srcId="{6926F0B5-DDFB-4DEB-93EF-6EE0A5C3C87F}" destId="{50471143-A82F-4C4C-9D66-36D4DD810652}" srcOrd="1" destOrd="0" presId="urn:microsoft.com/office/officeart/2005/8/layout/hierarchy1"/>
    <dgm:cxn modelId="{9DC6EC72-0043-4827-8EDC-CA3464B31FC9}" type="presParOf" srcId="{9E2E9D91-9B0F-4A77-BEB0-6490C2AF1332}" destId="{4E10652C-58E2-4848-8536-181BCD00A5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2F1EB-9679-4498-9CB0-CFDE728CD45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158A80-82D4-4B12-A70F-510D80B48F37}">
      <dgm:prSet phldrT="[Text]" custT="1"/>
      <dgm:spPr/>
      <dgm:t>
        <a:bodyPr/>
        <a:lstStyle/>
        <a:p>
          <a:r>
            <a:rPr lang="en-US" sz="3200" b="1" dirty="0"/>
            <a:t>EL</a:t>
          </a:r>
        </a:p>
      </dgm:t>
    </dgm:pt>
    <dgm:pt modelId="{10B57424-BEF1-420C-AFC9-2065C4B334AF}" type="parTrans" cxnId="{A11827FB-9C06-42EC-A9C5-4F38434834CA}">
      <dgm:prSet/>
      <dgm:spPr/>
      <dgm:t>
        <a:bodyPr/>
        <a:lstStyle/>
        <a:p>
          <a:endParaRPr lang="en-US"/>
        </a:p>
      </dgm:t>
    </dgm:pt>
    <dgm:pt modelId="{D980F5FE-6382-4585-B0EC-2F1D8E7F0E67}" type="sibTrans" cxnId="{A11827FB-9C06-42EC-A9C5-4F38434834CA}">
      <dgm:prSet/>
      <dgm:spPr/>
      <dgm:t>
        <a:bodyPr/>
        <a:lstStyle/>
        <a:p>
          <a:endParaRPr lang="en-US"/>
        </a:p>
      </dgm:t>
    </dgm:pt>
    <dgm:pt modelId="{EFC032B2-4811-4105-A775-4613E79F7F2A}">
      <dgm:prSet phldrT="[Text]"/>
      <dgm:spPr/>
      <dgm:t>
        <a:bodyPr/>
        <a:lstStyle/>
        <a:p>
          <a:r>
            <a:rPr lang="en-US" dirty="0"/>
            <a:t>Environmental loading</a:t>
          </a:r>
        </a:p>
      </dgm:t>
    </dgm:pt>
    <dgm:pt modelId="{84BD00A5-E941-4AD2-A561-506FADBDDCC6}" type="parTrans" cxnId="{8E64DD53-D188-429D-96C6-4076B5EBE88D}">
      <dgm:prSet/>
      <dgm:spPr/>
      <dgm:t>
        <a:bodyPr/>
        <a:lstStyle/>
        <a:p>
          <a:endParaRPr lang="en-US"/>
        </a:p>
      </dgm:t>
    </dgm:pt>
    <dgm:pt modelId="{05D5B797-EB3F-46A2-A634-48E2FB86DDB7}" type="sibTrans" cxnId="{8E64DD53-D188-429D-96C6-4076B5EBE88D}">
      <dgm:prSet/>
      <dgm:spPr/>
      <dgm:t>
        <a:bodyPr/>
        <a:lstStyle/>
        <a:p>
          <a:endParaRPr lang="en-US"/>
        </a:p>
      </dgm:t>
    </dgm:pt>
    <dgm:pt modelId="{7249A61D-D321-47FA-B96C-9961C54A7058}">
      <dgm:prSet phldrT="[Text]"/>
      <dgm:spPr/>
      <dgm:t>
        <a:bodyPr/>
        <a:lstStyle/>
        <a:p>
          <a:r>
            <a:rPr lang="ar-SA" b="0" i="0" dirty="0">
              <a:cs typeface="B Nazanin" panose="00000400000000000000" pitchFamily="2" charset="-78"/>
            </a:rPr>
            <a:t>بارگذاری محیطی</a:t>
          </a:r>
          <a:endParaRPr lang="en-US" dirty="0">
            <a:cs typeface="B Nazanin" panose="00000400000000000000" pitchFamily="2" charset="-78"/>
          </a:endParaRPr>
        </a:p>
      </dgm:t>
    </dgm:pt>
    <dgm:pt modelId="{28DEDC27-5CB9-48B1-A6FC-8D369F4FFF12}" type="parTrans" cxnId="{8AA22C70-8C9A-4B4A-B3CE-B04280AA89A7}">
      <dgm:prSet/>
      <dgm:spPr/>
      <dgm:t>
        <a:bodyPr/>
        <a:lstStyle/>
        <a:p>
          <a:endParaRPr lang="en-US"/>
        </a:p>
      </dgm:t>
    </dgm:pt>
    <dgm:pt modelId="{EC65BE91-0C79-4083-AAC6-EFB729A8B22E}" type="sibTrans" cxnId="{8AA22C70-8C9A-4B4A-B3CE-B04280AA89A7}">
      <dgm:prSet/>
      <dgm:spPr/>
      <dgm:t>
        <a:bodyPr/>
        <a:lstStyle/>
        <a:p>
          <a:endParaRPr lang="en-US"/>
        </a:p>
      </dgm:t>
    </dgm:pt>
    <dgm:pt modelId="{96C3107A-B70E-483F-ADD1-58F3EE5634DC}">
      <dgm:prSet phldrT="[Text]" custT="1"/>
      <dgm:spPr/>
      <dgm:t>
        <a:bodyPr/>
        <a:lstStyle/>
        <a:p>
          <a:r>
            <a:rPr lang="en-US" sz="2800" b="1" dirty="0"/>
            <a:t>MSL</a:t>
          </a:r>
        </a:p>
      </dgm:t>
    </dgm:pt>
    <dgm:pt modelId="{52AD6165-6932-4A9E-9430-4527F4573FCF}" type="parTrans" cxnId="{8BFEC716-D5DB-4EE9-9DF3-A5BBB38D0E24}">
      <dgm:prSet/>
      <dgm:spPr/>
      <dgm:t>
        <a:bodyPr/>
        <a:lstStyle/>
        <a:p>
          <a:endParaRPr lang="en-US"/>
        </a:p>
      </dgm:t>
    </dgm:pt>
    <dgm:pt modelId="{D3EC9571-9BFE-459F-8DE9-30857B679143}" type="sibTrans" cxnId="{8BFEC716-D5DB-4EE9-9DF3-A5BBB38D0E24}">
      <dgm:prSet/>
      <dgm:spPr/>
      <dgm:t>
        <a:bodyPr/>
        <a:lstStyle/>
        <a:p>
          <a:endParaRPr lang="en-US"/>
        </a:p>
      </dgm:t>
    </dgm:pt>
    <dgm:pt modelId="{19041F19-9DCE-45FC-8557-9C7377649378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 standard of living</a:t>
          </a:r>
        </a:p>
      </dgm:t>
    </dgm:pt>
    <dgm:pt modelId="{1BCA2D12-6AAC-4FFF-883E-4382795EB038}" type="parTrans" cxnId="{9D5011C1-5FE2-4CD3-A678-1BA1A0B484D2}">
      <dgm:prSet/>
      <dgm:spPr/>
      <dgm:t>
        <a:bodyPr/>
        <a:lstStyle/>
        <a:p>
          <a:endParaRPr lang="en-US"/>
        </a:p>
      </dgm:t>
    </dgm:pt>
    <dgm:pt modelId="{1224D742-E28C-4593-9423-8546D50B239F}" type="sibTrans" cxnId="{9D5011C1-5FE2-4CD3-A678-1BA1A0B484D2}">
      <dgm:prSet/>
      <dgm:spPr/>
      <dgm:t>
        <a:bodyPr/>
        <a:lstStyle/>
        <a:p>
          <a:endParaRPr lang="en-US"/>
        </a:p>
      </dgm:t>
    </dgm:pt>
    <dgm:pt modelId="{FC344F9D-CEE7-4E3B-8583-D65BAE1B7845}">
      <dgm:prSet phldrT="[Text]" custT="1"/>
      <dgm:spPr/>
      <dgm:t>
        <a:bodyPr/>
        <a:lstStyle/>
        <a:p>
          <a:r>
            <a:rPr lang="ar-SA" sz="1400" b="0" i="0" dirty="0">
              <a:cs typeface="B Nazanin" panose="00000400000000000000" pitchFamily="2" charset="-78"/>
            </a:rPr>
            <a:t>استاندارد زندگی مادی</a:t>
          </a:r>
          <a:endParaRPr lang="en-US" sz="1400" b="0" i="0" dirty="0">
            <a:cs typeface="B Nazanin" panose="00000400000000000000" pitchFamily="2" charset="-78"/>
          </a:endParaRPr>
        </a:p>
      </dgm:t>
    </dgm:pt>
    <dgm:pt modelId="{70786CB4-3657-43B8-A239-79BE5C17349D}" type="parTrans" cxnId="{96127E17-0953-4665-B2D9-2454D38EFC13}">
      <dgm:prSet/>
      <dgm:spPr/>
      <dgm:t>
        <a:bodyPr/>
        <a:lstStyle/>
        <a:p>
          <a:endParaRPr lang="en-US"/>
        </a:p>
      </dgm:t>
    </dgm:pt>
    <dgm:pt modelId="{4AEDF242-3FDD-4F56-B1C6-BD0C5570B174}" type="sibTrans" cxnId="{96127E17-0953-4665-B2D9-2454D38EFC13}">
      <dgm:prSet/>
      <dgm:spPr/>
      <dgm:t>
        <a:bodyPr/>
        <a:lstStyle/>
        <a:p>
          <a:endParaRPr lang="en-US"/>
        </a:p>
      </dgm:t>
    </dgm:pt>
    <dgm:pt modelId="{9DE2A3FD-2C3F-4400-A455-772EAB1F3166}" type="pres">
      <dgm:prSet presAssocID="{D3F2F1EB-9679-4498-9CB0-CFDE728CD45B}" presName="Name0" presStyleCnt="0">
        <dgm:presLayoutVars>
          <dgm:dir/>
          <dgm:animLvl val="lvl"/>
          <dgm:resizeHandles/>
        </dgm:presLayoutVars>
      </dgm:prSet>
      <dgm:spPr/>
    </dgm:pt>
    <dgm:pt modelId="{56EACC5C-5D4E-489E-A968-92BE050B393C}" type="pres">
      <dgm:prSet presAssocID="{53158A80-82D4-4B12-A70F-510D80B48F37}" presName="linNode" presStyleCnt="0"/>
      <dgm:spPr/>
    </dgm:pt>
    <dgm:pt modelId="{9314383D-674A-4A1F-AF2A-D50EBA32E329}" type="pres">
      <dgm:prSet presAssocID="{53158A80-82D4-4B12-A70F-510D80B48F37}" presName="parentShp" presStyleLbl="node1" presStyleIdx="0" presStyleCnt="2">
        <dgm:presLayoutVars>
          <dgm:bulletEnabled val="1"/>
        </dgm:presLayoutVars>
      </dgm:prSet>
      <dgm:spPr/>
    </dgm:pt>
    <dgm:pt modelId="{A1C3F8CD-8077-4B04-B296-03DFED895C84}" type="pres">
      <dgm:prSet presAssocID="{53158A80-82D4-4B12-A70F-510D80B48F37}" presName="childShp" presStyleLbl="bgAccFollowNode1" presStyleIdx="0" presStyleCnt="2">
        <dgm:presLayoutVars>
          <dgm:bulletEnabled val="1"/>
        </dgm:presLayoutVars>
      </dgm:prSet>
      <dgm:spPr/>
    </dgm:pt>
    <dgm:pt modelId="{EC5C0572-676E-48F7-917E-89C2E5A8E926}" type="pres">
      <dgm:prSet presAssocID="{D980F5FE-6382-4585-B0EC-2F1D8E7F0E67}" presName="spacing" presStyleCnt="0"/>
      <dgm:spPr/>
    </dgm:pt>
    <dgm:pt modelId="{6D1A537F-EB7B-4FA1-9EF3-59B4D31711AB}" type="pres">
      <dgm:prSet presAssocID="{96C3107A-B70E-483F-ADD1-58F3EE5634DC}" presName="linNode" presStyleCnt="0"/>
      <dgm:spPr/>
    </dgm:pt>
    <dgm:pt modelId="{21B2BC15-0CAC-4213-BB7C-9735EB925BBF}" type="pres">
      <dgm:prSet presAssocID="{96C3107A-B70E-483F-ADD1-58F3EE5634DC}" presName="parentShp" presStyleLbl="node1" presStyleIdx="1" presStyleCnt="2">
        <dgm:presLayoutVars>
          <dgm:bulletEnabled val="1"/>
        </dgm:presLayoutVars>
      </dgm:prSet>
      <dgm:spPr/>
    </dgm:pt>
    <dgm:pt modelId="{BBBF4D87-BE86-41B7-97AB-576FB2B0DD4B}" type="pres">
      <dgm:prSet presAssocID="{96C3107A-B70E-483F-ADD1-58F3EE5634DC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8BFEC716-D5DB-4EE9-9DF3-A5BBB38D0E24}" srcId="{D3F2F1EB-9679-4498-9CB0-CFDE728CD45B}" destId="{96C3107A-B70E-483F-ADD1-58F3EE5634DC}" srcOrd="1" destOrd="0" parTransId="{52AD6165-6932-4A9E-9430-4527F4573FCF}" sibTransId="{D3EC9571-9BFE-459F-8DE9-30857B679143}"/>
    <dgm:cxn modelId="{96127E17-0953-4665-B2D9-2454D38EFC13}" srcId="{96C3107A-B70E-483F-ADD1-58F3EE5634DC}" destId="{FC344F9D-CEE7-4E3B-8583-D65BAE1B7845}" srcOrd="1" destOrd="0" parTransId="{70786CB4-3657-43B8-A239-79BE5C17349D}" sibTransId="{4AEDF242-3FDD-4F56-B1C6-BD0C5570B174}"/>
    <dgm:cxn modelId="{8F8F771A-A819-4955-9203-E02EF4A9B237}" type="presOf" srcId="{53158A80-82D4-4B12-A70F-510D80B48F37}" destId="{9314383D-674A-4A1F-AF2A-D50EBA32E329}" srcOrd="0" destOrd="0" presId="urn:microsoft.com/office/officeart/2005/8/layout/vList6"/>
    <dgm:cxn modelId="{EF055725-BA71-4CBE-8D33-692F441AFB38}" type="presOf" srcId="{7249A61D-D321-47FA-B96C-9961C54A7058}" destId="{A1C3F8CD-8077-4B04-B296-03DFED895C84}" srcOrd="0" destOrd="1" presId="urn:microsoft.com/office/officeart/2005/8/layout/vList6"/>
    <dgm:cxn modelId="{4F607D29-AB16-4601-BC35-011FA8B05400}" type="presOf" srcId="{D3F2F1EB-9679-4498-9CB0-CFDE728CD45B}" destId="{9DE2A3FD-2C3F-4400-A455-772EAB1F3166}" srcOrd="0" destOrd="0" presId="urn:microsoft.com/office/officeart/2005/8/layout/vList6"/>
    <dgm:cxn modelId="{3B3A4C41-17D6-47FE-8AD8-59E76DBAC34F}" type="presOf" srcId="{19041F19-9DCE-45FC-8557-9C7377649378}" destId="{BBBF4D87-BE86-41B7-97AB-576FB2B0DD4B}" srcOrd="0" destOrd="0" presId="urn:microsoft.com/office/officeart/2005/8/layout/vList6"/>
    <dgm:cxn modelId="{6F72D241-72FC-4E6A-B18C-26188978963B}" type="presOf" srcId="{EFC032B2-4811-4105-A775-4613E79F7F2A}" destId="{A1C3F8CD-8077-4B04-B296-03DFED895C84}" srcOrd="0" destOrd="0" presId="urn:microsoft.com/office/officeart/2005/8/layout/vList6"/>
    <dgm:cxn modelId="{8AA22C70-8C9A-4B4A-B3CE-B04280AA89A7}" srcId="{53158A80-82D4-4B12-A70F-510D80B48F37}" destId="{7249A61D-D321-47FA-B96C-9961C54A7058}" srcOrd="1" destOrd="0" parTransId="{28DEDC27-5CB9-48B1-A6FC-8D369F4FFF12}" sibTransId="{EC65BE91-0C79-4083-AAC6-EFB729A8B22E}"/>
    <dgm:cxn modelId="{40FDA170-60AA-4389-8F74-8DB7911333A4}" type="presOf" srcId="{FC344F9D-CEE7-4E3B-8583-D65BAE1B7845}" destId="{BBBF4D87-BE86-41B7-97AB-576FB2B0DD4B}" srcOrd="0" destOrd="1" presId="urn:microsoft.com/office/officeart/2005/8/layout/vList6"/>
    <dgm:cxn modelId="{8E64DD53-D188-429D-96C6-4076B5EBE88D}" srcId="{53158A80-82D4-4B12-A70F-510D80B48F37}" destId="{EFC032B2-4811-4105-A775-4613E79F7F2A}" srcOrd="0" destOrd="0" parTransId="{84BD00A5-E941-4AD2-A561-506FADBDDCC6}" sibTransId="{05D5B797-EB3F-46A2-A634-48E2FB86DDB7}"/>
    <dgm:cxn modelId="{9D5011C1-5FE2-4CD3-A678-1BA1A0B484D2}" srcId="{96C3107A-B70E-483F-ADD1-58F3EE5634DC}" destId="{19041F19-9DCE-45FC-8557-9C7377649378}" srcOrd="0" destOrd="0" parTransId="{1BCA2D12-6AAC-4FFF-883E-4382795EB038}" sibTransId="{1224D742-E28C-4593-9423-8546D50B239F}"/>
    <dgm:cxn modelId="{E58A7CDE-7CBF-4E92-9992-AC52C260CBEF}" type="presOf" srcId="{96C3107A-B70E-483F-ADD1-58F3EE5634DC}" destId="{21B2BC15-0CAC-4213-BB7C-9735EB925BBF}" srcOrd="0" destOrd="0" presId="urn:microsoft.com/office/officeart/2005/8/layout/vList6"/>
    <dgm:cxn modelId="{A11827FB-9C06-42EC-A9C5-4F38434834CA}" srcId="{D3F2F1EB-9679-4498-9CB0-CFDE728CD45B}" destId="{53158A80-82D4-4B12-A70F-510D80B48F37}" srcOrd="0" destOrd="0" parTransId="{10B57424-BEF1-420C-AFC9-2065C4B334AF}" sibTransId="{D980F5FE-6382-4585-B0EC-2F1D8E7F0E67}"/>
    <dgm:cxn modelId="{7F59E996-27F7-44F7-AE75-42AFC360662E}" type="presParOf" srcId="{9DE2A3FD-2C3F-4400-A455-772EAB1F3166}" destId="{56EACC5C-5D4E-489E-A968-92BE050B393C}" srcOrd="0" destOrd="0" presId="urn:microsoft.com/office/officeart/2005/8/layout/vList6"/>
    <dgm:cxn modelId="{B2082BAE-63FB-4FE5-8296-C65D5E410251}" type="presParOf" srcId="{56EACC5C-5D4E-489E-A968-92BE050B393C}" destId="{9314383D-674A-4A1F-AF2A-D50EBA32E329}" srcOrd="0" destOrd="0" presId="urn:microsoft.com/office/officeart/2005/8/layout/vList6"/>
    <dgm:cxn modelId="{234791CD-E506-4F01-A46D-637A159D9AB2}" type="presParOf" srcId="{56EACC5C-5D4E-489E-A968-92BE050B393C}" destId="{A1C3F8CD-8077-4B04-B296-03DFED895C84}" srcOrd="1" destOrd="0" presId="urn:microsoft.com/office/officeart/2005/8/layout/vList6"/>
    <dgm:cxn modelId="{3FC523BA-D8C3-42EA-9D48-852998A6E8FC}" type="presParOf" srcId="{9DE2A3FD-2C3F-4400-A455-772EAB1F3166}" destId="{EC5C0572-676E-48F7-917E-89C2E5A8E926}" srcOrd="1" destOrd="0" presId="urn:microsoft.com/office/officeart/2005/8/layout/vList6"/>
    <dgm:cxn modelId="{365BA16F-0324-417D-82DC-B3AAC44266F1}" type="presParOf" srcId="{9DE2A3FD-2C3F-4400-A455-772EAB1F3166}" destId="{6D1A537F-EB7B-4FA1-9EF3-59B4D31711AB}" srcOrd="2" destOrd="0" presId="urn:microsoft.com/office/officeart/2005/8/layout/vList6"/>
    <dgm:cxn modelId="{9A1511EE-AC6C-458B-979B-D0E3E8297BB0}" type="presParOf" srcId="{6D1A537F-EB7B-4FA1-9EF3-59B4D31711AB}" destId="{21B2BC15-0CAC-4213-BB7C-9735EB925BBF}" srcOrd="0" destOrd="0" presId="urn:microsoft.com/office/officeart/2005/8/layout/vList6"/>
    <dgm:cxn modelId="{8563B03E-EFF0-4BA0-94E3-8697720243AB}" type="presParOf" srcId="{6D1A537F-EB7B-4FA1-9EF3-59B4D31711AB}" destId="{BBBF4D87-BE86-41B7-97AB-576FB2B0DD4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306EA1-A79B-499E-890B-98DA65F9FE4E}" type="doc">
      <dgm:prSet loTypeId="urn:microsoft.com/office/officeart/2011/layout/HexagonRadial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30D9A-436F-4C12-AEFC-A030B9D6EA24}">
      <dgm:prSet phldrT="[Text]"/>
      <dgm:spPr/>
      <dgm:t>
        <a:bodyPr/>
        <a:lstStyle/>
        <a:p>
          <a:r>
            <a:rPr lang="fa-IR" b="1" dirty="0">
              <a:latin typeface="inherit"/>
              <a:cs typeface="B Nazanin" panose="00000400000000000000" pitchFamily="2" charset="-78"/>
            </a:rPr>
            <a:t>گام دوم: </a:t>
          </a:r>
          <a:r>
            <a:rPr lang="fa-IR" b="1" dirty="0">
              <a:effectLst/>
              <a:latin typeface="inherit"/>
              <a:ea typeface="Calibri" panose="020F0502020204030204" pitchFamily="34" charset="0"/>
              <a:cs typeface="B Nazanin" panose="00000400000000000000" pitchFamily="2" charset="-78"/>
            </a:rPr>
            <a:t>لزوم اخذ تمهیداتی و قوانینی برای کنترل مصارف</a:t>
          </a:r>
          <a:endParaRPr lang="en-US" b="1" dirty="0"/>
        </a:p>
      </dgm:t>
    </dgm:pt>
    <dgm:pt modelId="{85859BE9-EC03-4A01-A80F-85180BB1115E}" type="parTrans" cxnId="{3A89B4BC-E86B-497E-ABBC-F56F04C00DDB}">
      <dgm:prSet/>
      <dgm:spPr/>
      <dgm:t>
        <a:bodyPr/>
        <a:lstStyle/>
        <a:p>
          <a:endParaRPr lang="en-US"/>
        </a:p>
      </dgm:t>
    </dgm:pt>
    <dgm:pt modelId="{785A92DF-C86B-4B0E-8781-A7132AF854D0}" type="sibTrans" cxnId="{3A89B4BC-E86B-497E-ABBC-F56F04C00DDB}">
      <dgm:prSet/>
      <dgm:spPr/>
      <dgm:t>
        <a:bodyPr/>
        <a:lstStyle/>
        <a:p>
          <a:endParaRPr lang="en-US"/>
        </a:p>
      </dgm:t>
    </dgm:pt>
    <dgm:pt modelId="{2A1CAC54-EC38-4AB5-9AD3-7731B120E20D}">
      <dgm:prSet phldrT="[Text]"/>
      <dgm:spPr/>
      <dgm:t>
        <a:bodyPr/>
        <a:lstStyle/>
        <a:p>
          <a:r>
            <a:rPr lang="fa-IR" b="1" dirty="0">
              <a:latin typeface="inherit"/>
              <a:cs typeface="B Nazanin" panose="00000400000000000000" pitchFamily="2" charset="-78"/>
            </a:rPr>
            <a:t>1) فرهنگ‌سازی و آموزش نحوه صحیح مصرف</a:t>
          </a:r>
          <a:endParaRPr lang="en-US" b="1" dirty="0"/>
        </a:p>
      </dgm:t>
    </dgm:pt>
    <dgm:pt modelId="{6C2F0924-E022-4C58-A949-FDB22B1E9571}" type="parTrans" cxnId="{A1A3515C-C22A-4016-AFB1-47DE3F5487BC}">
      <dgm:prSet/>
      <dgm:spPr/>
      <dgm:t>
        <a:bodyPr/>
        <a:lstStyle/>
        <a:p>
          <a:endParaRPr lang="en-US"/>
        </a:p>
      </dgm:t>
    </dgm:pt>
    <dgm:pt modelId="{0A68F68C-88A4-4DF6-B73D-B974CB5A9764}" type="sibTrans" cxnId="{A1A3515C-C22A-4016-AFB1-47DE3F5487BC}">
      <dgm:prSet/>
      <dgm:spPr/>
      <dgm:t>
        <a:bodyPr/>
        <a:lstStyle/>
        <a:p>
          <a:endParaRPr lang="en-US"/>
        </a:p>
      </dgm:t>
    </dgm:pt>
    <dgm:pt modelId="{C9AC8548-0B49-4784-8A0D-FF0D89A60896}">
      <dgm:prSet phldrT="[Text]"/>
      <dgm:spPr/>
      <dgm:t>
        <a:bodyPr/>
        <a:lstStyle/>
        <a:p>
          <a:r>
            <a:rPr lang="fa-IR" b="1">
              <a:cs typeface="B Nazanin" panose="00000400000000000000" pitchFamily="2" charset="-78"/>
            </a:rPr>
            <a:t>2) ایجاد سیاست‌های کنترلی مانند اخذ مالیات</a:t>
          </a:r>
          <a:endParaRPr lang="en-US" b="1" dirty="0"/>
        </a:p>
      </dgm:t>
    </dgm:pt>
    <dgm:pt modelId="{686000FB-E4D9-4AC3-9EFD-0470275EAB23}" type="parTrans" cxnId="{D377087B-D1A6-4DF6-B384-F3C86FC8ACD8}">
      <dgm:prSet/>
      <dgm:spPr/>
      <dgm:t>
        <a:bodyPr/>
        <a:lstStyle/>
        <a:p>
          <a:endParaRPr lang="en-US"/>
        </a:p>
      </dgm:t>
    </dgm:pt>
    <dgm:pt modelId="{E1F84B82-64FA-442F-9EBC-5841B3802E53}" type="sibTrans" cxnId="{D377087B-D1A6-4DF6-B384-F3C86FC8ACD8}">
      <dgm:prSet/>
      <dgm:spPr/>
      <dgm:t>
        <a:bodyPr/>
        <a:lstStyle/>
        <a:p>
          <a:endParaRPr lang="en-US"/>
        </a:p>
      </dgm:t>
    </dgm:pt>
    <dgm:pt modelId="{5C12B4C1-A5E6-4704-B848-D7C13F122902}" type="pres">
      <dgm:prSet presAssocID="{F8306EA1-A79B-499E-890B-98DA65F9FE4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CFC45F1-500D-426F-BE7B-5545316427F9}" type="pres">
      <dgm:prSet presAssocID="{7E430D9A-436F-4C12-AEFC-A030B9D6EA24}" presName="Parent" presStyleLbl="node0" presStyleIdx="0" presStyleCnt="1">
        <dgm:presLayoutVars>
          <dgm:chMax val="6"/>
          <dgm:chPref val="6"/>
        </dgm:presLayoutVars>
      </dgm:prSet>
      <dgm:spPr/>
    </dgm:pt>
    <dgm:pt modelId="{288736F6-E29A-4AB7-B995-AC2BC96EB79B}" type="pres">
      <dgm:prSet presAssocID="{2A1CAC54-EC38-4AB5-9AD3-7731B120E20D}" presName="Accent1" presStyleCnt="0"/>
      <dgm:spPr/>
    </dgm:pt>
    <dgm:pt modelId="{1819F971-2358-492B-99D7-2D409C5D844B}" type="pres">
      <dgm:prSet presAssocID="{2A1CAC54-EC38-4AB5-9AD3-7731B120E20D}" presName="Accent" presStyleLbl="bgShp" presStyleIdx="0" presStyleCnt="2"/>
      <dgm:spPr/>
    </dgm:pt>
    <dgm:pt modelId="{6FD5D543-F42F-42BF-8AFB-F064D05A8924}" type="pres">
      <dgm:prSet presAssocID="{2A1CAC54-EC38-4AB5-9AD3-7731B120E20D}" presName="Child1" presStyleLbl="node1" presStyleIdx="0" presStyleCnt="2" custLinFactNeighborX="9405" custLinFactNeighborY="-1800">
        <dgm:presLayoutVars>
          <dgm:chMax val="0"/>
          <dgm:chPref val="0"/>
          <dgm:bulletEnabled val="1"/>
        </dgm:presLayoutVars>
      </dgm:prSet>
      <dgm:spPr/>
    </dgm:pt>
    <dgm:pt modelId="{BD6F2946-35C4-4873-9805-20381773ED63}" type="pres">
      <dgm:prSet presAssocID="{C9AC8548-0B49-4784-8A0D-FF0D89A60896}" presName="Accent2" presStyleCnt="0"/>
      <dgm:spPr/>
    </dgm:pt>
    <dgm:pt modelId="{3C559B01-DEE7-418F-B296-C87DC45E59B5}" type="pres">
      <dgm:prSet presAssocID="{C9AC8548-0B49-4784-8A0D-FF0D89A60896}" presName="Accent" presStyleLbl="bgShp" presStyleIdx="1" presStyleCnt="2"/>
      <dgm:spPr/>
    </dgm:pt>
    <dgm:pt modelId="{59206D3E-2924-4057-B567-B7CBC2082810}" type="pres">
      <dgm:prSet presAssocID="{C9AC8548-0B49-4784-8A0D-FF0D89A60896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426370D-41BB-4F0D-B298-3BEC7E3690CF}" type="presOf" srcId="{2A1CAC54-EC38-4AB5-9AD3-7731B120E20D}" destId="{6FD5D543-F42F-42BF-8AFB-F064D05A8924}" srcOrd="0" destOrd="0" presId="urn:microsoft.com/office/officeart/2011/layout/HexagonRadial"/>
    <dgm:cxn modelId="{A1A3515C-C22A-4016-AFB1-47DE3F5487BC}" srcId="{7E430D9A-436F-4C12-AEFC-A030B9D6EA24}" destId="{2A1CAC54-EC38-4AB5-9AD3-7731B120E20D}" srcOrd="0" destOrd="0" parTransId="{6C2F0924-E022-4C58-A949-FDB22B1E9571}" sibTransId="{0A68F68C-88A4-4DF6-B73D-B974CB5A9764}"/>
    <dgm:cxn modelId="{48E2106F-D22B-48BD-A84D-34A1B008C3D2}" type="presOf" srcId="{C9AC8548-0B49-4784-8A0D-FF0D89A60896}" destId="{59206D3E-2924-4057-B567-B7CBC2082810}" srcOrd="0" destOrd="0" presId="urn:microsoft.com/office/officeart/2011/layout/HexagonRadial"/>
    <dgm:cxn modelId="{D377087B-D1A6-4DF6-B384-F3C86FC8ACD8}" srcId="{7E430D9A-436F-4C12-AEFC-A030B9D6EA24}" destId="{C9AC8548-0B49-4784-8A0D-FF0D89A60896}" srcOrd="1" destOrd="0" parTransId="{686000FB-E4D9-4AC3-9EFD-0470275EAB23}" sibTransId="{E1F84B82-64FA-442F-9EBC-5841B3802E53}"/>
    <dgm:cxn modelId="{4609E09F-54CD-46F6-9C65-76E43619C94D}" type="presOf" srcId="{7E430D9A-436F-4C12-AEFC-A030B9D6EA24}" destId="{4CFC45F1-500D-426F-BE7B-5545316427F9}" srcOrd="0" destOrd="0" presId="urn:microsoft.com/office/officeart/2011/layout/HexagonRadial"/>
    <dgm:cxn modelId="{3A89B4BC-E86B-497E-ABBC-F56F04C00DDB}" srcId="{F8306EA1-A79B-499E-890B-98DA65F9FE4E}" destId="{7E430D9A-436F-4C12-AEFC-A030B9D6EA24}" srcOrd="0" destOrd="0" parTransId="{85859BE9-EC03-4A01-A80F-85180BB1115E}" sibTransId="{785A92DF-C86B-4B0E-8781-A7132AF854D0}"/>
    <dgm:cxn modelId="{99060BF0-494C-4391-A26F-5F7134660957}" type="presOf" srcId="{F8306EA1-A79B-499E-890B-98DA65F9FE4E}" destId="{5C12B4C1-A5E6-4704-B848-D7C13F122902}" srcOrd="0" destOrd="0" presId="urn:microsoft.com/office/officeart/2011/layout/HexagonRadial"/>
    <dgm:cxn modelId="{678F00AF-180A-498B-B2D4-CA8B80C85EDF}" type="presParOf" srcId="{5C12B4C1-A5E6-4704-B848-D7C13F122902}" destId="{4CFC45F1-500D-426F-BE7B-5545316427F9}" srcOrd="0" destOrd="0" presId="urn:microsoft.com/office/officeart/2011/layout/HexagonRadial"/>
    <dgm:cxn modelId="{391C0C1E-2858-48D4-8C78-0BF1ED724220}" type="presParOf" srcId="{5C12B4C1-A5E6-4704-B848-D7C13F122902}" destId="{288736F6-E29A-4AB7-B995-AC2BC96EB79B}" srcOrd="1" destOrd="0" presId="urn:microsoft.com/office/officeart/2011/layout/HexagonRadial"/>
    <dgm:cxn modelId="{A8D623C2-4024-4F5B-91E1-C2E26BFAE70C}" type="presParOf" srcId="{288736F6-E29A-4AB7-B995-AC2BC96EB79B}" destId="{1819F971-2358-492B-99D7-2D409C5D844B}" srcOrd="0" destOrd="0" presId="urn:microsoft.com/office/officeart/2011/layout/HexagonRadial"/>
    <dgm:cxn modelId="{D1C6AF40-FF88-499D-ABBA-BDD84325BE23}" type="presParOf" srcId="{5C12B4C1-A5E6-4704-B848-D7C13F122902}" destId="{6FD5D543-F42F-42BF-8AFB-F064D05A8924}" srcOrd="2" destOrd="0" presId="urn:microsoft.com/office/officeart/2011/layout/HexagonRadial"/>
    <dgm:cxn modelId="{2BE1F917-8227-459D-93B4-ACFE1E0D9B1D}" type="presParOf" srcId="{5C12B4C1-A5E6-4704-B848-D7C13F122902}" destId="{BD6F2946-35C4-4873-9805-20381773ED63}" srcOrd="3" destOrd="0" presId="urn:microsoft.com/office/officeart/2011/layout/HexagonRadial"/>
    <dgm:cxn modelId="{174BAEB4-BB7D-4977-A957-A384385BAB96}" type="presParOf" srcId="{BD6F2946-35C4-4873-9805-20381773ED63}" destId="{3C559B01-DEE7-418F-B296-C87DC45E59B5}" srcOrd="0" destOrd="0" presId="urn:microsoft.com/office/officeart/2011/layout/HexagonRadial"/>
    <dgm:cxn modelId="{709C0A71-EA4B-4BD3-AEE5-525C9ACE37C3}" type="presParOf" srcId="{5C12B4C1-A5E6-4704-B848-D7C13F122902}" destId="{59206D3E-2924-4057-B567-B7CBC2082810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098B2E-2BF8-4389-915D-4B8ABFCE8244}" type="doc">
      <dgm:prSet loTypeId="urn:microsoft.com/office/officeart/2005/8/layout/vProcess5" loCatId="process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4C41D7-7E55-4963-AE64-0AA5E812EEB9}">
      <dgm:prSet phldrT="[Text]"/>
      <dgm:spPr/>
      <dgm:t>
        <a:bodyPr/>
        <a:lstStyle/>
        <a:p>
          <a:pPr algn="r" rtl="1"/>
          <a:r>
            <a:rPr lang="fa-IR" dirty="0">
              <a:solidFill>
                <a:schemeClr val="bg1"/>
              </a:solidFill>
              <a:cs typeface="B Nazanin" panose="00000400000000000000" pitchFamily="2" charset="-78"/>
            </a:rPr>
            <a:t>گرمایش زمین</a:t>
          </a:r>
          <a:endParaRPr lang="en-US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00D1D07B-0CDD-411D-8B78-AC2584B9D66C}" type="parTrans" cxnId="{5AE55CF2-4992-4461-ACB3-1B4E1D3C1BA4}">
      <dgm:prSet/>
      <dgm:spPr/>
      <dgm:t>
        <a:bodyPr/>
        <a:lstStyle/>
        <a:p>
          <a:endParaRPr lang="en-US"/>
        </a:p>
      </dgm:t>
    </dgm:pt>
    <dgm:pt modelId="{B61778A5-40F7-4095-BB07-4E95E3F0C4B5}" type="sibTrans" cxnId="{5AE55CF2-4992-4461-ACB3-1B4E1D3C1BA4}">
      <dgm:prSet/>
      <dgm:spPr/>
      <dgm:t>
        <a:bodyPr/>
        <a:lstStyle/>
        <a:p>
          <a:endParaRPr lang="en-US"/>
        </a:p>
      </dgm:t>
    </dgm:pt>
    <dgm:pt modelId="{37663A8A-2962-4EE2-8B3E-AB4264ACF5B0}">
      <dgm:prSet phldrT="[Text]"/>
      <dgm:spPr/>
      <dgm:t>
        <a:bodyPr/>
        <a:lstStyle/>
        <a:p>
          <a:pPr algn="r" rtl="1"/>
          <a:r>
            <a:rPr lang="fa-IR" dirty="0">
              <a:solidFill>
                <a:schemeClr val="bg1"/>
              </a:solidFill>
              <a:cs typeface="B Nazanin" panose="00000400000000000000" pitchFamily="2" charset="-78"/>
            </a:rPr>
            <a:t>تخریب گونه‌های مختلف زیست‌محیطی</a:t>
          </a:r>
          <a:endParaRPr lang="en-US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402BF6A3-542C-4FA3-9999-9C1D4EFA736F}" type="parTrans" cxnId="{B6BCF4BD-A970-4C7C-8C74-FBDDC6A47BFE}">
      <dgm:prSet/>
      <dgm:spPr/>
      <dgm:t>
        <a:bodyPr/>
        <a:lstStyle/>
        <a:p>
          <a:endParaRPr lang="en-US"/>
        </a:p>
      </dgm:t>
    </dgm:pt>
    <dgm:pt modelId="{B36D133C-9507-4546-B7EF-17F549F9DF97}" type="sibTrans" cxnId="{B6BCF4BD-A970-4C7C-8C74-FBDDC6A47BFE}">
      <dgm:prSet/>
      <dgm:spPr/>
      <dgm:t>
        <a:bodyPr/>
        <a:lstStyle/>
        <a:p>
          <a:endParaRPr lang="en-US"/>
        </a:p>
      </dgm:t>
    </dgm:pt>
    <dgm:pt modelId="{3A32E2EE-C995-4B87-BAAC-57F06B46798A}">
      <dgm:prSet phldrT="[Text]"/>
      <dgm:spPr/>
      <dgm:t>
        <a:bodyPr/>
        <a:lstStyle/>
        <a:p>
          <a:pPr algn="r" rtl="1"/>
          <a:r>
            <a:rPr lang="fa-IR" dirty="0">
              <a:solidFill>
                <a:schemeClr val="bg1"/>
              </a:solidFill>
              <a:cs typeface="B Nazanin" panose="00000400000000000000" pitchFamily="2" charset="-78"/>
            </a:rPr>
            <a:t>تغییر اقلیم</a:t>
          </a:r>
          <a:endParaRPr lang="en-US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49C78E1A-6630-41EC-BD74-C45C7F8FB8FB}" type="parTrans" cxnId="{C0258EDB-EA3C-413B-8736-57242C7919E1}">
      <dgm:prSet/>
      <dgm:spPr/>
      <dgm:t>
        <a:bodyPr/>
        <a:lstStyle/>
        <a:p>
          <a:endParaRPr lang="en-US"/>
        </a:p>
      </dgm:t>
    </dgm:pt>
    <dgm:pt modelId="{A437D842-B2DF-401D-95CA-2EA7D7FBC006}" type="sibTrans" cxnId="{C0258EDB-EA3C-413B-8736-57242C7919E1}">
      <dgm:prSet/>
      <dgm:spPr/>
      <dgm:t>
        <a:bodyPr/>
        <a:lstStyle/>
        <a:p>
          <a:endParaRPr lang="en-US"/>
        </a:p>
      </dgm:t>
    </dgm:pt>
    <dgm:pt modelId="{C67CF347-586E-44BF-A381-880E86F3A8C8}" type="pres">
      <dgm:prSet presAssocID="{C0098B2E-2BF8-4389-915D-4B8ABFCE8244}" presName="outerComposite" presStyleCnt="0">
        <dgm:presLayoutVars>
          <dgm:chMax val="5"/>
          <dgm:dir/>
          <dgm:resizeHandles val="exact"/>
        </dgm:presLayoutVars>
      </dgm:prSet>
      <dgm:spPr/>
    </dgm:pt>
    <dgm:pt modelId="{A4ADFBFB-63F2-40C5-AD4B-7974FC5D49B9}" type="pres">
      <dgm:prSet presAssocID="{C0098B2E-2BF8-4389-915D-4B8ABFCE8244}" presName="dummyMaxCanvas" presStyleCnt="0">
        <dgm:presLayoutVars/>
      </dgm:prSet>
      <dgm:spPr/>
    </dgm:pt>
    <dgm:pt modelId="{81B41C86-0EE5-4269-8630-CB8F32151872}" type="pres">
      <dgm:prSet presAssocID="{C0098B2E-2BF8-4389-915D-4B8ABFCE8244}" presName="ThreeNodes_1" presStyleLbl="node1" presStyleIdx="0" presStyleCnt="3">
        <dgm:presLayoutVars>
          <dgm:bulletEnabled val="1"/>
        </dgm:presLayoutVars>
      </dgm:prSet>
      <dgm:spPr/>
    </dgm:pt>
    <dgm:pt modelId="{E2CE8BF4-3EA3-4315-A310-A6EABD211CA3}" type="pres">
      <dgm:prSet presAssocID="{C0098B2E-2BF8-4389-915D-4B8ABFCE8244}" presName="ThreeNodes_2" presStyleLbl="node1" presStyleIdx="1" presStyleCnt="3">
        <dgm:presLayoutVars>
          <dgm:bulletEnabled val="1"/>
        </dgm:presLayoutVars>
      </dgm:prSet>
      <dgm:spPr/>
    </dgm:pt>
    <dgm:pt modelId="{6AD83BDA-793B-484F-A4C6-3E48377C0E9F}" type="pres">
      <dgm:prSet presAssocID="{C0098B2E-2BF8-4389-915D-4B8ABFCE8244}" presName="ThreeNodes_3" presStyleLbl="node1" presStyleIdx="2" presStyleCnt="3">
        <dgm:presLayoutVars>
          <dgm:bulletEnabled val="1"/>
        </dgm:presLayoutVars>
      </dgm:prSet>
      <dgm:spPr/>
    </dgm:pt>
    <dgm:pt modelId="{81FF3993-9DCE-4AB9-8258-F3F58826C441}" type="pres">
      <dgm:prSet presAssocID="{C0098B2E-2BF8-4389-915D-4B8ABFCE8244}" presName="ThreeConn_1-2" presStyleLbl="fgAccFollowNode1" presStyleIdx="0" presStyleCnt="2">
        <dgm:presLayoutVars>
          <dgm:bulletEnabled val="1"/>
        </dgm:presLayoutVars>
      </dgm:prSet>
      <dgm:spPr/>
    </dgm:pt>
    <dgm:pt modelId="{0FE3B6E4-D584-4A3D-B919-EB6E72407B5E}" type="pres">
      <dgm:prSet presAssocID="{C0098B2E-2BF8-4389-915D-4B8ABFCE8244}" presName="ThreeConn_2-3" presStyleLbl="fgAccFollowNode1" presStyleIdx="1" presStyleCnt="2">
        <dgm:presLayoutVars>
          <dgm:bulletEnabled val="1"/>
        </dgm:presLayoutVars>
      </dgm:prSet>
      <dgm:spPr/>
    </dgm:pt>
    <dgm:pt modelId="{D50FDFE0-15C1-4A0D-B541-2366699CBD01}" type="pres">
      <dgm:prSet presAssocID="{C0098B2E-2BF8-4389-915D-4B8ABFCE8244}" presName="ThreeNodes_1_text" presStyleLbl="node1" presStyleIdx="2" presStyleCnt="3">
        <dgm:presLayoutVars>
          <dgm:bulletEnabled val="1"/>
        </dgm:presLayoutVars>
      </dgm:prSet>
      <dgm:spPr/>
    </dgm:pt>
    <dgm:pt modelId="{E5C8027A-0F74-4160-B9C0-3629CA19E759}" type="pres">
      <dgm:prSet presAssocID="{C0098B2E-2BF8-4389-915D-4B8ABFCE8244}" presName="ThreeNodes_2_text" presStyleLbl="node1" presStyleIdx="2" presStyleCnt="3">
        <dgm:presLayoutVars>
          <dgm:bulletEnabled val="1"/>
        </dgm:presLayoutVars>
      </dgm:prSet>
      <dgm:spPr/>
    </dgm:pt>
    <dgm:pt modelId="{6C21164B-68DB-4D94-BC0D-748600E7FD35}" type="pres">
      <dgm:prSet presAssocID="{C0098B2E-2BF8-4389-915D-4B8ABFCE824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A08B006-30B5-46C0-AC30-CA92BD5C08FC}" type="presOf" srcId="{C0098B2E-2BF8-4389-915D-4B8ABFCE8244}" destId="{C67CF347-586E-44BF-A381-880E86F3A8C8}" srcOrd="0" destOrd="0" presId="urn:microsoft.com/office/officeart/2005/8/layout/vProcess5"/>
    <dgm:cxn modelId="{1B384628-B95E-411B-81E7-F7D98973A128}" type="presOf" srcId="{3A32E2EE-C995-4B87-BAAC-57F06B46798A}" destId="{6AD83BDA-793B-484F-A4C6-3E48377C0E9F}" srcOrd="0" destOrd="0" presId="urn:microsoft.com/office/officeart/2005/8/layout/vProcess5"/>
    <dgm:cxn modelId="{E9CB3060-A614-4F31-BB40-B2C712B1F196}" type="presOf" srcId="{B36D133C-9507-4546-B7EF-17F549F9DF97}" destId="{0FE3B6E4-D584-4A3D-B919-EB6E72407B5E}" srcOrd="0" destOrd="0" presId="urn:microsoft.com/office/officeart/2005/8/layout/vProcess5"/>
    <dgm:cxn modelId="{4F0B984F-9667-4C1E-B1B3-E13D6C97E61F}" type="presOf" srcId="{7B4C41D7-7E55-4963-AE64-0AA5E812EEB9}" destId="{81B41C86-0EE5-4269-8630-CB8F32151872}" srcOrd="0" destOrd="0" presId="urn:microsoft.com/office/officeart/2005/8/layout/vProcess5"/>
    <dgm:cxn modelId="{30646884-0AA8-46A3-8D6B-FDC7FEAFB023}" type="presOf" srcId="{B61778A5-40F7-4095-BB07-4E95E3F0C4B5}" destId="{81FF3993-9DCE-4AB9-8258-F3F58826C441}" srcOrd="0" destOrd="0" presId="urn:microsoft.com/office/officeart/2005/8/layout/vProcess5"/>
    <dgm:cxn modelId="{69E03C97-758A-4433-9200-F897CB84BA1D}" type="presOf" srcId="{7B4C41D7-7E55-4963-AE64-0AA5E812EEB9}" destId="{D50FDFE0-15C1-4A0D-B541-2366699CBD01}" srcOrd="1" destOrd="0" presId="urn:microsoft.com/office/officeart/2005/8/layout/vProcess5"/>
    <dgm:cxn modelId="{B0D5A9AB-37F8-4377-ABD5-66184BD52161}" type="presOf" srcId="{3A32E2EE-C995-4B87-BAAC-57F06B46798A}" destId="{6C21164B-68DB-4D94-BC0D-748600E7FD35}" srcOrd="1" destOrd="0" presId="urn:microsoft.com/office/officeart/2005/8/layout/vProcess5"/>
    <dgm:cxn modelId="{B6BCF4BD-A970-4C7C-8C74-FBDDC6A47BFE}" srcId="{C0098B2E-2BF8-4389-915D-4B8ABFCE8244}" destId="{37663A8A-2962-4EE2-8B3E-AB4264ACF5B0}" srcOrd="1" destOrd="0" parTransId="{402BF6A3-542C-4FA3-9999-9C1D4EFA736F}" sibTransId="{B36D133C-9507-4546-B7EF-17F549F9DF97}"/>
    <dgm:cxn modelId="{C0258EDB-EA3C-413B-8736-57242C7919E1}" srcId="{C0098B2E-2BF8-4389-915D-4B8ABFCE8244}" destId="{3A32E2EE-C995-4B87-BAAC-57F06B46798A}" srcOrd="2" destOrd="0" parTransId="{49C78E1A-6630-41EC-BD74-C45C7F8FB8FB}" sibTransId="{A437D842-B2DF-401D-95CA-2EA7D7FBC006}"/>
    <dgm:cxn modelId="{5AE55CF2-4992-4461-ACB3-1B4E1D3C1BA4}" srcId="{C0098B2E-2BF8-4389-915D-4B8ABFCE8244}" destId="{7B4C41D7-7E55-4963-AE64-0AA5E812EEB9}" srcOrd="0" destOrd="0" parTransId="{00D1D07B-0CDD-411D-8B78-AC2584B9D66C}" sibTransId="{B61778A5-40F7-4095-BB07-4E95E3F0C4B5}"/>
    <dgm:cxn modelId="{564A11F3-119F-460F-8BD7-745D594DDA1C}" type="presOf" srcId="{37663A8A-2962-4EE2-8B3E-AB4264ACF5B0}" destId="{E5C8027A-0F74-4160-B9C0-3629CA19E759}" srcOrd="1" destOrd="0" presId="urn:microsoft.com/office/officeart/2005/8/layout/vProcess5"/>
    <dgm:cxn modelId="{055744F5-983E-47CD-A1D8-71B5FFE4EF22}" type="presOf" srcId="{37663A8A-2962-4EE2-8B3E-AB4264ACF5B0}" destId="{E2CE8BF4-3EA3-4315-A310-A6EABD211CA3}" srcOrd="0" destOrd="0" presId="urn:microsoft.com/office/officeart/2005/8/layout/vProcess5"/>
    <dgm:cxn modelId="{72B61A28-ECB8-4C1A-9F35-34A1D8D5B8C6}" type="presParOf" srcId="{C67CF347-586E-44BF-A381-880E86F3A8C8}" destId="{A4ADFBFB-63F2-40C5-AD4B-7974FC5D49B9}" srcOrd="0" destOrd="0" presId="urn:microsoft.com/office/officeart/2005/8/layout/vProcess5"/>
    <dgm:cxn modelId="{24BCE4D7-CCB8-4093-9F18-22B130BC292F}" type="presParOf" srcId="{C67CF347-586E-44BF-A381-880E86F3A8C8}" destId="{81B41C86-0EE5-4269-8630-CB8F32151872}" srcOrd="1" destOrd="0" presId="urn:microsoft.com/office/officeart/2005/8/layout/vProcess5"/>
    <dgm:cxn modelId="{B09C400B-30D4-43BB-A865-F1CCD2EB5728}" type="presParOf" srcId="{C67CF347-586E-44BF-A381-880E86F3A8C8}" destId="{E2CE8BF4-3EA3-4315-A310-A6EABD211CA3}" srcOrd="2" destOrd="0" presId="urn:microsoft.com/office/officeart/2005/8/layout/vProcess5"/>
    <dgm:cxn modelId="{62DB1DAC-FD66-44E9-8B02-B1C43380B823}" type="presParOf" srcId="{C67CF347-586E-44BF-A381-880E86F3A8C8}" destId="{6AD83BDA-793B-484F-A4C6-3E48377C0E9F}" srcOrd="3" destOrd="0" presId="urn:microsoft.com/office/officeart/2005/8/layout/vProcess5"/>
    <dgm:cxn modelId="{9028CA1F-90BF-4520-A613-C36AD6EE5C6F}" type="presParOf" srcId="{C67CF347-586E-44BF-A381-880E86F3A8C8}" destId="{81FF3993-9DCE-4AB9-8258-F3F58826C441}" srcOrd="4" destOrd="0" presId="urn:microsoft.com/office/officeart/2005/8/layout/vProcess5"/>
    <dgm:cxn modelId="{DF96FC2D-0169-4613-9085-6DA0A302A9F5}" type="presParOf" srcId="{C67CF347-586E-44BF-A381-880E86F3A8C8}" destId="{0FE3B6E4-D584-4A3D-B919-EB6E72407B5E}" srcOrd="5" destOrd="0" presId="urn:microsoft.com/office/officeart/2005/8/layout/vProcess5"/>
    <dgm:cxn modelId="{F4DE3F14-9CCA-4072-94CE-648788536FFF}" type="presParOf" srcId="{C67CF347-586E-44BF-A381-880E86F3A8C8}" destId="{D50FDFE0-15C1-4A0D-B541-2366699CBD01}" srcOrd="6" destOrd="0" presId="urn:microsoft.com/office/officeart/2005/8/layout/vProcess5"/>
    <dgm:cxn modelId="{1CDD13DE-CE23-4001-A241-3D2D92D8445F}" type="presParOf" srcId="{C67CF347-586E-44BF-A381-880E86F3A8C8}" destId="{E5C8027A-0F74-4160-B9C0-3629CA19E759}" srcOrd="7" destOrd="0" presId="urn:microsoft.com/office/officeart/2005/8/layout/vProcess5"/>
    <dgm:cxn modelId="{9752BFD5-599F-4955-8E0D-185C9F85FA49}" type="presParOf" srcId="{C67CF347-586E-44BF-A381-880E86F3A8C8}" destId="{6C21164B-68DB-4D94-BC0D-748600E7FD3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42F8FC-2660-4CD2-AADB-1A8A25041BA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874029-DC67-43D6-BCB1-E221CBE3073D}">
      <dgm:prSet phldrT="[Text]" custT="1"/>
      <dgm:spPr/>
      <dgm:t>
        <a:bodyPr/>
        <a:lstStyle/>
        <a:p>
          <a:pPr algn="just" rtl="1"/>
          <a:r>
            <a:rPr lang="fa-IR" sz="1000" b="1" dirty="0">
              <a:solidFill>
                <a:schemeClr val="tx1"/>
              </a:solidFill>
              <a:cs typeface="B Nazanin" panose="00000400000000000000" pitchFamily="2" charset="-78"/>
            </a:rPr>
            <a:t>در صورت بیشتر بودن اثر بازگشتی از میزان صرفه جویی انرژی به تبع افزایش بازدهی یک سیستم؛</a:t>
          </a:r>
        </a:p>
        <a:p>
          <a:pPr algn="ctr"/>
          <a:endParaRPr lang="en-US" sz="900" dirty="0"/>
        </a:p>
      </dgm:t>
    </dgm:pt>
    <dgm:pt modelId="{940BCA81-E45F-4433-A08D-EE94158824FD}" type="parTrans" cxnId="{1E71ADBE-1AF0-4480-A1ED-FE96679F4996}">
      <dgm:prSet/>
      <dgm:spPr/>
      <dgm:t>
        <a:bodyPr/>
        <a:lstStyle/>
        <a:p>
          <a:endParaRPr lang="en-US"/>
        </a:p>
      </dgm:t>
    </dgm:pt>
    <dgm:pt modelId="{918D770B-1EEB-452E-9BCD-924338764152}" type="sibTrans" cxnId="{1E71ADBE-1AF0-4480-A1ED-FE96679F4996}">
      <dgm:prSet/>
      <dgm:spPr/>
      <dgm:t>
        <a:bodyPr/>
        <a:lstStyle/>
        <a:p>
          <a:endParaRPr lang="en-US"/>
        </a:p>
      </dgm:t>
    </dgm:pt>
    <dgm:pt modelId="{2D5D678A-C557-4A09-AD47-197514BE17AB}">
      <dgm:prSet phldrT="[Text]"/>
      <dgm:spPr/>
      <dgm:t>
        <a:bodyPr/>
        <a:lstStyle/>
        <a:p>
          <a:r>
            <a:rPr lang="fa-IR" dirty="0">
              <a:solidFill>
                <a:schemeClr val="tx1"/>
              </a:solidFill>
              <a:cs typeface="B Nazanin" panose="00000400000000000000" pitchFamily="2" charset="-78"/>
            </a:rPr>
            <a:t>پارادوکس بازدهی انرژی داریم؛</a:t>
          </a:r>
          <a:endParaRPr lang="en-US" dirty="0"/>
        </a:p>
      </dgm:t>
    </dgm:pt>
    <dgm:pt modelId="{F573CCD8-CDAF-455D-AFD5-491CB60A7CC1}" type="parTrans" cxnId="{9F318258-CECF-420A-B0C3-9D99F2F2564E}">
      <dgm:prSet/>
      <dgm:spPr/>
      <dgm:t>
        <a:bodyPr/>
        <a:lstStyle/>
        <a:p>
          <a:endParaRPr lang="en-US"/>
        </a:p>
      </dgm:t>
    </dgm:pt>
    <dgm:pt modelId="{E710B45E-0D64-4170-B953-7AB2BC05EA4B}" type="sibTrans" cxnId="{9F318258-CECF-420A-B0C3-9D99F2F2564E}">
      <dgm:prSet/>
      <dgm:spPr/>
      <dgm:t>
        <a:bodyPr/>
        <a:lstStyle/>
        <a:p>
          <a:endParaRPr lang="en-US"/>
        </a:p>
      </dgm:t>
    </dgm:pt>
    <dgm:pt modelId="{339A55A0-03E1-462C-AAF8-2A30274C3F40}">
      <dgm:prSet phldrT="[Text]"/>
      <dgm:spPr/>
      <dgm:t>
        <a:bodyPr/>
        <a:lstStyle/>
        <a:p>
          <a:r>
            <a:rPr lang="fa-IR" dirty="0">
              <a:solidFill>
                <a:schemeClr val="tx1"/>
              </a:solidFill>
              <a:cs typeface="B Nazanin" panose="00000400000000000000" pitchFamily="2" charset="-78"/>
            </a:rPr>
            <a:t>پس لزوما افزایش بازدهی باعث کاهش مصرف نمی‌گردد؛</a:t>
          </a:r>
          <a:endParaRPr lang="en-US" dirty="0"/>
        </a:p>
      </dgm:t>
    </dgm:pt>
    <dgm:pt modelId="{C924EC85-563C-4111-9BE3-6CBBD1DAF087}" type="parTrans" cxnId="{0466FA14-E45F-460F-9FDD-90E53FC5393E}">
      <dgm:prSet/>
      <dgm:spPr/>
      <dgm:t>
        <a:bodyPr/>
        <a:lstStyle/>
        <a:p>
          <a:endParaRPr lang="en-US"/>
        </a:p>
      </dgm:t>
    </dgm:pt>
    <dgm:pt modelId="{66851E19-5C83-46B6-9D0D-C47DDA1E41A8}" type="sibTrans" cxnId="{0466FA14-E45F-460F-9FDD-90E53FC5393E}">
      <dgm:prSet/>
      <dgm:spPr/>
      <dgm:t>
        <a:bodyPr/>
        <a:lstStyle/>
        <a:p>
          <a:endParaRPr lang="en-US"/>
        </a:p>
      </dgm:t>
    </dgm:pt>
    <dgm:pt modelId="{753A13D3-665E-425F-BE2C-799CD62F5327}">
      <dgm:prSet/>
      <dgm:spPr/>
      <dgm:t>
        <a:bodyPr/>
        <a:lstStyle/>
        <a:p>
          <a:r>
            <a:rPr lang="fa-IR" dirty="0">
              <a:solidFill>
                <a:schemeClr val="tx1"/>
              </a:solidFill>
              <a:cs typeface="B Nazanin" panose="00000400000000000000" pitchFamily="2" charset="-78"/>
            </a:rPr>
            <a:t>تمهیداتی مانند فرهنگ سازی و مالیات برای خنثی کرده این اثرات.</a:t>
          </a:r>
        </a:p>
      </dgm:t>
    </dgm:pt>
    <dgm:pt modelId="{D0975F2A-056A-49BF-A44E-BE1F492DFA0D}" type="parTrans" cxnId="{099C6A75-8AD1-43FF-9413-AD843F2D5B4C}">
      <dgm:prSet/>
      <dgm:spPr/>
      <dgm:t>
        <a:bodyPr/>
        <a:lstStyle/>
        <a:p>
          <a:endParaRPr lang="en-US"/>
        </a:p>
      </dgm:t>
    </dgm:pt>
    <dgm:pt modelId="{B6F0FABA-9C46-492F-ADA9-517F8845A256}" type="sibTrans" cxnId="{099C6A75-8AD1-43FF-9413-AD843F2D5B4C}">
      <dgm:prSet/>
      <dgm:spPr/>
      <dgm:t>
        <a:bodyPr/>
        <a:lstStyle/>
        <a:p>
          <a:endParaRPr lang="en-US"/>
        </a:p>
      </dgm:t>
    </dgm:pt>
    <dgm:pt modelId="{20E6561F-C260-4C8C-A50B-498EAE8E6FDC}" type="pres">
      <dgm:prSet presAssocID="{BC42F8FC-2660-4CD2-AADB-1A8A25041BAD}" presName="cycle" presStyleCnt="0">
        <dgm:presLayoutVars>
          <dgm:dir/>
          <dgm:resizeHandles val="exact"/>
        </dgm:presLayoutVars>
      </dgm:prSet>
      <dgm:spPr/>
    </dgm:pt>
    <dgm:pt modelId="{3A482BE7-F5EC-4B2A-BC0D-B874435977ED}" type="pres">
      <dgm:prSet presAssocID="{7B874029-DC67-43D6-BCB1-E221CBE3073D}" presName="node" presStyleLbl="node1" presStyleIdx="0" presStyleCnt="4" custScaleX="122648" custScaleY="121243">
        <dgm:presLayoutVars>
          <dgm:bulletEnabled val="1"/>
        </dgm:presLayoutVars>
      </dgm:prSet>
      <dgm:spPr/>
    </dgm:pt>
    <dgm:pt modelId="{F6CCCB06-A729-425E-AD63-B8F130C678D0}" type="pres">
      <dgm:prSet presAssocID="{918D770B-1EEB-452E-9BCD-924338764152}" presName="sibTrans" presStyleLbl="sibTrans2D1" presStyleIdx="0" presStyleCnt="4"/>
      <dgm:spPr/>
    </dgm:pt>
    <dgm:pt modelId="{039F28D9-EE75-48FF-9E88-5004E100AF4E}" type="pres">
      <dgm:prSet presAssocID="{918D770B-1EEB-452E-9BCD-924338764152}" presName="connectorText" presStyleLbl="sibTrans2D1" presStyleIdx="0" presStyleCnt="4"/>
      <dgm:spPr/>
    </dgm:pt>
    <dgm:pt modelId="{F4B1CA98-EB3A-456F-A48C-B16B004BE228}" type="pres">
      <dgm:prSet presAssocID="{2D5D678A-C557-4A09-AD47-197514BE17AB}" presName="node" presStyleLbl="node1" presStyleIdx="1" presStyleCnt="4">
        <dgm:presLayoutVars>
          <dgm:bulletEnabled val="1"/>
        </dgm:presLayoutVars>
      </dgm:prSet>
      <dgm:spPr/>
    </dgm:pt>
    <dgm:pt modelId="{F0589016-61BC-4F62-87BB-480902F2E580}" type="pres">
      <dgm:prSet presAssocID="{E710B45E-0D64-4170-B953-7AB2BC05EA4B}" presName="sibTrans" presStyleLbl="sibTrans2D1" presStyleIdx="1" presStyleCnt="4"/>
      <dgm:spPr/>
    </dgm:pt>
    <dgm:pt modelId="{D0913DE3-1D5C-4C52-98A1-BA4835F6F6AE}" type="pres">
      <dgm:prSet presAssocID="{E710B45E-0D64-4170-B953-7AB2BC05EA4B}" presName="connectorText" presStyleLbl="sibTrans2D1" presStyleIdx="1" presStyleCnt="4"/>
      <dgm:spPr/>
    </dgm:pt>
    <dgm:pt modelId="{3C4235E5-2A89-4E8E-86E0-1650894309A4}" type="pres">
      <dgm:prSet presAssocID="{339A55A0-03E1-462C-AAF8-2A30274C3F40}" presName="node" presStyleLbl="node1" presStyleIdx="2" presStyleCnt="4">
        <dgm:presLayoutVars>
          <dgm:bulletEnabled val="1"/>
        </dgm:presLayoutVars>
      </dgm:prSet>
      <dgm:spPr/>
    </dgm:pt>
    <dgm:pt modelId="{0D921F84-4825-4E37-B8B8-2C98B686B478}" type="pres">
      <dgm:prSet presAssocID="{66851E19-5C83-46B6-9D0D-C47DDA1E41A8}" presName="sibTrans" presStyleLbl="sibTrans2D1" presStyleIdx="2" presStyleCnt="4"/>
      <dgm:spPr/>
    </dgm:pt>
    <dgm:pt modelId="{26A05D9D-FF51-4DA5-870C-9A18BDDD9A52}" type="pres">
      <dgm:prSet presAssocID="{66851E19-5C83-46B6-9D0D-C47DDA1E41A8}" presName="connectorText" presStyleLbl="sibTrans2D1" presStyleIdx="2" presStyleCnt="4"/>
      <dgm:spPr/>
    </dgm:pt>
    <dgm:pt modelId="{51BB8057-5CD7-49F2-A3AD-7C2F2B674890}" type="pres">
      <dgm:prSet presAssocID="{753A13D3-665E-425F-BE2C-799CD62F5327}" presName="node" presStyleLbl="node1" presStyleIdx="3" presStyleCnt="4">
        <dgm:presLayoutVars>
          <dgm:bulletEnabled val="1"/>
        </dgm:presLayoutVars>
      </dgm:prSet>
      <dgm:spPr/>
    </dgm:pt>
    <dgm:pt modelId="{5DA4926B-6878-45C6-9BAF-0139603C8157}" type="pres">
      <dgm:prSet presAssocID="{B6F0FABA-9C46-492F-ADA9-517F8845A256}" presName="sibTrans" presStyleLbl="sibTrans2D1" presStyleIdx="3" presStyleCnt="4"/>
      <dgm:spPr/>
    </dgm:pt>
    <dgm:pt modelId="{74E940C1-8BC6-404E-9A7E-F11CFBD97F11}" type="pres">
      <dgm:prSet presAssocID="{B6F0FABA-9C46-492F-ADA9-517F8845A256}" presName="connectorText" presStyleLbl="sibTrans2D1" presStyleIdx="3" presStyleCnt="4"/>
      <dgm:spPr/>
    </dgm:pt>
  </dgm:ptLst>
  <dgm:cxnLst>
    <dgm:cxn modelId="{0466FA14-E45F-460F-9FDD-90E53FC5393E}" srcId="{BC42F8FC-2660-4CD2-AADB-1A8A25041BAD}" destId="{339A55A0-03E1-462C-AAF8-2A30274C3F40}" srcOrd="2" destOrd="0" parTransId="{C924EC85-563C-4111-9BE3-6CBBD1DAF087}" sibTransId="{66851E19-5C83-46B6-9D0D-C47DDA1E41A8}"/>
    <dgm:cxn modelId="{29313627-CAFC-4A80-AC1E-70A3C99B3CA0}" type="presOf" srcId="{B6F0FABA-9C46-492F-ADA9-517F8845A256}" destId="{5DA4926B-6878-45C6-9BAF-0139603C8157}" srcOrd="0" destOrd="0" presId="urn:microsoft.com/office/officeart/2005/8/layout/cycle2"/>
    <dgm:cxn modelId="{7D330D28-4198-4471-BF44-441C6C3B2406}" type="presOf" srcId="{7B874029-DC67-43D6-BCB1-E221CBE3073D}" destId="{3A482BE7-F5EC-4B2A-BC0D-B874435977ED}" srcOrd="0" destOrd="0" presId="urn:microsoft.com/office/officeart/2005/8/layout/cycle2"/>
    <dgm:cxn modelId="{93EE3445-1A36-4B3B-B636-69F1A6F08853}" type="presOf" srcId="{E710B45E-0D64-4170-B953-7AB2BC05EA4B}" destId="{D0913DE3-1D5C-4C52-98A1-BA4835F6F6AE}" srcOrd="1" destOrd="0" presId="urn:microsoft.com/office/officeart/2005/8/layout/cycle2"/>
    <dgm:cxn modelId="{688F8346-0CF1-4D48-9D64-700C5BEA1E9F}" type="presOf" srcId="{B6F0FABA-9C46-492F-ADA9-517F8845A256}" destId="{74E940C1-8BC6-404E-9A7E-F11CFBD97F11}" srcOrd="1" destOrd="0" presId="urn:microsoft.com/office/officeart/2005/8/layout/cycle2"/>
    <dgm:cxn modelId="{099C6A75-8AD1-43FF-9413-AD843F2D5B4C}" srcId="{BC42F8FC-2660-4CD2-AADB-1A8A25041BAD}" destId="{753A13D3-665E-425F-BE2C-799CD62F5327}" srcOrd="3" destOrd="0" parTransId="{D0975F2A-056A-49BF-A44E-BE1F492DFA0D}" sibTransId="{B6F0FABA-9C46-492F-ADA9-517F8845A256}"/>
    <dgm:cxn modelId="{9F318258-CECF-420A-B0C3-9D99F2F2564E}" srcId="{BC42F8FC-2660-4CD2-AADB-1A8A25041BAD}" destId="{2D5D678A-C557-4A09-AD47-197514BE17AB}" srcOrd="1" destOrd="0" parTransId="{F573CCD8-CDAF-455D-AFD5-491CB60A7CC1}" sibTransId="{E710B45E-0D64-4170-B953-7AB2BC05EA4B}"/>
    <dgm:cxn modelId="{D50CD58A-9127-4B34-88C5-8D4BD1E2542C}" type="presOf" srcId="{918D770B-1EEB-452E-9BCD-924338764152}" destId="{039F28D9-EE75-48FF-9E88-5004E100AF4E}" srcOrd="1" destOrd="0" presId="urn:microsoft.com/office/officeart/2005/8/layout/cycle2"/>
    <dgm:cxn modelId="{D86AB897-ADD3-49DC-AF6D-311AE7E8BC9D}" type="presOf" srcId="{66851E19-5C83-46B6-9D0D-C47DDA1E41A8}" destId="{26A05D9D-FF51-4DA5-870C-9A18BDDD9A52}" srcOrd="1" destOrd="0" presId="urn:microsoft.com/office/officeart/2005/8/layout/cycle2"/>
    <dgm:cxn modelId="{CC555BAE-154A-4263-9475-2F82DBE1EC32}" type="presOf" srcId="{339A55A0-03E1-462C-AAF8-2A30274C3F40}" destId="{3C4235E5-2A89-4E8E-86E0-1650894309A4}" srcOrd="0" destOrd="0" presId="urn:microsoft.com/office/officeart/2005/8/layout/cycle2"/>
    <dgm:cxn modelId="{D28CE4B4-4811-4AFB-8077-77F323C9A7DE}" type="presOf" srcId="{753A13D3-665E-425F-BE2C-799CD62F5327}" destId="{51BB8057-5CD7-49F2-A3AD-7C2F2B674890}" srcOrd="0" destOrd="0" presId="urn:microsoft.com/office/officeart/2005/8/layout/cycle2"/>
    <dgm:cxn modelId="{0CD34BB7-9010-44ED-9DC5-7FEB6A1CD4F3}" type="presOf" srcId="{BC42F8FC-2660-4CD2-AADB-1A8A25041BAD}" destId="{20E6561F-C260-4C8C-A50B-498EAE8E6FDC}" srcOrd="0" destOrd="0" presId="urn:microsoft.com/office/officeart/2005/8/layout/cycle2"/>
    <dgm:cxn modelId="{1E71ADBE-1AF0-4480-A1ED-FE96679F4996}" srcId="{BC42F8FC-2660-4CD2-AADB-1A8A25041BAD}" destId="{7B874029-DC67-43D6-BCB1-E221CBE3073D}" srcOrd="0" destOrd="0" parTransId="{940BCA81-E45F-4433-A08D-EE94158824FD}" sibTransId="{918D770B-1EEB-452E-9BCD-924338764152}"/>
    <dgm:cxn modelId="{65FFBCCE-B7EA-44FA-9333-2389CD81E61D}" type="presOf" srcId="{918D770B-1EEB-452E-9BCD-924338764152}" destId="{F6CCCB06-A729-425E-AD63-B8F130C678D0}" srcOrd="0" destOrd="0" presId="urn:microsoft.com/office/officeart/2005/8/layout/cycle2"/>
    <dgm:cxn modelId="{87000EF5-50FD-4D70-AD72-6F21DB9A552E}" type="presOf" srcId="{2D5D678A-C557-4A09-AD47-197514BE17AB}" destId="{F4B1CA98-EB3A-456F-A48C-B16B004BE228}" srcOrd="0" destOrd="0" presId="urn:microsoft.com/office/officeart/2005/8/layout/cycle2"/>
    <dgm:cxn modelId="{E1F315F7-2BBA-4BB4-A490-B8FC04EB3308}" type="presOf" srcId="{66851E19-5C83-46B6-9D0D-C47DDA1E41A8}" destId="{0D921F84-4825-4E37-B8B8-2C98B686B478}" srcOrd="0" destOrd="0" presId="urn:microsoft.com/office/officeart/2005/8/layout/cycle2"/>
    <dgm:cxn modelId="{321C2EFA-98DA-4696-B156-0565E759A998}" type="presOf" srcId="{E710B45E-0D64-4170-B953-7AB2BC05EA4B}" destId="{F0589016-61BC-4F62-87BB-480902F2E580}" srcOrd="0" destOrd="0" presId="urn:microsoft.com/office/officeart/2005/8/layout/cycle2"/>
    <dgm:cxn modelId="{64491039-1663-4C94-A3BF-D6C7E49BFC69}" type="presParOf" srcId="{20E6561F-C260-4C8C-A50B-498EAE8E6FDC}" destId="{3A482BE7-F5EC-4B2A-BC0D-B874435977ED}" srcOrd="0" destOrd="0" presId="urn:microsoft.com/office/officeart/2005/8/layout/cycle2"/>
    <dgm:cxn modelId="{D4F9D4AC-A438-45CD-9049-2881186FA009}" type="presParOf" srcId="{20E6561F-C260-4C8C-A50B-498EAE8E6FDC}" destId="{F6CCCB06-A729-425E-AD63-B8F130C678D0}" srcOrd="1" destOrd="0" presId="urn:microsoft.com/office/officeart/2005/8/layout/cycle2"/>
    <dgm:cxn modelId="{6AACB62D-D9AD-43BC-8DFF-EE542F20E3AB}" type="presParOf" srcId="{F6CCCB06-A729-425E-AD63-B8F130C678D0}" destId="{039F28D9-EE75-48FF-9E88-5004E100AF4E}" srcOrd="0" destOrd="0" presId="urn:microsoft.com/office/officeart/2005/8/layout/cycle2"/>
    <dgm:cxn modelId="{FD5109AF-BCF8-4688-82AF-93426CD9EDFC}" type="presParOf" srcId="{20E6561F-C260-4C8C-A50B-498EAE8E6FDC}" destId="{F4B1CA98-EB3A-456F-A48C-B16B004BE228}" srcOrd="2" destOrd="0" presId="urn:microsoft.com/office/officeart/2005/8/layout/cycle2"/>
    <dgm:cxn modelId="{73C2DDF4-BE02-4AB9-B527-D6CCF90F1C18}" type="presParOf" srcId="{20E6561F-C260-4C8C-A50B-498EAE8E6FDC}" destId="{F0589016-61BC-4F62-87BB-480902F2E580}" srcOrd="3" destOrd="0" presId="urn:microsoft.com/office/officeart/2005/8/layout/cycle2"/>
    <dgm:cxn modelId="{D7AEAD05-1A54-4779-A861-92E415CBDB46}" type="presParOf" srcId="{F0589016-61BC-4F62-87BB-480902F2E580}" destId="{D0913DE3-1D5C-4C52-98A1-BA4835F6F6AE}" srcOrd="0" destOrd="0" presId="urn:microsoft.com/office/officeart/2005/8/layout/cycle2"/>
    <dgm:cxn modelId="{91489690-E0B8-48D2-9111-319507F05898}" type="presParOf" srcId="{20E6561F-C260-4C8C-A50B-498EAE8E6FDC}" destId="{3C4235E5-2A89-4E8E-86E0-1650894309A4}" srcOrd="4" destOrd="0" presId="urn:microsoft.com/office/officeart/2005/8/layout/cycle2"/>
    <dgm:cxn modelId="{35993FFB-AD2D-4466-85C1-59604A9F1633}" type="presParOf" srcId="{20E6561F-C260-4C8C-A50B-498EAE8E6FDC}" destId="{0D921F84-4825-4E37-B8B8-2C98B686B478}" srcOrd="5" destOrd="0" presId="urn:microsoft.com/office/officeart/2005/8/layout/cycle2"/>
    <dgm:cxn modelId="{B89962A1-F3B0-4F72-A532-2F4041EE89D5}" type="presParOf" srcId="{0D921F84-4825-4E37-B8B8-2C98B686B478}" destId="{26A05D9D-FF51-4DA5-870C-9A18BDDD9A52}" srcOrd="0" destOrd="0" presId="urn:microsoft.com/office/officeart/2005/8/layout/cycle2"/>
    <dgm:cxn modelId="{E4FD687F-9F7C-4B74-B54B-F7543E0E5176}" type="presParOf" srcId="{20E6561F-C260-4C8C-A50B-498EAE8E6FDC}" destId="{51BB8057-5CD7-49F2-A3AD-7C2F2B674890}" srcOrd="6" destOrd="0" presId="urn:microsoft.com/office/officeart/2005/8/layout/cycle2"/>
    <dgm:cxn modelId="{540C98ED-3DC2-45F4-B856-B5B4AC5BDBFF}" type="presParOf" srcId="{20E6561F-C260-4C8C-A50B-498EAE8E6FDC}" destId="{5DA4926B-6878-45C6-9BAF-0139603C8157}" srcOrd="7" destOrd="0" presId="urn:microsoft.com/office/officeart/2005/8/layout/cycle2"/>
    <dgm:cxn modelId="{951B60BE-F572-4F89-B911-4E2C25F8AED4}" type="presParOf" srcId="{5DA4926B-6878-45C6-9BAF-0139603C8157}" destId="{74E940C1-8BC6-404E-9A7E-F11CFBD97F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1861F-3629-4AED-B3FD-5108B4A5649E}">
      <dsp:nvSpPr>
        <dsp:cNvPr id="0" name=""/>
        <dsp:cNvSpPr/>
      </dsp:nvSpPr>
      <dsp:spPr>
        <a:xfrm>
          <a:off x="2513148" y="914311"/>
          <a:ext cx="878823" cy="41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018"/>
              </a:lnTo>
              <a:lnTo>
                <a:pt x="878823" y="285018"/>
              </a:lnTo>
              <a:lnTo>
                <a:pt x="878823" y="4182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5C746-57A5-48A7-AAE1-0A8E043FEC8E}">
      <dsp:nvSpPr>
        <dsp:cNvPr id="0" name=""/>
        <dsp:cNvSpPr/>
      </dsp:nvSpPr>
      <dsp:spPr>
        <a:xfrm>
          <a:off x="1634325" y="914311"/>
          <a:ext cx="878823" cy="419374"/>
        </a:xfrm>
        <a:custGeom>
          <a:avLst/>
          <a:gdLst/>
          <a:ahLst/>
          <a:cxnLst/>
          <a:rect l="0" t="0" r="0" b="0"/>
          <a:pathLst>
            <a:path>
              <a:moveTo>
                <a:pt x="878823" y="0"/>
              </a:moveTo>
              <a:lnTo>
                <a:pt x="878823" y="286152"/>
              </a:lnTo>
              <a:lnTo>
                <a:pt x="0" y="286152"/>
              </a:lnTo>
              <a:lnTo>
                <a:pt x="0" y="4193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1E9CF-88B7-45BA-8989-A87B125238E2}">
      <dsp:nvSpPr>
        <dsp:cNvPr id="0" name=""/>
        <dsp:cNvSpPr/>
      </dsp:nvSpPr>
      <dsp:spPr>
        <a:xfrm>
          <a:off x="1794111" y="1134"/>
          <a:ext cx="1438074" cy="913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368A2-F7E8-4E8C-A482-008DF731DC5D}">
      <dsp:nvSpPr>
        <dsp:cNvPr id="0" name=""/>
        <dsp:cNvSpPr/>
      </dsp:nvSpPr>
      <dsp:spPr>
        <a:xfrm>
          <a:off x="1953897" y="152931"/>
          <a:ext cx="1438074" cy="913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>
              <a:cs typeface="B Nazanin" panose="00000400000000000000" pitchFamily="2" charset="-78"/>
            </a:rPr>
            <a:t>بهبود کارایی</a:t>
          </a:r>
          <a:endParaRPr lang="en-US" sz="2000" b="1" kern="1200" dirty="0">
            <a:cs typeface="B Nazanin" panose="00000400000000000000" pitchFamily="2" charset="-78"/>
          </a:endParaRPr>
        </a:p>
      </dsp:txBody>
      <dsp:txXfrm>
        <a:off x="1980643" y="179677"/>
        <a:ext cx="1384582" cy="859685"/>
      </dsp:txXfrm>
    </dsp:sp>
    <dsp:sp modelId="{E0CBD92B-4023-4C4E-8BE8-0A5883FA6D28}">
      <dsp:nvSpPr>
        <dsp:cNvPr id="0" name=""/>
        <dsp:cNvSpPr/>
      </dsp:nvSpPr>
      <dsp:spPr>
        <a:xfrm>
          <a:off x="915287" y="1333685"/>
          <a:ext cx="1438074" cy="913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B9E84-4F3E-4BB0-8D3B-A66EF53BE4A0}">
      <dsp:nvSpPr>
        <dsp:cNvPr id="0" name=""/>
        <dsp:cNvSpPr/>
      </dsp:nvSpPr>
      <dsp:spPr>
        <a:xfrm>
          <a:off x="1075073" y="1485482"/>
          <a:ext cx="1438074" cy="913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Nazanin" panose="00000400000000000000" pitchFamily="2" charset="-78"/>
            </a:rPr>
            <a:t>مناسب برای انسان</a:t>
          </a:r>
          <a:endParaRPr lang="en-US" sz="2000" kern="1200" dirty="0">
            <a:cs typeface="B Nazanin" panose="00000400000000000000" pitchFamily="2" charset="-78"/>
          </a:endParaRPr>
        </a:p>
      </dsp:txBody>
      <dsp:txXfrm>
        <a:off x="1101819" y="1512228"/>
        <a:ext cx="1384582" cy="859685"/>
      </dsp:txXfrm>
    </dsp:sp>
    <dsp:sp modelId="{BEECA628-19E1-401F-9737-DAA8F5CBB59F}">
      <dsp:nvSpPr>
        <dsp:cNvPr id="0" name=""/>
        <dsp:cNvSpPr/>
      </dsp:nvSpPr>
      <dsp:spPr>
        <a:xfrm>
          <a:off x="2672934" y="1332551"/>
          <a:ext cx="1438074" cy="913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71143-A82F-4C4C-9D66-36D4DD810652}">
      <dsp:nvSpPr>
        <dsp:cNvPr id="0" name=""/>
        <dsp:cNvSpPr/>
      </dsp:nvSpPr>
      <dsp:spPr>
        <a:xfrm>
          <a:off x="2832720" y="1484348"/>
          <a:ext cx="1438074" cy="913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مناسب برای سیستم‌های اقتصادی-اجتماعی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2859466" y="1511094"/>
        <a:ext cx="1384582" cy="859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3F8CD-8077-4B04-B296-03DFED895C84}">
      <dsp:nvSpPr>
        <dsp:cNvPr id="0" name=""/>
        <dsp:cNvSpPr/>
      </dsp:nvSpPr>
      <dsp:spPr>
        <a:xfrm>
          <a:off x="1519815" y="232"/>
          <a:ext cx="2279723" cy="9084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Environmental loading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500" b="0" i="0" kern="1200" dirty="0">
              <a:cs typeface="B Nazanin" panose="00000400000000000000" pitchFamily="2" charset="-78"/>
            </a:rPr>
            <a:t>بارگذاری محیطی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1519815" y="113790"/>
        <a:ext cx="1939050" cy="681346"/>
      </dsp:txXfrm>
    </dsp:sp>
    <dsp:sp modelId="{9314383D-674A-4A1F-AF2A-D50EBA32E329}">
      <dsp:nvSpPr>
        <dsp:cNvPr id="0" name=""/>
        <dsp:cNvSpPr/>
      </dsp:nvSpPr>
      <dsp:spPr>
        <a:xfrm>
          <a:off x="0" y="232"/>
          <a:ext cx="1519815" cy="908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EL</a:t>
          </a:r>
        </a:p>
      </dsp:txBody>
      <dsp:txXfrm>
        <a:off x="44347" y="44579"/>
        <a:ext cx="1431121" cy="819768"/>
      </dsp:txXfrm>
    </dsp:sp>
    <dsp:sp modelId="{BBBF4D87-BE86-41B7-97AB-576FB2B0DD4B}">
      <dsp:nvSpPr>
        <dsp:cNvPr id="0" name=""/>
        <dsp:cNvSpPr/>
      </dsp:nvSpPr>
      <dsp:spPr>
        <a:xfrm>
          <a:off x="1519815" y="999541"/>
          <a:ext cx="2279723" cy="9084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 standard of living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400" b="0" i="0" kern="1200" dirty="0">
              <a:cs typeface="B Nazanin" panose="00000400000000000000" pitchFamily="2" charset="-78"/>
            </a:rPr>
            <a:t>استاندارد زندگی مادی</a:t>
          </a:r>
          <a:endParaRPr lang="en-US" sz="1400" b="0" i="0" kern="1200" dirty="0">
            <a:cs typeface="B Nazanin" panose="00000400000000000000" pitchFamily="2" charset="-78"/>
          </a:endParaRPr>
        </a:p>
      </dsp:txBody>
      <dsp:txXfrm>
        <a:off x="1519815" y="1113099"/>
        <a:ext cx="1939050" cy="681346"/>
      </dsp:txXfrm>
    </dsp:sp>
    <dsp:sp modelId="{21B2BC15-0CAC-4213-BB7C-9735EB925BBF}">
      <dsp:nvSpPr>
        <dsp:cNvPr id="0" name=""/>
        <dsp:cNvSpPr/>
      </dsp:nvSpPr>
      <dsp:spPr>
        <a:xfrm>
          <a:off x="0" y="999541"/>
          <a:ext cx="1519815" cy="908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MSL</a:t>
          </a:r>
        </a:p>
      </dsp:txBody>
      <dsp:txXfrm>
        <a:off x="44347" y="1043888"/>
        <a:ext cx="1431121" cy="819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C45F1-500D-426F-BE7B-5545316427F9}">
      <dsp:nvSpPr>
        <dsp:cNvPr id="0" name=""/>
        <dsp:cNvSpPr/>
      </dsp:nvSpPr>
      <dsp:spPr>
        <a:xfrm>
          <a:off x="915298" y="795393"/>
          <a:ext cx="2268312" cy="196201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700" b="1" kern="1200" dirty="0">
              <a:latin typeface="inherit"/>
              <a:cs typeface="B Nazanin" panose="00000400000000000000" pitchFamily="2" charset="-78"/>
            </a:rPr>
            <a:t>گام دوم: </a:t>
          </a:r>
          <a:r>
            <a:rPr lang="fa-IR" sz="1700" b="1" kern="1200" dirty="0">
              <a:effectLst/>
              <a:latin typeface="inherit"/>
              <a:ea typeface="Calibri" panose="020F0502020204030204" pitchFamily="34" charset="0"/>
              <a:cs typeface="B Nazanin" panose="00000400000000000000" pitchFamily="2" charset="-78"/>
            </a:rPr>
            <a:t>لزوم اخذ تمهیداتی و قوانینی برای کنترل مصارف</a:t>
          </a:r>
          <a:endParaRPr lang="en-US" sz="1700" b="1" kern="1200" dirty="0"/>
        </a:p>
      </dsp:txBody>
      <dsp:txXfrm>
        <a:off x="1291174" y="1120513"/>
        <a:ext cx="1516560" cy="1311778"/>
      </dsp:txXfrm>
    </dsp:sp>
    <dsp:sp modelId="{3C559B01-DEE7-418F-B296-C87DC45E59B5}">
      <dsp:nvSpPr>
        <dsp:cNvPr id="0" name=""/>
        <dsp:cNvSpPr/>
      </dsp:nvSpPr>
      <dsp:spPr>
        <a:xfrm>
          <a:off x="3334504" y="1235187"/>
          <a:ext cx="855945" cy="73748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5D543-F42F-42BF-8AFB-F064D05A8924}">
      <dsp:nvSpPr>
        <dsp:cNvPr id="0" name=""/>
        <dsp:cNvSpPr/>
      </dsp:nvSpPr>
      <dsp:spPr>
        <a:xfrm>
          <a:off x="3003814" y="0"/>
          <a:ext cx="1858635" cy="160819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>
              <a:latin typeface="inherit"/>
              <a:cs typeface="B Nazanin" panose="00000400000000000000" pitchFamily="2" charset="-78"/>
            </a:rPr>
            <a:t>1) فرهنگ‌سازی و آموزش نحوه صحیح مصرف</a:t>
          </a:r>
          <a:endParaRPr lang="en-US" sz="1400" b="1" kern="1200" dirty="0"/>
        </a:p>
      </dsp:txBody>
      <dsp:txXfrm>
        <a:off x="3311854" y="266533"/>
        <a:ext cx="1242555" cy="1075128"/>
      </dsp:txXfrm>
    </dsp:sp>
    <dsp:sp modelId="{59206D3E-2924-4057-B567-B7CBC2082810}">
      <dsp:nvSpPr>
        <dsp:cNvPr id="0" name=""/>
        <dsp:cNvSpPr/>
      </dsp:nvSpPr>
      <dsp:spPr>
        <a:xfrm>
          <a:off x="2829010" y="1944256"/>
          <a:ext cx="1858635" cy="160819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>
              <a:cs typeface="B Nazanin" panose="00000400000000000000" pitchFamily="2" charset="-78"/>
            </a:rPr>
            <a:t>2) ایجاد سیاست‌های کنترلی مانند اخذ مالیات</a:t>
          </a:r>
          <a:endParaRPr lang="en-US" sz="1400" b="1" kern="1200" dirty="0"/>
        </a:p>
      </dsp:txBody>
      <dsp:txXfrm>
        <a:off x="3137050" y="2210789"/>
        <a:ext cx="1242555" cy="1075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41C86-0EE5-4269-8630-CB8F32151872}">
      <dsp:nvSpPr>
        <dsp:cNvPr id="0" name=""/>
        <dsp:cNvSpPr/>
      </dsp:nvSpPr>
      <dsp:spPr>
        <a:xfrm>
          <a:off x="0" y="0"/>
          <a:ext cx="3801109" cy="8230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bg1"/>
              </a:solidFill>
              <a:cs typeface="B Nazanin" panose="00000400000000000000" pitchFamily="2" charset="-78"/>
            </a:rPr>
            <a:t>گرمایش زمین</a:t>
          </a:r>
          <a:endParaRPr lang="en-US" sz="18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24106" y="24106"/>
        <a:ext cx="2912974" cy="774839"/>
      </dsp:txXfrm>
    </dsp:sp>
    <dsp:sp modelId="{E2CE8BF4-3EA3-4315-A310-A6EABD211CA3}">
      <dsp:nvSpPr>
        <dsp:cNvPr id="0" name=""/>
        <dsp:cNvSpPr/>
      </dsp:nvSpPr>
      <dsp:spPr>
        <a:xfrm>
          <a:off x="335392" y="960226"/>
          <a:ext cx="3801109" cy="8230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bg1"/>
              </a:solidFill>
              <a:cs typeface="B Nazanin" panose="00000400000000000000" pitchFamily="2" charset="-78"/>
            </a:rPr>
            <a:t>تخریب گونه‌های مختلف زیست‌محیطی</a:t>
          </a:r>
          <a:endParaRPr lang="en-US" sz="18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59498" y="984332"/>
        <a:ext cx="2882522" cy="774839"/>
      </dsp:txXfrm>
    </dsp:sp>
    <dsp:sp modelId="{6AD83BDA-793B-484F-A4C6-3E48377C0E9F}">
      <dsp:nvSpPr>
        <dsp:cNvPr id="0" name=""/>
        <dsp:cNvSpPr/>
      </dsp:nvSpPr>
      <dsp:spPr>
        <a:xfrm>
          <a:off x="670784" y="1920452"/>
          <a:ext cx="3801109" cy="8230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bg1"/>
              </a:solidFill>
              <a:cs typeface="B Nazanin" panose="00000400000000000000" pitchFamily="2" charset="-78"/>
            </a:rPr>
            <a:t>تغییر اقلیم</a:t>
          </a:r>
          <a:endParaRPr lang="en-US" sz="18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694890" y="1944558"/>
        <a:ext cx="2882522" cy="774839"/>
      </dsp:txXfrm>
    </dsp:sp>
    <dsp:sp modelId="{81FF3993-9DCE-4AB9-8258-F3F58826C441}">
      <dsp:nvSpPr>
        <dsp:cNvPr id="0" name=""/>
        <dsp:cNvSpPr/>
      </dsp:nvSpPr>
      <dsp:spPr>
        <a:xfrm>
          <a:off x="3266126" y="624147"/>
          <a:ext cx="534983" cy="5349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386497" y="624147"/>
        <a:ext cx="294241" cy="402575"/>
      </dsp:txXfrm>
    </dsp:sp>
    <dsp:sp modelId="{0FE3B6E4-D584-4A3D-B919-EB6E72407B5E}">
      <dsp:nvSpPr>
        <dsp:cNvPr id="0" name=""/>
        <dsp:cNvSpPr/>
      </dsp:nvSpPr>
      <dsp:spPr>
        <a:xfrm>
          <a:off x="3601518" y="1578886"/>
          <a:ext cx="534983" cy="5349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721889" y="1578886"/>
        <a:ext cx="294241" cy="402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82BE7-F5EC-4B2A-BC0D-B874435977ED}">
      <dsp:nvSpPr>
        <dsp:cNvPr id="0" name=""/>
        <dsp:cNvSpPr/>
      </dsp:nvSpPr>
      <dsp:spPr>
        <a:xfrm>
          <a:off x="1936577" y="-82085"/>
          <a:ext cx="1928205" cy="1906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just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000" b="1" kern="1200" dirty="0">
              <a:solidFill>
                <a:schemeClr val="tx1"/>
              </a:solidFill>
              <a:cs typeface="B Nazanin" panose="00000400000000000000" pitchFamily="2" charset="-78"/>
            </a:rPr>
            <a:t>در صورت بیشتر بودن اثر بازگشتی از میزان صرفه جویی انرژی به تبع افزایش بازدهی یک سیستم؛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2218956" y="197059"/>
        <a:ext cx="1363447" cy="1347829"/>
      </dsp:txXfrm>
    </dsp:sp>
    <dsp:sp modelId="{F6CCCB06-A729-425E-AD63-B8F130C678D0}">
      <dsp:nvSpPr>
        <dsp:cNvPr id="0" name=""/>
        <dsp:cNvSpPr/>
      </dsp:nvSpPr>
      <dsp:spPr>
        <a:xfrm rot="2700000">
          <a:off x="3626551" y="1495026"/>
          <a:ext cx="326963" cy="530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40916" y="1566466"/>
        <a:ext cx="228874" cy="318359"/>
      </dsp:txXfrm>
    </dsp:sp>
    <dsp:sp modelId="{F4B1CA98-EB3A-456F-A48C-B16B004BE228}">
      <dsp:nvSpPr>
        <dsp:cNvPr id="0" name=""/>
        <dsp:cNvSpPr/>
      </dsp:nvSpPr>
      <dsp:spPr>
        <a:xfrm>
          <a:off x="3784452" y="1754745"/>
          <a:ext cx="1572146" cy="15721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solidFill>
                <a:schemeClr val="tx1"/>
              </a:solidFill>
              <a:cs typeface="B Nazanin" panose="00000400000000000000" pitchFamily="2" charset="-78"/>
            </a:rPr>
            <a:t>پارادوکس بازدهی انرژی داریم؛</a:t>
          </a:r>
          <a:endParaRPr lang="en-US" sz="1500" kern="1200" dirty="0"/>
        </a:p>
      </dsp:txBody>
      <dsp:txXfrm>
        <a:off x="4014687" y="1984980"/>
        <a:ext cx="1111676" cy="1111676"/>
      </dsp:txXfrm>
    </dsp:sp>
    <dsp:sp modelId="{F0589016-61BC-4F62-87BB-480902F2E580}">
      <dsp:nvSpPr>
        <dsp:cNvPr id="0" name=""/>
        <dsp:cNvSpPr/>
      </dsp:nvSpPr>
      <dsp:spPr>
        <a:xfrm rot="8100000">
          <a:off x="3534792" y="3102068"/>
          <a:ext cx="418366" cy="530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641921" y="3163814"/>
        <a:ext cx="292856" cy="318359"/>
      </dsp:txXfrm>
    </dsp:sp>
    <dsp:sp modelId="{3C4235E5-2A89-4E8E-86E0-1650894309A4}">
      <dsp:nvSpPr>
        <dsp:cNvPr id="0" name=""/>
        <dsp:cNvSpPr/>
      </dsp:nvSpPr>
      <dsp:spPr>
        <a:xfrm>
          <a:off x="2114607" y="3424590"/>
          <a:ext cx="1572146" cy="15721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solidFill>
                <a:schemeClr val="tx1"/>
              </a:solidFill>
              <a:cs typeface="B Nazanin" panose="00000400000000000000" pitchFamily="2" charset="-78"/>
            </a:rPr>
            <a:t>پس لزوما افزایش بازدهی باعث کاهش مصرف نمی‌گردد؛</a:t>
          </a:r>
          <a:endParaRPr lang="en-US" sz="1500" kern="1200" dirty="0"/>
        </a:p>
      </dsp:txBody>
      <dsp:txXfrm>
        <a:off x="2344842" y="3654825"/>
        <a:ext cx="1111676" cy="1111676"/>
      </dsp:txXfrm>
    </dsp:sp>
    <dsp:sp modelId="{0D921F84-4825-4E37-B8B8-2C98B686B478}">
      <dsp:nvSpPr>
        <dsp:cNvPr id="0" name=""/>
        <dsp:cNvSpPr/>
      </dsp:nvSpPr>
      <dsp:spPr>
        <a:xfrm rot="13500000">
          <a:off x="1864947" y="3118813"/>
          <a:ext cx="418366" cy="530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972076" y="3269307"/>
        <a:ext cx="292856" cy="318359"/>
      </dsp:txXfrm>
    </dsp:sp>
    <dsp:sp modelId="{51BB8057-5CD7-49F2-A3AD-7C2F2B674890}">
      <dsp:nvSpPr>
        <dsp:cNvPr id="0" name=""/>
        <dsp:cNvSpPr/>
      </dsp:nvSpPr>
      <dsp:spPr>
        <a:xfrm>
          <a:off x="444762" y="1754745"/>
          <a:ext cx="1572146" cy="15721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solidFill>
                <a:schemeClr val="tx1"/>
              </a:solidFill>
              <a:cs typeface="B Nazanin" panose="00000400000000000000" pitchFamily="2" charset="-78"/>
            </a:rPr>
            <a:t>تمهیداتی مانند فرهنگ سازی و مالیات برای خنثی کرده این اثرات.</a:t>
          </a:r>
        </a:p>
      </dsp:txBody>
      <dsp:txXfrm>
        <a:off x="674997" y="1984980"/>
        <a:ext cx="1111676" cy="1111676"/>
      </dsp:txXfrm>
    </dsp:sp>
    <dsp:sp modelId="{5DA4926B-6878-45C6-9BAF-0139603C8157}">
      <dsp:nvSpPr>
        <dsp:cNvPr id="0" name=""/>
        <dsp:cNvSpPr/>
      </dsp:nvSpPr>
      <dsp:spPr>
        <a:xfrm rot="18900000">
          <a:off x="1834759" y="1508113"/>
          <a:ext cx="326963" cy="530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849124" y="1648913"/>
        <a:ext cx="228874" cy="31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352D549-6236-4DE5-8D4E-7C92E6296852}" type="datetimeFigureOut">
              <a:rPr lang="fa-IR" smtClean="0"/>
              <a:t>15/07/1443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828B95E-3899-40E0-BCE4-0B068EF9B1D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020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908384-8CCC-498A-964D-C95466750980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8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A6DD-37C3-484D-B5F3-B3E00479836E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0685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2E0A-7CF5-46AD-85BD-D9B5A01BF03A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567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BB08-7863-44A1-A348-E5347189472B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155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C478-8711-4047-A2C9-13058FAABE6C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6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EC1-20BB-4A3C-982A-188A2AA1789F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1665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990-0C1F-4897-A9AC-2B37B53F3EEB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0598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231-A64B-4AEB-AE0D-15ECA68AF3A0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960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543A-1D17-43FE-A503-1B1E0ADD4517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351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820B-B089-4E70-9426-1B63D84B945D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78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383B-69B0-4F80-8DF6-51C080D61025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2250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AEE16B6-1D59-4D66-B5F8-5EBE0F7631E9}" type="datetime8">
              <a:rPr lang="fa-IR" smtClean="0"/>
              <a:t>16 فوريه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86795CD-B19A-4E33-9DE4-A2C7502DE82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4682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.png"/><Relationship Id="rId4" Type="http://schemas.openxmlformats.org/officeDocument/2006/relationships/image" Target="../media/image24.PNG"/><Relationship Id="rId9" Type="http://schemas.openxmlformats.org/officeDocument/2006/relationships/image" Target="../media/image28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0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adcube.com/articles/10.1038/sj.jea.7500005" TargetMode="External"/><Relationship Id="rId3" Type="http://schemas.openxmlformats.org/officeDocument/2006/relationships/hyperlink" Target="https://doi.org/10.1016/j.atmosenv.2008.02.011" TargetMode="External"/><Relationship Id="rId7" Type="http://schemas.openxmlformats.org/officeDocument/2006/relationships/hyperlink" Target="https://doi.org/10.1016/j.buildenv.2015.12.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i.org/10.1016/j.envpol.2007.06.012" TargetMode="External"/><Relationship Id="rId11" Type="http://schemas.openxmlformats.org/officeDocument/2006/relationships/hyperlink" Target="https://doi.org/10.1177/1420326X06073182" TargetMode="External"/><Relationship Id="rId5" Type="http://schemas.openxmlformats.org/officeDocument/2006/relationships/hyperlink" Target="http://hdl.handle.net/2268/233428" TargetMode="External"/><Relationship Id="rId10" Type="http://schemas.openxmlformats.org/officeDocument/2006/relationships/hyperlink" Target="https://doi.org/10.1111/j.1600-0668.1994.t01-1-00006.x" TargetMode="External"/><Relationship Id="rId4" Type="http://schemas.openxmlformats.org/officeDocument/2006/relationships/hyperlink" Target="https://doi.org/10.1016/j.buildenv.2011.06.008" TargetMode="External"/><Relationship Id="rId9" Type="http://schemas.openxmlformats.org/officeDocument/2006/relationships/hyperlink" Target="https://doi.org/10.1016/j.scitotenv.2017.09.29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95CD-B19A-4E33-9DE4-A2C7502DE820}" type="slidenum">
              <a:rPr lang="fa-IR" smtClean="0"/>
              <a:t>1</a:t>
            </a:fld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70" y="0"/>
            <a:ext cx="12250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8EFC-92F6-47EE-B56B-7D82D6FF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271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rgbClr val="00B050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پارادوکس جونز در روش‌های جدید آبیاری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3A6C-A13C-4C23-89AB-18095382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88709"/>
            <a:ext cx="10972800" cy="4038600"/>
          </a:xfrm>
        </p:spPr>
        <p:txBody>
          <a:bodyPr>
            <a:noAutofit/>
          </a:bodyPr>
          <a:lstStyle/>
          <a:p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کارل گومز و کارلوس گوتیرز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r>
              <a:rPr lang="fa-IR" b="0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افزایش بهره‌وری روش‌های</a:t>
            </a:r>
            <a:r>
              <a:rPr lang="ar-SA" b="0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 آبیاری توسط کشاورزان مدیترانه‌ای</a:t>
            </a:r>
            <a:endParaRPr lang="fa-IR" b="0" i="0" dirty="0">
              <a:solidFill>
                <a:srgbClr val="000000"/>
              </a:solidFill>
              <a:effectLst/>
              <a:latin typeface="BNazanin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r>
              <a:rPr lang="fa-IR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در این مورد به دو دلیل شاهد پارادوکس جونز هستیم:</a:t>
            </a:r>
          </a:p>
          <a:p>
            <a:pPr marL="45720" indent="0">
              <a:buNone/>
            </a:pPr>
            <a:endParaRPr lang="fa-IR" dirty="0">
              <a:solidFill>
                <a:srgbClr val="000000"/>
              </a:solidFill>
              <a:latin typeface="BNazanin"/>
              <a:cs typeface="B Nazanin" panose="00000400000000000000" pitchFamily="2" charset="-78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a-IR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    پیشرفت تکنولوژی             کاهش قیمت خدمات آبیاری            افزایش تقاضا برای مصرف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a-IR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     انتقال راحت‌تر آب به مناطق کم آب</a:t>
            </a:r>
            <a:r>
              <a:rPr lang="fa-IR" dirty="0">
                <a:solidFill>
                  <a:schemeClr val="tx1"/>
                </a:solidFill>
                <a:latin typeface="BNazanin"/>
                <a:cs typeface="B Nazanin" panose="00000400000000000000" pitchFamily="2" charset="-78"/>
              </a:rPr>
              <a:t>             دسترسی جمعیت جدید به آب            تقاضای جدید برای آب کشاورزی</a:t>
            </a:r>
          </a:p>
          <a:p>
            <a:r>
              <a:rPr lang="fa-IR" dirty="0">
                <a:solidFill>
                  <a:schemeClr val="tx1"/>
                </a:solidFill>
                <a:latin typeface="BNazanin"/>
                <a:cs typeface="B Nazanin" panose="00000400000000000000" pitchFamily="2" charset="-78"/>
              </a:rPr>
              <a:t>برخلاف انتظار کاهش مصرف آب به تبع افزایش بازدهی، برعکس افزایش مصرف آب داریم:  </a:t>
            </a:r>
            <a:endParaRPr lang="fa-IR" dirty="0">
              <a:solidFill>
                <a:srgbClr val="000000"/>
              </a:solidFill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7E461D6-8A0F-47EA-B71D-26313A79112D}"/>
              </a:ext>
            </a:extLst>
          </p:cNvPr>
          <p:cNvSpPr/>
          <p:nvPr/>
        </p:nvSpPr>
        <p:spPr>
          <a:xfrm>
            <a:off x="8790330" y="3841629"/>
            <a:ext cx="689846" cy="403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85DA86C-E908-4DDC-BD30-1B381F4BD36D}"/>
              </a:ext>
            </a:extLst>
          </p:cNvPr>
          <p:cNvSpPr/>
          <p:nvPr/>
        </p:nvSpPr>
        <p:spPr>
          <a:xfrm>
            <a:off x="5580529" y="3841629"/>
            <a:ext cx="667871" cy="403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93DAB33-2FB5-4338-8494-4F48EF91BD13}"/>
              </a:ext>
            </a:extLst>
          </p:cNvPr>
          <p:cNvSpPr/>
          <p:nvPr/>
        </p:nvSpPr>
        <p:spPr>
          <a:xfrm>
            <a:off x="7287026" y="4417895"/>
            <a:ext cx="691561" cy="3781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1216739E-A2F3-4D51-8204-F01F7F33F999}"/>
              </a:ext>
            </a:extLst>
          </p:cNvPr>
          <p:cNvSpPr/>
          <p:nvPr/>
        </p:nvSpPr>
        <p:spPr>
          <a:xfrm>
            <a:off x="3890683" y="4417895"/>
            <a:ext cx="630336" cy="423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B6F509-2E83-4153-8DB0-8BD754EBA50A}"/>
              </a:ext>
            </a:extLst>
          </p:cNvPr>
          <p:cNvSpPr/>
          <p:nvPr/>
        </p:nvSpPr>
        <p:spPr>
          <a:xfrm>
            <a:off x="1515316" y="4840941"/>
            <a:ext cx="2257148" cy="736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dirty="0">
                <a:latin typeface="Titr" panose="01000700000000000000" pitchFamily="2" charset="-78"/>
                <a:cs typeface="Titr" panose="01000700000000000000" pitchFamily="2" charset="-78"/>
              </a:rPr>
              <a:t>پارادوکس جونز</a:t>
            </a:r>
          </a:p>
        </p:txBody>
      </p:sp>
      <p:pic>
        <p:nvPicPr>
          <p:cNvPr id="11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10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46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6" y="1490576"/>
            <a:ext cx="4528905" cy="36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278EFC-92F6-47EE-B56B-7D82D6FF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927" y="539473"/>
            <a:ext cx="4787154" cy="735106"/>
          </a:xfrm>
        </p:spPr>
        <p:txBody>
          <a:bodyPr>
            <a:normAutofit fontScale="90000"/>
          </a:bodyPr>
          <a:lstStyle/>
          <a:p>
            <a:pPr algn="ctr"/>
            <a:r>
              <a:rPr lang="ar-SA" sz="3100" dirty="0">
                <a:solidFill>
                  <a:srgbClr val="00B050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افزایش کارایی خوب است یا بد؟</a:t>
            </a:r>
            <a:br>
              <a:rPr lang="en-US" b="1" dirty="0"/>
            </a:br>
            <a:endParaRPr lang="fa-IR" sz="32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88347618"/>
              </p:ext>
            </p:extLst>
          </p:nvPr>
        </p:nvGraphicFramePr>
        <p:xfrm>
          <a:off x="6010835" y="1384446"/>
          <a:ext cx="5186083" cy="239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1988" y="5376029"/>
            <a:ext cx="473784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John M.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Polimeni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Kozo Mayumi, Mario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Giampietro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Blake Alcott, ” The Jevons Paradox and the Myth of Resource Efficiency Improvements”, 2008</a:t>
            </a:r>
            <a:r>
              <a:rPr lang="en-US" sz="1100" dirty="0"/>
              <a:t>. 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35491988"/>
              </p:ext>
            </p:extLst>
          </p:nvPr>
        </p:nvGraphicFramePr>
        <p:xfrm>
          <a:off x="7893424" y="4153683"/>
          <a:ext cx="3799539" cy="190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11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5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406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E440-DF14-45AF-8748-01B50778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27" y="352140"/>
            <a:ext cx="9875520" cy="797403"/>
          </a:xfrm>
        </p:spPr>
        <p:txBody>
          <a:bodyPr>
            <a:normAutofit fontScale="90000"/>
          </a:bodyPr>
          <a:lstStyle/>
          <a:p>
            <a:pPr algn="ctr"/>
            <a:br>
              <a:rPr lang="fa-IR" sz="3600" b="0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</a:br>
            <a:r>
              <a:rPr lang="fa-IR" sz="3100" b="0" i="0" dirty="0">
                <a:solidFill>
                  <a:srgbClr val="00B050"/>
                </a:solidFill>
                <a:effectLst/>
                <a:latin typeface="Titr" panose="01000700000000000000" pitchFamily="2" charset="-78"/>
                <a:ea typeface="Calibri" panose="020F0502020204030204" pitchFamily="34" charset="0"/>
                <a:cs typeface="Titr" panose="01000700000000000000" pitchFamily="2" charset="-78"/>
              </a:rPr>
              <a:t>مدلسازی پارادوکس انرژی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a-IR" sz="32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4" y="1844529"/>
            <a:ext cx="3353073" cy="33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4" y="2341269"/>
            <a:ext cx="2021109" cy="388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4" y="2920739"/>
            <a:ext cx="2348321" cy="676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7" y="3637867"/>
            <a:ext cx="3211217" cy="1589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4" y="5330592"/>
            <a:ext cx="3833192" cy="6820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95" y="1658277"/>
            <a:ext cx="5041067" cy="11392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95" y="2952165"/>
            <a:ext cx="2392887" cy="5182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13" y="2957156"/>
            <a:ext cx="2286198" cy="5258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33" y="3659992"/>
            <a:ext cx="3044454" cy="4724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95" y="4384820"/>
            <a:ext cx="5033446" cy="8649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33" y="5285604"/>
            <a:ext cx="5364945" cy="876376"/>
          </a:xfrm>
          <a:prstGeom prst="rect">
            <a:avLst/>
          </a:prstGeom>
        </p:spPr>
      </p:pic>
      <p:pic>
        <p:nvPicPr>
          <p:cNvPr id="18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12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88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73" y="2469867"/>
            <a:ext cx="2675851" cy="526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0" y="1519505"/>
            <a:ext cx="5109653" cy="967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0" y="2576963"/>
            <a:ext cx="1181202" cy="301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73" y="1437037"/>
            <a:ext cx="4640982" cy="522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73" y="1970569"/>
            <a:ext cx="2301439" cy="426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78" y="3234579"/>
            <a:ext cx="4019750" cy="24994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64" y="3116016"/>
            <a:ext cx="3905614" cy="2488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/>
              <p:nvPr/>
            </p:nvSpPr>
            <p:spPr>
              <a:xfrm>
                <a:off x="387881" y="3586591"/>
                <a:ext cx="1545383" cy="1547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 rtl="1">
                  <a:lnSpc>
                    <a:spcPct val="107000"/>
                  </a:lnSpc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ar-SA" sz="1300" b="1" i="0" dirty="0">
                    <a:solidFill>
                      <a:srgbClr val="000000"/>
                    </a:solidFill>
                    <a:effectLst/>
                    <a:latin typeface="BNazanin"/>
                    <a:ea typeface="Times New Roman" panose="02020603050405020304" pitchFamily="18" charset="0"/>
                    <a:cs typeface="B Nazanin" panose="00000400000000000000" pitchFamily="2" charset="-78"/>
                  </a:rPr>
                  <a:t>مقادیر پارامترهای ثابت:</a:t>
                </a:r>
                <a:endParaRPr lang="en-US" sz="1100" b="1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 rtl="1">
                  <a:lnSpc>
                    <a:spcPct val="107000"/>
                  </a:lnSpc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sz="1300" b="1" i="0" dirty="0">
                    <a:solidFill>
                      <a:srgbClr val="000000"/>
                    </a:solidFill>
                    <a:effectLst/>
                    <a:latin typeface="BNazanin"/>
                    <a:ea typeface="Times New Roman" panose="02020603050405020304" pitchFamily="18" charset="0"/>
                    <a:cs typeface="Calibri" panose="020F0502020204030204" pitchFamily="34" charset="0"/>
                  </a:rPr>
                  <a:t>P=1, </a:t>
                </a:r>
                <a14:m>
                  <m:oMath xmlns:m="http://schemas.openxmlformats.org/officeDocument/2006/math">
                    <m:r>
                      <a:rPr lang="ar-SA" sz="1300" b="1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𝛉</m:t>
                    </m:r>
                    <m:r>
                      <a:rPr lang="en-US" sz="13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300" b="1" i="0" dirty="0">
                    <a:solidFill>
                      <a:srgbClr val="000000"/>
                    </a:solidFill>
                    <a:effectLst/>
                    <a:latin typeface="BNazanin"/>
                    <a:ea typeface="Times New Roman" panose="02020603050405020304" pitchFamily="18" charset="0"/>
                    <a:cs typeface="Calibri" panose="020F0502020204030204" pitchFamily="34" charset="0"/>
                  </a:rPr>
                  <a:t>1, w=0.15, z=0.15, </a:t>
                </a:r>
                <a14:m>
                  <m:oMath xmlns:m="http://schemas.openxmlformats.org/officeDocument/2006/math">
                    <m:r>
                      <a:rPr lang="ar-SA" sz="1300" b="1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sz="1300" b="1" i="0" dirty="0">
                    <a:solidFill>
                      <a:srgbClr val="000000"/>
                    </a:solidFill>
                    <a:effectLst/>
                    <a:latin typeface="BNazanin"/>
                    <a:ea typeface="Times New Roman" panose="02020603050405020304" pitchFamily="18" charset="0"/>
                    <a:cs typeface="Calibri" panose="020F0502020204030204" pitchFamily="34" charset="0"/>
                  </a:rPr>
                  <a:t>=0.4, </a:t>
                </a:r>
                <a14:m>
                  <m:oMath xmlns:m="http://schemas.openxmlformats.org/officeDocument/2006/math">
                    <m:r>
                      <a:rPr lang="ar-SA" sz="1300" b="1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sz="1300" b="1" i="0" dirty="0">
                    <a:solidFill>
                      <a:srgbClr val="000000"/>
                    </a:solidFill>
                    <a:effectLst/>
                    <a:latin typeface="BNazanin"/>
                    <a:ea typeface="Times New Roman" panose="02020603050405020304" pitchFamily="18" charset="0"/>
                    <a:cs typeface="Calibri" panose="020F0502020204030204" pitchFamily="34" charset="0"/>
                  </a:rPr>
                  <a:t>=0.35,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3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𝝋</m:t>
                        </m:r>
                      </m:e>
                      <m:sub>
                        <m:r>
                          <a:rPr lang="en-US" sz="13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300" b="1" i="0" dirty="0">
                    <a:solidFill>
                      <a:srgbClr val="000000"/>
                    </a:solidFill>
                    <a:effectLst/>
                    <a:latin typeface="BNazanin"/>
                    <a:ea typeface="Times New Roman" panose="02020603050405020304" pitchFamily="18" charset="0"/>
                    <a:cs typeface="Calibri" panose="020F0502020204030204" pitchFamily="34" charset="0"/>
                  </a:rPr>
                  <a:t>=1,</a:t>
                </a:r>
                <a14:m>
                  <m:oMath xmlns:m="http://schemas.openxmlformats.org/officeDocument/2006/math">
                    <m:r>
                      <a:rPr lang="en-US" sz="1300" b="1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3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sz="13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1300" b="1" i="0" dirty="0">
                    <a:solidFill>
                      <a:srgbClr val="000000"/>
                    </a:solidFill>
                    <a:effectLst/>
                    <a:latin typeface="BNazanin"/>
                    <a:ea typeface="Times New Roman" panose="02020603050405020304" pitchFamily="18" charset="0"/>
                    <a:cs typeface="Calibri" panose="020F0502020204030204" pitchFamily="34" charset="0"/>
                  </a:rPr>
                  <a:t>=0.5, I=1, r=0.1</a:t>
                </a:r>
                <a:endParaRPr lang="en-US" sz="1100" b="1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0" i="0" dirty="0">
                    <a:solidFill>
                      <a:srgbClr val="000000"/>
                    </a:solidFill>
                    <a:effectLst/>
                    <a:latin typeface="BNazanin"/>
                    <a:ea typeface="Times New Roman" panose="02020603050405020304" pitchFamily="18" charset="0"/>
                    <a:cs typeface="B Nazanin" panose="00000400000000000000" pitchFamily="2" charset="-78"/>
                  </a:rPr>
                  <a:t> 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1" y="3586591"/>
                <a:ext cx="1545383" cy="15472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13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040E440-DF14-45AF-8748-01B50778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27" y="352140"/>
            <a:ext cx="9875520" cy="797403"/>
          </a:xfrm>
        </p:spPr>
        <p:txBody>
          <a:bodyPr>
            <a:normAutofit fontScale="90000"/>
          </a:bodyPr>
          <a:lstStyle/>
          <a:p>
            <a:pPr algn="ctr"/>
            <a:br>
              <a:rPr lang="fa-IR" sz="3600" b="0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</a:br>
            <a:r>
              <a:rPr lang="fa-IR" sz="3100" b="0" i="0" dirty="0">
                <a:solidFill>
                  <a:srgbClr val="00B050"/>
                </a:solidFill>
                <a:effectLst/>
                <a:latin typeface="Titr" panose="01000700000000000000" pitchFamily="2" charset="-78"/>
                <a:ea typeface="Calibri" panose="020F0502020204030204" pitchFamily="34" charset="0"/>
                <a:cs typeface="Titr" panose="01000700000000000000" pitchFamily="2" charset="-78"/>
              </a:rPr>
              <a:t>مدلسازی پارادوکس انرژی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a-IR" sz="32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14134" y="5563796"/>
            <a:ext cx="4433050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44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fa-I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DAAN P. VAN SOEST and ERWIN H. BULTE  “ Does the Energy-Efficiency Paradox Exist? Technological Progress and Uncertainty”, March 2000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57" y="4654995"/>
            <a:ext cx="2050599" cy="13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A427-2476-4A47-A5A4-3398A03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2657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rgbClr val="00B050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نحوه پاسخ به اثر بازگشتی و جلوگیری از ایجاد پارادوکس بازدهی انرژی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F33D-7802-459A-9E51-769943C6E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811879"/>
            <a:ext cx="10771464" cy="6324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202124"/>
                </a:solidFill>
                <a:effectLst/>
                <a:latin typeface="inherit"/>
                <a:ea typeface="Calibri" panose="020F0502020204030204" pitchFamily="34" charset="0"/>
                <a:cs typeface="B Nazanin" panose="00000400000000000000" pitchFamily="2" charset="-78"/>
              </a:rPr>
              <a:t>گام اول: دستیابی به یک هدف خاص بازده انرژی             </a:t>
            </a:r>
            <a:r>
              <a:rPr lang="en-US" sz="1800" b="1" dirty="0">
                <a:solidFill>
                  <a:srgbClr val="202124"/>
                </a:solidFill>
                <a:effectLst/>
                <a:latin typeface="inherit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sz="1800" b="1" dirty="0">
                <a:solidFill>
                  <a:srgbClr val="202124"/>
                </a:solidFill>
                <a:effectLst/>
                <a:latin typeface="inherit"/>
                <a:ea typeface="Calibri" panose="020F0502020204030204" pitchFamily="34" charset="0"/>
                <a:cs typeface="B Nazanin" panose="00000400000000000000" pitchFamily="2" charset="-78"/>
              </a:rPr>
              <a:t>شناخت وجود اثر بازگشتی             تعریف اهداف سیاست انرژی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fa-IR" sz="1800" dirty="0">
              <a:solidFill>
                <a:srgbClr val="202124"/>
              </a:solidFill>
              <a:effectLst/>
              <a:latin typeface="inherit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F14ADF0-282E-4320-A8F1-AA949B249CA5}"/>
              </a:ext>
            </a:extLst>
          </p:cNvPr>
          <p:cNvSpPr/>
          <p:nvPr/>
        </p:nvSpPr>
        <p:spPr>
          <a:xfrm>
            <a:off x="7117976" y="1959639"/>
            <a:ext cx="602972" cy="3203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D8ACC6D-07EB-426E-8433-0BF067D63F75}"/>
              </a:ext>
            </a:extLst>
          </p:cNvPr>
          <p:cNvSpPr/>
          <p:nvPr/>
        </p:nvSpPr>
        <p:spPr>
          <a:xfrm>
            <a:off x="4406153" y="1939628"/>
            <a:ext cx="523141" cy="3603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1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14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17" y="3006434"/>
            <a:ext cx="3406992" cy="226719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882436262"/>
              </p:ext>
            </p:extLst>
          </p:nvPr>
        </p:nvGraphicFramePr>
        <p:xfrm>
          <a:off x="4617990" y="2473273"/>
          <a:ext cx="5602944" cy="3552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Rectangle 12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892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1D47-7565-4372-A88F-02BFAA0C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74" y="301933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fa-IR" sz="3200" dirty="0">
                <a:solidFill>
                  <a:srgbClr val="00B050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پارادوکس انرژی در صنعت برق ایران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7E38-838E-4477-82BB-BC6D52FE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533" y="1513293"/>
            <a:ext cx="9872871" cy="4378911"/>
          </a:xfrm>
        </p:spPr>
        <p:txBody>
          <a:bodyPr>
            <a:normAutofit/>
          </a:bodyPr>
          <a:lstStyle/>
          <a:p>
            <a:pPr algn="just"/>
            <a:r>
              <a:rPr lang="fa-IR" dirty="0">
                <a:solidFill>
                  <a:schemeClr val="tx1"/>
                </a:solidFill>
                <a:latin typeface="BNazanin"/>
                <a:cs typeface="B Nazanin" panose="00000400000000000000" pitchFamily="2" charset="-78"/>
              </a:rPr>
              <a:t>یارانه صنعت برق ایران 46 درصد یارانه برق کل جهان می‌باشد:</a:t>
            </a:r>
          </a:p>
          <a:p>
            <a:pPr marL="45720" indent="0" algn="just">
              <a:buNone/>
            </a:pPr>
            <a:endParaRPr lang="fa-IR" dirty="0">
              <a:solidFill>
                <a:schemeClr val="tx1"/>
              </a:solidFill>
              <a:latin typeface="BNazanin"/>
              <a:cs typeface="B Nazanin" panose="00000400000000000000" pitchFamily="2" charset="-78"/>
            </a:endParaRPr>
          </a:p>
          <a:p>
            <a:pPr algn="just"/>
            <a:endParaRPr lang="fa-IR" dirty="0">
              <a:solidFill>
                <a:schemeClr val="tx1"/>
              </a:solidFill>
              <a:latin typeface="BNazanin"/>
              <a:cs typeface="B Nazanin" panose="00000400000000000000" pitchFamily="2" charset="-78"/>
            </a:endParaRPr>
          </a:p>
          <a:p>
            <a:pPr algn="just"/>
            <a:endParaRPr lang="fa-IR" dirty="0">
              <a:solidFill>
                <a:schemeClr val="tx1"/>
              </a:solidFill>
              <a:latin typeface="BNazanin"/>
              <a:cs typeface="B Nazanin" panose="00000400000000000000" pitchFamily="2" charset="-78"/>
            </a:endParaRPr>
          </a:p>
          <a:p>
            <a:pPr algn="just"/>
            <a:endParaRPr lang="fa-IR" dirty="0">
              <a:solidFill>
                <a:schemeClr val="tx1"/>
              </a:solidFill>
              <a:latin typeface="BNazanin"/>
              <a:cs typeface="B Nazanin" panose="00000400000000000000" pitchFamily="2" charset="-78"/>
            </a:endParaRPr>
          </a:p>
          <a:p>
            <a:pPr algn="just"/>
            <a:endParaRPr lang="fa-IR" dirty="0">
              <a:solidFill>
                <a:schemeClr val="tx1"/>
              </a:solidFill>
              <a:latin typeface="BNazanin"/>
              <a:cs typeface="B Nazanin" panose="00000400000000000000" pitchFamily="2" charset="-78"/>
            </a:endParaRPr>
          </a:p>
          <a:p>
            <a:pPr algn="just"/>
            <a:endParaRPr lang="fa-IR" dirty="0">
              <a:solidFill>
                <a:schemeClr val="tx1"/>
              </a:solidFill>
              <a:latin typeface="BNazanin"/>
              <a:cs typeface="B Nazanin" panose="00000400000000000000" pitchFamily="2" charset="-78"/>
            </a:endParaRPr>
          </a:p>
          <a:p>
            <a:pPr algn="just"/>
            <a:r>
              <a:rPr lang="fa-IR" dirty="0">
                <a:solidFill>
                  <a:schemeClr val="tx1"/>
                </a:solidFill>
                <a:latin typeface="BNazanin"/>
                <a:cs typeface="B Nazanin" panose="00000400000000000000" pitchFamily="2" charset="-78"/>
              </a:rPr>
              <a:t>برق ارزان در ایران به واسطه بازدهی نسبتا خوب و یارانه بالا           تقاضای بالا           پارادوکس بازدهی انرژی </a:t>
            </a:r>
          </a:p>
          <a:p>
            <a:pPr marL="45720" indent="0" algn="just">
              <a:buNone/>
            </a:pPr>
            <a:r>
              <a:rPr lang="fa-IR" dirty="0">
                <a:solidFill>
                  <a:schemeClr val="tx1"/>
                </a:solidFill>
                <a:latin typeface="BNazanin"/>
                <a:cs typeface="B Nazanin" panose="00000400000000000000" pitchFamily="2" charset="-78"/>
              </a:rPr>
              <a:t>         کمبود برق در پیک بار و خاموشی           نارضایتی و عدم توسعه نیروگاه‌ها به واسطه این پارادوکس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14B5E70-0786-4EB6-95A1-F9DCFE4D1C59}"/>
              </a:ext>
            </a:extLst>
          </p:cNvPr>
          <p:cNvSpPr/>
          <p:nvPr/>
        </p:nvSpPr>
        <p:spPr>
          <a:xfrm>
            <a:off x="5154484" y="4869734"/>
            <a:ext cx="554876" cy="3253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73490A4-419C-4ACE-9E06-66B059C93094}"/>
              </a:ext>
            </a:extLst>
          </p:cNvPr>
          <p:cNvSpPr/>
          <p:nvPr/>
        </p:nvSpPr>
        <p:spPr>
          <a:xfrm>
            <a:off x="3483239" y="4869734"/>
            <a:ext cx="554876" cy="3253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F2BAE83-7569-47DD-888F-8DBE75D7DE8C}"/>
              </a:ext>
            </a:extLst>
          </p:cNvPr>
          <p:cNvSpPr/>
          <p:nvPr/>
        </p:nvSpPr>
        <p:spPr>
          <a:xfrm>
            <a:off x="10422349" y="5388372"/>
            <a:ext cx="554876" cy="3164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CC7B726-5D7E-462B-A2CE-93038E342F5A}"/>
              </a:ext>
            </a:extLst>
          </p:cNvPr>
          <p:cNvSpPr/>
          <p:nvPr/>
        </p:nvSpPr>
        <p:spPr>
          <a:xfrm>
            <a:off x="6878252" y="5374924"/>
            <a:ext cx="554876" cy="3298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D6C492-A86D-4242-B63F-B45FF820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52605"/>
              </p:ext>
            </p:extLst>
          </p:nvPr>
        </p:nvGraphicFramePr>
        <p:xfrm>
          <a:off x="2867488" y="2488199"/>
          <a:ext cx="6078710" cy="19243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4983">
                  <a:extLst>
                    <a:ext uri="{9D8B030D-6E8A-4147-A177-3AD203B41FA5}">
                      <a16:colId xmlns:a16="http://schemas.microsoft.com/office/drawing/2014/main" val="1266779633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4134498630"/>
                    </a:ext>
                  </a:extLst>
                </a:gridCol>
                <a:gridCol w="2281560">
                  <a:extLst>
                    <a:ext uri="{9D8B030D-6E8A-4147-A177-3AD203B41FA5}">
                      <a16:colId xmlns:a16="http://schemas.microsoft.com/office/drawing/2014/main" val="1885776995"/>
                    </a:ext>
                  </a:extLst>
                </a:gridCol>
              </a:tblGrid>
              <a:tr h="711491">
                <a:tc>
                  <a:txBody>
                    <a:bodyPr/>
                    <a:lstStyle/>
                    <a:p>
                      <a:pPr algn="ctr" rtl="1"/>
                      <a:endParaRPr lang="fa-IR" sz="2000" dirty="0">
                        <a:highlight>
                          <a:srgbClr val="FFFF00"/>
                        </a:highlight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جمعیت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یارانه برق (میلیارد دلار)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62684"/>
                  </a:ext>
                </a:extLst>
              </a:tr>
              <a:tr h="404295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روسیه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145 میلیون نفر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85551"/>
                  </a:ext>
                </a:extLst>
              </a:tr>
              <a:tr h="404295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چین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1.4 میلیارد نفر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36990"/>
                  </a:ext>
                </a:extLst>
              </a:tr>
              <a:tr h="404295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ایران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80 میلیون نفر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188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2B0348-EEA2-4209-8252-5CFB8C35A5AE}"/>
              </a:ext>
            </a:extLst>
          </p:cNvPr>
          <p:cNvSpPr txBox="1"/>
          <p:nvPr/>
        </p:nvSpPr>
        <p:spPr>
          <a:xfrm>
            <a:off x="3483239" y="2090343"/>
            <a:ext cx="48472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b="1" dirty="0">
                <a:cs typeface="B Nazanin" panose="00000400000000000000" pitchFamily="2" charset="-78"/>
              </a:rPr>
              <a:t>جدول یارانه پرداختی برق در روسیه و چین و ایران در سال 2019</a:t>
            </a:r>
          </a:p>
        </p:txBody>
      </p:sp>
      <p:pic>
        <p:nvPicPr>
          <p:cNvPr id="12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15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40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846225-D822-4D19-BCE6-3E4820128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6" t="29730" r="12692" b="15433"/>
          <a:stretch/>
        </p:blipFill>
        <p:spPr bwMode="auto">
          <a:xfrm>
            <a:off x="578649" y="1751596"/>
            <a:ext cx="5718683" cy="38378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16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96" y="2115670"/>
            <a:ext cx="4555581" cy="325528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4B21D47-7565-4372-A88F-02BFAA0C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74" y="301933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fa-IR" sz="3200" dirty="0">
                <a:solidFill>
                  <a:srgbClr val="00B050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پارادوکس انرژی در صنعت برق ایران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1870" y="1819136"/>
            <a:ext cx="748553" cy="22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3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16A43D-12CF-4B14-99DA-426D4200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58" y="301933"/>
            <a:ext cx="9875520" cy="1356360"/>
          </a:xfrm>
        </p:spPr>
        <p:txBody>
          <a:bodyPr>
            <a:normAutofit/>
          </a:bodyPr>
          <a:lstStyle/>
          <a:p>
            <a:pPr algn="ctr" rtl="0"/>
            <a:r>
              <a:rPr lang="fa-IR" sz="2800" dirty="0">
                <a:solidFill>
                  <a:srgbClr val="00B050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نتیجه‌گیری</a:t>
            </a:r>
          </a:p>
        </p:txBody>
      </p:sp>
      <p:pic>
        <p:nvPicPr>
          <p:cNvPr id="3074" name="Picture 2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1894727"/>
            <a:ext cx="6737329" cy="355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81790022"/>
              </p:ext>
            </p:extLst>
          </p:nvPr>
        </p:nvGraphicFramePr>
        <p:xfrm>
          <a:off x="7195671" y="1604378"/>
          <a:ext cx="4471894" cy="274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25871" y="5008946"/>
            <a:ext cx="4141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b="1" u="sng" dirty="0">
                <a:cs typeface="B Nazanin" panose="00000400000000000000" pitchFamily="2" charset="-78"/>
              </a:rPr>
              <a:t>نظریه ژرسکو-روگن : </a:t>
            </a:r>
            <a:r>
              <a:rPr lang="ar-SA" b="1" dirty="0">
                <a:cs typeface="B Nazanin" panose="00000400000000000000" pitchFamily="2" charset="-78"/>
              </a:rPr>
              <a:t>یک فناوری مانند یک گونه زیستی قابل دوام و زنده است، اگر و تنها اگر بتواند خود را با مازاد انرژی که توسط راه‌اندازی همین فناوری تولید و اکنون در حال استفاده است، تکثیر کند</a:t>
            </a:r>
            <a:r>
              <a:rPr lang="ar-SA" dirty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17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7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A43D-12CF-4B14-99DA-426D4200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70" y="275039"/>
            <a:ext cx="9875520" cy="821407"/>
          </a:xfrm>
        </p:spPr>
        <p:txBody>
          <a:bodyPr>
            <a:normAutofit/>
          </a:bodyPr>
          <a:lstStyle/>
          <a:p>
            <a:pPr algn="ctr" rtl="0"/>
            <a:r>
              <a:rPr lang="fa-IR" sz="2800" dirty="0">
                <a:solidFill>
                  <a:srgbClr val="00B050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نتیجه‌گیری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D9A1-50CB-4251-AB34-3CB61CC0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" indent="0" algn="ctr">
              <a:buNone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" indent="0" algn="ctr">
              <a:buNone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" indent="0" algn="ctr">
              <a:buNone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" indent="0" algn="ctr">
              <a:buNone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" indent="0" algn="ctr">
              <a:buNone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" indent="0" algn="ctr">
              <a:buNone/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" indent="0" algn="just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</p:txBody>
      </p:sp>
      <p:pic>
        <p:nvPicPr>
          <p:cNvPr id="13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18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340905185"/>
              </p:ext>
            </p:extLst>
          </p:nvPr>
        </p:nvGraphicFramePr>
        <p:xfrm>
          <a:off x="3060849" y="1181349"/>
          <a:ext cx="5801361" cy="4914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224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44E2-EC03-4C1C-A05A-69B863CC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270" y="355722"/>
            <a:ext cx="3025588" cy="670738"/>
          </a:xfrm>
        </p:spPr>
        <p:txBody>
          <a:bodyPr>
            <a:normAutofit/>
          </a:bodyPr>
          <a:lstStyle/>
          <a:p>
            <a:pPr algn="ctr"/>
            <a:r>
              <a:rPr lang="fa-IR" sz="2800" b="1" u="sng" dirty="0">
                <a:solidFill>
                  <a:srgbClr val="00B050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منابع و مراجع</a:t>
            </a:r>
            <a:endParaRPr lang="en-US" sz="2800" b="1" u="sng" dirty="0">
              <a:solidFill>
                <a:srgbClr val="00B050"/>
              </a:solidFill>
              <a:latin typeface="Titr" panose="01000700000000000000" pitchFamily="2" charset="-78"/>
              <a:cs typeface="Titr" panose="01000700000000000000" pitchFamily="2" charset="-78"/>
            </a:endParaRPr>
          </a:p>
        </p:txBody>
      </p:sp>
      <p:pic>
        <p:nvPicPr>
          <p:cNvPr id="7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7644E2-EC03-4C1C-A05A-69B863CC65F3}"/>
              </a:ext>
            </a:extLst>
          </p:cNvPr>
          <p:cNvSpPr txBox="1">
            <a:spLocks/>
          </p:cNvSpPr>
          <p:nvPr/>
        </p:nvSpPr>
        <p:spPr>
          <a:xfrm>
            <a:off x="332221" y="1536913"/>
            <a:ext cx="11389659" cy="4561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170000"/>
              </a:lnSpc>
            </a:pP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1].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Steven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R.Gundry,MD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, “The energy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pradox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what to do when your get up and go has got up and gone” , 2008.</a:t>
            </a:r>
            <a:endParaRPr lang="en-US" sz="60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70000"/>
              </a:lnSpc>
            </a:pP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John M.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Polimeni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, Kozo Mayumi, Mario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Giampietro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, Blake Alcott, ” The Jevons Paradox and the Myth of Resource Efficiency Improvements”, 2008.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rtl="0">
              <a:lnSpc>
                <a:spcPct val="170000"/>
              </a:lnSpc>
            </a:pP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[3].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Steve Sorrell,“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Jevons’Paradox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revisited: The evidence for backfire from improved energy efficiency” 2009.</a:t>
            </a:r>
            <a:endParaRPr lang="en-US" sz="60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[4].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DAAN P. VAN SOEST and ERWIN H. BULTE </a:t>
            </a: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“ 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Does the Energy-Efficiency Paradox Exist? Technological Progress and Uncertainty</a:t>
            </a: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”, 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March 2000</a:t>
            </a: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.</a:t>
            </a:r>
            <a:endParaRPr lang="en-US" sz="60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70000"/>
              </a:lnSpc>
            </a:pP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[5].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Shannon Kehoe , Heather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Yutko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,“ENERGY EFFICIENCY AND CONSERVATION: A PARADOX” , 2009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[6].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Jaume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Freire-González,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Ignasi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Puig-Ventosa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 “Energy Efficiency Policies and the Jevons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Paradox”,November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2015</a:t>
            </a:r>
            <a:endParaRPr lang="en-US" sz="60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70000"/>
              </a:lnSpc>
            </a:pP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[7].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Stephen J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DeCanio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,“The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eƒciency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paradox: bureaucratic and organizational barriers to profitable energy-saving investments”,1998.</a:t>
            </a: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70000"/>
              </a:lnSpc>
            </a:pP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[8].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 Todd D.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Gerarden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, Richard G. Newell, Robert N.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Stavins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, “Assessing the Energy-Efficiency Gap”,2015.</a:t>
            </a:r>
            <a:endParaRPr lang="en-US" sz="60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70000"/>
              </a:lnSpc>
            </a:pP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[9].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Edward Tenner, “The Efficiency Paradox What big data cant do”, 2018.</a:t>
            </a:r>
            <a:endParaRPr lang="en-US" sz="60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70000"/>
              </a:lnSpc>
            </a:pPr>
            <a:r>
              <a:rPr lang="en-US" sz="6000" u="sng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[10].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William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Steinhurst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Vladlena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600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Sabodash</a:t>
            </a:r>
            <a:r>
              <a:rPr lang="en-US" sz="6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,“The Jevons Paradox and Energy Efficiency A Brief Overview of Its Origins and Relevance to Utility Energy Efficiency Programs” February  2011.</a:t>
            </a:r>
            <a:endParaRPr lang="en-US" sz="60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n-US" sz="2800" b="1" u="sng" dirty="0">
              <a:latin typeface="Titr" panose="01000700000000000000" pitchFamily="2" charset="-78"/>
              <a:cs typeface="Titr" panose="01000700000000000000" pitchFamily="2" charset="-78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19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92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8596-CD13-452F-AF91-EFD2B6A0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1038687"/>
            <a:ext cx="8767860" cy="265442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paradox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پارادوکس بازدهی انرژی</a:t>
            </a:r>
            <a:b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</a:br>
            <a:endParaRPr lang="fa-I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28CF7-2061-41CA-938F-1DCC33266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35153"/>
            <a:ext cx="8767860" cy="2512381"/>
          </a:xfrm>
        </p:spPr>
        <p:txBody>
          <a:bodyPr>
            <a:noAutofit/>
          </a:bodyPr>
          <a:lstStyle/>
          <a:p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استاد: آقای دکتر عباس رجبی قهنویه</a:t>
            </a:r>
          </a:p>
          <a:p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ارائه دهندگان: محمد شریفیان، شایان محمددینی</a:t>
            </a:r>
          </a:p>
          <a:p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دانشگاه صنعتی شریف _ دانشکده مهندسی انرژی</a:t>
            </a:r>
          </a:p>
          <a:p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پروژه درس تحلیل سیستم‌های انرژی</a:t>
            </a:r>
          </a:p>
          <a:p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پاییز _ زمستان 1400</a:t>
            </a:r>
          </a:p>
        </p:txBody>
      </p:sp>
      <p:pic>
        <p:nvPicPr>
          <p:cNvPr id="5122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93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3A667DE6-4072-4E3A-AEA2-5EAC86A04B69}"/>
              </a:ext>
            </a:extLst>
          </p:cNvPr>
          <p:cNvSpPr/>
          <p:nvPr/>
        </p:nvSpPr>
        <p:spPr>
          <a:xfrm>
            <a:off x="3548109" y="2503503"/>
            <a:ext cx="5095782" cy="114521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36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/>
            <a:r>
              <a:rPr lang="fa-IR" sz="3600" dirty="0">
                <a:solidFill>
                  <a:schemeClr val="tx1"/>
                </a:solidFill>
                <a:cs typeface="B Nazanin" panose="00000400000000000000" pitchFamily="2" charset="-78"/>
              </a:rPr>
              <a:t>سپاس از توجه شما</a:t>
            </a:r>
          </a:p>
          <a:p>
            <a:pPr algn="ctr"/>
            <a:endParaRPr lang="fa-IR" sz="3600" dirty="0"/>
          </a:p>
        </p:txBody>
      </p:sp>
      <p:pic>
        <p:nvPicPr>
          <p:cNvPr id="6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63" y="4340634"/>
            <a:ext cx="536914" cy="374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63" y="4896965"/>
            <a:ext cx="532942" cy="40280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50739"/>
              </p:ext>
            </p:extLst>
          </p:nvPr>
        </p:nvGraphicFramePr>
        <p:xfrm>
          <a:off x="3386091" y="4337868"/>
          <a:ext cx="5257800" cy="624840"/>
        </p:xfrm>
        <a:graphic>
          <a:graphicData uri="http://schemas.openxmlformats.org/drawingml/2006/table">
            <a:tbl>
              <a:tblPr rtl="1"/>
              <a:tblGrid>
                <a:gridCol w="5257800">
                  <a:extLst>
                    <a:ext uri="{9D8B030D-6E8A-4147-A177-3AD203B41FA5}">
                      <a16:colId xmlns:a16="http://schemas.microsoft.com/office/drawing/2014/main" val="554052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 fontAlgn="t"/>
                      <a:r>
                        <a:rPr lang="en-US" b="1" dirty="0">
                          <a:effectLst/>
                          <a:latin typeface="inherit"/>
                        </a:rPr>
                        <a:t>mohammad.sharifian@energy.sharif.edu</a:t>
                      </a:r>
                      <a:br>
                        <a:rPr lang="en-US" b="1" dirty="0">
                          <a:effectLst/>
                          <a:latin typeface="inherit"/>
                        </a:rPr>
                      </a:b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27394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31500"/>
              </p:ext>
            </p:extLst>
          </p:nvPr>
        </p:nvGraphicFramePr>
        <p:xfrm>
          <a:off x="3706905" y="4685921"/>
          <a:ext cx="3619218" cy="735104"/>
        </p:xfrm>
        <a:graphic>
          <a:graphicData uri="http://schemas.openxmlformats.org/drawingml/2006/table">
            <a:tbl>
              <a:tblPr rtl="1"/>
              <a:tblGrid>
                <a:gridCol w="3619218">
                  <a:extLst>
                    <a:ext uri="{9D8B030D-6E8A-4147-A177-3AD203B41FA5}">
                      <a16:colId xmlns:a16="http://schemas.microsoft.com/office/drawing/2014/main" val="2596411380"/>
                    </a:ext>
                  </a:extLst>
                </a:gridCol>
              </a:tblGrid>
              <a:tr h="735104">
                <a:tc>
                  <a:txBody>
                    <a:bodyPr/>
                    <a:lstStyle/>
                    <a:p>
                      <a:pPr algn="ctr" rtl="1" fontAlgn="t"/>
                      <a:br>
                        <a:rPr lang="en-US" b="0" dirty="0">
                          <a:effectLst/>
                          <a:latin typeface="inherit"/>
                        </a:rPr>
                      </a:br>
                      <a:r>
                        <a:rPr lang="en-US" b="1" dirty="0">
                          <a:effectLst/>
                          <a:latin typeface="inherit"/>
                        </a:rPr>
                        <a:t>shayan.md@energy.sharif.edu</a:t>
                      </a:r>
                    </a:p>
                  </a:txBody>
                  <a:tcPr marL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24137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73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268D-3C7E-4ED0-85BE-4C621DBD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316" y="582706"/>
            <a:ext cx="6356873" cy="642151"/>
          </a:xfrm>
        </p:spPr>
        <p:txBody>
          <a:bodyPr>
            <a:normAutofit/>
          </a:bodyPr>
          <a:lstStyle/>
          <a:p>
            <a:pPr algn="ctr"/>
            <a:r>
              <a:rPr lang="fa-IR" sz="2800" u="sng" dirty="0">
                <a:solidFill>
                  <a:srgbClr val="00B050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فهرست مطالب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EA70-E0FB-4CDD-970C-9EE69BF3F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376" y="1559418"/>
            <a:ext cx="5838754" cy="4785645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a-IR" sz="5000" dirty="0">
                <a:solidFill>
                  <a:schemeClr val="tx1"/>
                </a:solidFill>
                <a:cs typeface="B Nazanin" panose="00000400000000000000" pitchFamily="2" charset="-78"/>
              </a:rPr>
              <a:t>پارادوکس‌های زندگی روزمره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a-IR" sz="5000" dirty="0">
                <a:solidFill>
                  <a:schemeClr val="tx1"/>
                </a:solidFill>
                <a:cs typeface="B Nazanin" panose="00000400000000000000" pitchFamily="2" charset="-78"/>
              </a:rPr>
              <a:t>اهمیت سیاست‌های انرژی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a-IR" sz="50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5000" b="0" i="0" dirty="0">
                <a:solidFill>
                  <a:schemeClr val="tx1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اثر بازگشتی </a:t>
            </a:r>
            <a:r>
              <a:rPr lang="en-US" sz="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Rebound Effect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a-IR" sz="5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علت بوجود آمدن پارادوکس بازدهی انرژی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ar-SA" sz="5000" b="0" i="0" dirty="0">
                <a:solidFill>
                  <a:schemeClr val="tx1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پارادوکس جونز</a:t>
            </a:r>
            <a:r>
              <a:rPr lang="ar-SA" sz="5000" b="1" i="0" baseline="30000" dirty="0">
                <a:solidFill>
                  <a:schemeClr val="tx1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5000" b="0" i="0" dirty="0">
                <a:solidFill>
                  <a:schemeClr val="tx1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و تکامل موتورهای بخار</a:t>
            </a:r>
            <a:endParaRPr lang="fa-IR" sz="5000" b="0" i="0" dirty="0">
              <a:solidFill>
                <a:schemeClr val="tx1"/>
              </a:solidFill>
              <a:effectLst/>
              <a:latin typeface="BNazanin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fa-IR" sz="5000" dirty="0">
                <a:solidFill>
                  <a:schemeClr val="tx1"/>
                </a:solidFill>
                <a:cs typeface="B Nazanin" panose="00000400000000000000" pitchFamily="2" charset="-78"/>
              </a:rPr>
              <a:t>پارادوکس جونز در روش‌های جدید آبیاری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ar-SA" sz="4900" dirty="0">
                <a:solidFill>
                  <a:schemeClr val="tx1"/>
                </a:solidFill>
                <a:cs typeface="B Nazanin" panose="00000400000000000000" pitchFamily="2" charset="-78"/>
              </a:rPr>
              <a:t>نحوه پاسخ به پارادوکس بازدهی انرژی (پارادوکس جونز)</a:t>
            </a:r>
            <a:endParaRPr lang="fa-IR" sz="49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ar-SA" sz="4900" dirty="0">
                <a:solidFill>
                  <a:schemeClr val="tx1"/>
                </a:solidFill>
                <a:cs typeface="B Nazanin" panose="00000400000000000000" pitchFamily="2" charset="-78"/>
              </a:rPr>
              <a:t>افزایش کارایی خوب است یا بد؟</a:t>
            </a:r>
            <a:endParaRPr lang="fa-IR" sz="49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fa-IR" sz="5000" b="0" i="0" dirty="0">
                <a:solidFill>
                  <a:schemeClr val="tx1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مدلسازی پارادوکس انرژی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a-IR" sz="5000" dirty="0">
                <a:solidFill>
                  <a:schemeClr val="tx1"/>
                </a:solidFill>
                <a:cs typeface="B Nazanin" panose="00000400000000000000" pitchFamily="2" charset="-78"/>
              </a:rPr>
              <a:t>نحوه پاسخ به اثر بازگشتی و جلوگیری از ایجاد پارادوکس بازدهی انرژی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a-IR" sz="5000" dirty="0">
                <a:solidFill>
                  <a:schemeClr val="tx1"/>
                </a:solidFill>
                <a:cs typeface="B Nazanin" panose="00000400000000000000" pitchFamily="2" charset="-78"/>
              </a:rPr>
              <a:t>پارادوکس انرژی در صنعت برق ایران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a-IR" sz="50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</a:t>
            </a:r>
            <a:endParaRPr lang="fa-IR" sz="5000" b="0" i="0" dirty="0">
              <a:solidFill>
                <a:schemeClr val="tx1"/>
              </a:solidFill>
              <a:effectLst/>
              <a:latin typeface="BNazanin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a-IR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مراجع</a:t>
            </a:r>
            <a:br>
              <a:rPr lang="en-U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</a:br>
            <a:b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a-IR" sz="24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fld id="{886795CD-B19A-4E33-9DE4-A2C7502DE820}" type="slidenum">
              <a:rPr lang="fa-IR" sz="1600" b="1" smtClean="0">
                <a:solidFill>
                  <a:schemeClr val="tx1"/>
                </a:solidFill>
                <a:cs typeface="B Nazanin" panose="00000400000000000000" pitchFamily="2" charset="-78"/>
              </a:rPr>
              <a:pPr algn="ctr" rtl="1"/>
              <a:t>3</a:t>
            </a:fld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  <p:pic>
        <p:nvPicPr>
          <p:cNvPr id="7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27" y="1781036"/>
            <a:ext cx="4060538" cy="36976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6817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2B88-DD55-41B9-8748-ABE5B41F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87276"/>
            <a:ext cx="9875520" cy="1356360"/>
          </a:xfrm>
        </p:spPr>
        <p:txBody>
          <a:bodyPr>
            <a:normAutofit/>
          </a:bodyPr>
          <a:lstStyle/>
          <a:p>
            <a:pPr algn="ctr" rtl="0"/>
            <a:r>
              <a:rPr lang="fa-IR" sz="2800" u="sng" dirty="0">
                <a:solidFill>
                  <a:srgbClr val="00B050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پارادوکس‌های زندگی روزمره</a:t>
            </a:r>
            <a:endParaRPr lang="fa-IR" sz="2400" u="sng" dirty="0">
              <a:solidFill>
                <a:srgbClr val="00B050"/>
              </a:solidFill>
              <a:latin typeface="Titr" panose="01000700000000000000" pitchFamily="2" charset="-78"/>
              <a:cs typeface="Titr" panose="01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B554-30FC-4C5E-891E-E856A4D5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682" y="1985421"/>
            <a:ext cx="8241295" cy="3348579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کاهش فعالیت‌های جسمی روزمره در ازای استفاده بیش از حد از وسایل حمل و نقل</a:t>
            </a:r>
          </a:p>
          <a:p>
            <a:pPr algn="just">
              <a:spcBef>
                <a:spcPts val="600"/>
              </a:spcBef>
            </a:pPr>
            <a:endParaRPr lang="fa-IR" sz="18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>
              <a:spcBef>
                <a:spcPts val="600"/>
              </a:spcBef>
            </a:pP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کاهش استفاده از نور خورشید به واسطه وجود نورهای غیر طبیعی مختلف مانند انواع وسایل روشنایی</a:t>
            </a:r>
          </a:p>
          <a:p>
            <a:pPr algn="just">
              <a:spcBef>
                <a:spcPts val="600"/>
              </a:spcBef>
            </a:pPr>
            <a:endParaRPr lang="fa-IR" sz="18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>
              <a:spcBef>
                <a:spcPts val="600"/>
              </a:spcBef>
            </a:pP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اختصاص یارانه برای مصرف بنزین با وجود ایجاد آلودگی و ترافیک و ...</a:t>
            </a:r>
          </a:p>
          <a:p>
            <a:pPr algn="just">
              <a:spcBef>
                <a:spcPts val="600"/>
              </a:spcBef>
            </a:pPr>
            <a:endParaRPr lang="fa-IR" sz="18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>
              <a:spcBef>
                <a:spcPts val="600"/>
              </a:spcBef>
            </a:pP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اختصاص یارانه انرژی برای برق مصرفی با وجود کمبود در پیک بار و عدم توسعه مناسب زیرساخت‌ها</a:t>
            </a:r>
          </a:p>
          <a:p>
            <a:pPr algn="just">
              <a:spcBef>
                <a:spcPts val="600"/>
              </a:spcBef>
            </a:pPr>
            <a:endParaRPr lang="fa-IR" sz="18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>
              <a:spcBef>
                <a:spcPts val="600"/>
              </a:spcBef>
            </a:pPr>
            <a:r>
              <a:rPr lang="fa-IR" sz="1800" b="1" dirty="0">
                <a:solidFill>
                  <a:schemeClr val="tx1"/>
                </a:solidFill>
                <a:cs typeface="B Nazanin" panose="00000400000000000000" pitchFamily="2" charset="-78"/>
              </a:rPr>
              <a:t>پارادوکس بازدهی انرژی (پارادوکس جونز)</a:t>
            </a:r>
          </a:p>
          <a:p>
            <a:pPr algn="just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4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0" y="2465893"/>
            <a:ext cx="3198593" cy="21285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50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3016-8E2C-43EA-8AF6-7C0F55DA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01933"/>
            <a:ext cx="9875520" cy="1356360"/>
          </a:xfrm>
        </p:spPr>
        <p:txBody>
          <a:bodyPr>
            <a:normAutofit/>
          </a:bodyPr>
          <a:lstStyle/>
          <a:p>
            <a:pPr algn="ctr" rtl="0"/>
            <a:r>
              <a:rPr lang="fa-IR" sz="2800" dirty="0">
                <a:solidFill>
                  <a:srgbClr val="00B050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اهمیت سیاست‌های انرژی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36DB-F364-4EC9-8DF6-36297A97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377" y="2076623"/>
            <a:ext cx="4919871" cy="2402541"/>
          </a:xfrm>
        </p:spPr>
        <p:txBody>
          <a:bodyPr>
            <a:normAutofit/>
          </a:bodyPr>
          <a:lstStyle/>
          <a:p>
            <a:pPr algn="just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انفجار جمعیت جهان</a:t>
            </a:r>
          </a:p>
          <a:p>
            <a:pPr algn="just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رشد اقتصادی</a:t>
            </a:r>
          </a:p>
          <a:p>
            <a:pPr algn="just"/>
            <a:r>
              <a:rPr lang="fa-IR" sz="2000" b="1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تشدید نگرانی پیرامون</a:t>
            </a:r>
            <a:r>
              <a:rPr lang="ar-SA" sz="2000" b="1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 محیط‌زیست و منابع طبیعی</a:t>
            </a:r>
            <a:endParaRPr lang="fa-IR" sz="2000" b="1" dirty="0">
              <a:solidFill>
                <a:srgbClr val="000000"/>
              </a:solidFill>
              <a:latin typeface="BNazanin"/>
              <a:cs typeface="B Nazanin" panose="00000400000000000000" pitchFamily="2" charset="-78"/>
            </a:endParaRPr>
          </a:p>
          <a:p>
            <a:pPr algn="just"/>
            <a:r>
              <a:rPr lang="fa-IR" sz="2000" b="1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پیک مصرف نفت</a:t>
            </a:r>
          </a:p>
          <a:p>
            <a:pPr algn="just"/>
            <a:r>
              <a:rPr lang="fa-IR" sz="2000" b="1" dirty="0">
                <a:solidFill>
                  <a:srgbClr val="000000"/>
                </a:solidFill>
                <a:latin typeface="BNazanin"/>
                <a:cs typeface="B Nazanin" panose="00000400000000000000" pitchFamily="2" charset="-78"/>
              </a:rPr>
              <a:t>گرمایش زمین</a:t>
            </a:r>
            <a:endParaRPr lang="fa-IR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9E1C4E-3893-4C47-8A74-F5983039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8" y="1818340"/>
            <a:ext cx="5771642" cy="384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5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53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056F-967D-45E3-979F-5C757CE9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071" y="38727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 </a:t>
            </a:r>
            <a:r>
              <a:rPr lang="ar-SA" sz="2800" b="0" i="0" dirty="0">
                <a:solidFill>
                  <a:srgbClr val="00B050"/>
                </a:solidFill>
                <a:effectLst/>
                <a:latin typeface="Titr" panose="01000700000000000000" pitchFamily="2" charset="-78"/>
                <a:ea typeface="Calibri" panose="020F0502020204030204" pitchFamily="34" charset="0"/>
                <a:cs typeface="Titr" panose="01000700000000000000" pitchFamily="2" charset="-78"/>
              </a:rPr>
              <a:t>اثر بازگشتی </a:t>
            </a: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Rebound Effect</a:t>
            </a:r>
            <a:endParaRPr lang="fa-IR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039E-AF98-445B-808A-34C8C601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901" y="2057400"/>
            <a:ext cx="3647405" cy="40386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fa-IR" b="1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مصرف دوباره </a:t>
            </a:r>
            <a:r>
              <a:rPr lang="ar-SA" b="1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بخشی از انرژی صرفه‌جویی شده، ناشی از بهبود </a:t>
            </a:r>
            <a:r>
              <a:rPr lang="fa-IR" b="1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بازدهی</a:t>
            </a:r>
            <a:r>
              <a:rPr lang="ar-SA" b="1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 انرژی</a:t>
            </a:r>
            <a:endParaRPr lang="fa-IR" b="1" i="0" dirty="0">
              <a:solidFill>
                <a:srgbClr val="000000"/>
              </a:solidFill>
              <a:effectLst/>
              <a:latin typeface="BNazanin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en-US" b="1" i="0" dirty="0">
              <a:solidFill>
                <a:srgbClr val="000000"/>
              </a:solidFill>
              <a:effectLst/>
              <a:latin typeface="BNazanin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ar-SA" b="1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اثر بازگشتی مستقیم</a:t>
            </a:r>
            <a:r>
              <a:rPr lang="fa-IR" b="1" dirty="0">
                <a:solidFill>
                  <a:srgbClr val="000000"/>
                </a:solidFill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: اثر کاهش قیمت و افزایش تقاضا</a:t>
            </a:r>
            <a:r>
              <a:rPr lang="ar-SA" b="1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fa-IR" b="1" i="0" dirty="0">
              <a:solidFill>
                <a:srgbClr val="000000"/>
              </a:solidFill>
              <a:effectLst/>
              <a:latin typeface="BNazanin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en-US" b="1" i="0" dirty="0">
              <a:solidFill>
                <a:srgbClr val="000000"/>
              </a:solidFill>
              <a:effectLst/>
              <a:latin typeface="BNazanin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ar-SA" b="1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اثر بازگشتی غیرمستقیم</a:t>
            </a:r>
            <a:r>
              <a:rPr lang="fa-IR" b="1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: اثر افزایش درآمد و اثر جانشینی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B81DE-8C3C-4B58-9D00-DB948A8F3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9" t="26925" r="25000" b="22977"/>
          <a:stretch/>
        </p:blipFill>
        <p:spPr>
          <a:xfrm>
            <a:off x="239697" y="2057400"/>
            <a:ext cx="7004482" cy="3435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FB353-8D1B-4C04-8CA3-B8FB648FC6CF}"/>
              </a:ext>
            </a:extLst>
          </p:cNvPr>
          <p:cNvSpPr txBox="1"/>
          <p:nvPr/>
        </p:nvSpPr>
        <p:spPr>
          <a:xfrm>
            <a:off x="504634" y="5694767"/>
            <a:ext cx="65864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Steve Sorrell,“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Jevons’Paradox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revisited: The evidence for backfire from improved energy efficiency” 2009.</a:t>
            </a:r>
            <a:endParaRPr lang="fa-I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6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12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D06A-FA51-4E6D-BFE1-46A0C477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600" dirty="0">
                <a:solidFill>
                  <a:schemeClr val="tx1"/>
                </a:solidFill>
                <a:latin typeface="Titr" panose="01000700000000000000" pitchFamily="2" charset="-78"/>
                <a:cs typeface="Titr" panose="01000700000000000000" pitchFamily="2" charset="-78"/>
              </a:rPr>
              <a:t> </a:t>
            </a:r>
            <a:r>
              <a:rPr lang="ar-SA" sz="2800" dirty="0">
                <a:solidFill>
                  <a:srgbClr val="00B050"/>
                </a:solidFill>
                <a:latin typeface="Titr" panose="01000700000000000000" pitchFamily="2" charset="-78"/>
                <a:ea typeface="Calibri" panose="020F0502020204030204" pitchFamily="34" charset="0"/>
                <a:cs typeface="Titr" panose="01000700000000000000" pitchFamily="2" charset="-78"/>
              </a:rPr>
              <a:t>اثر بازگشتی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Rebound Effect</a:t>
            </a:r>
            <a:endParaRPr lang="fa-IR" sz="28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E4C00-03CA-447D-864E-A249ECC0C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59" t="23357" r="24626" b="23920"/>
          <a:stretch/>
        </p:blipFill>
        <p:spPr>
          <a:xfrm>
            <a:off x="2259065" y="1891198"/>
            <a:ext cx="7143174" cy="3645250"/>
          </a:xfrm>
        </p:spPr>
      </p:pic>
      <p:pic>
        <p:nvPicPr>
          <p:cNvPr id="10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7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FB353-8D1B-4C04-8CA3-B8FB648FC6CF}"/>
              </a:ext>
            </a:extLst>
          </p:cNvPr>
          <p:cNvSpPr txBox="1"/>
          <p:nvPr/>
        </p:nvSpPr>
        <p:spPr>
          <a:xfrm>
            <a:off x="2537428" y="5461685"/>
            <a:ext cx="65864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dirty="0"/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Steve Sorrell,“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Jevons’Paradox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revisited: The evidence for backfire from improved energy efficiency” 2009.</a:t>
            </a:r>
            <a:endParaRPr lang="fa-I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81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EFF1-C861-456C-A674-2F85DA2A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rgbClr val="00B050"/>
                </a:solidFill>
                <a:latin typeface="Titr" panose="01000700000000000000" pitchFamily="2" charset="-78"/>
                <a:ea typeface="Calibri" panose="020F0502020204030204" pitchFamily="34" charset="0"/>
                <a:cs typeface="Titr" panose="01000700000000000000" pitchFamily="2" charset="-78"/>
              </a:rPr>
              <a:t>علت بوجود آمدن پارادوکس بازدهی انرژی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103B-48E7-4039-A054-A9785EC05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497" y="1934584"/>
            <a:ext cx="4816608" cy="40386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اثر بازگشتی منفی: صرفه جویی در مصرف بیشتر از حد انتظار           پارادوکس وجود ندارد.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اثر بازگشتی معمولی: صرفه جویی در مصرف کمتر از حد انتظار           پارادوکس وجود ندارد.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اثر بازگشتی </a:t>
            </a:r>
            <a:r>
              <a:rPr lang="en-US" dirty="0">
                <a:solidFill>
                  <a:srgbClr val="202124"/>
                </a:solidFill>
                <a:effectLst/>
                <a:latin typeface="inherit"/>
                <a:ea typeface="Calibri" panose="020F0502020204030204" pitchFamily="34" charset="0"/>
                <a:cs typeface="B Nazanin" panose="00000400000000000000" pitchFamily="2" charset="-78"/>
              </a:rPr>
              <a:t>back-fire</a:t>
            </a:r>
            <a:r>
              <a:rPr lang="fa-IR" dirty="0">
                <a:solidFill>
                  <a:srgbClr val="202124"/>
                </a:solidFill>
                <a:effectLst/>
                <a:latin typeface="inherit"/>
                <a:ea typeface="Calibri" panose="020F0502020204030204" pitchFamily="34" charset="0"/>
                <a:cs typeface="B Nazanin" panose="00000400000000000000" pitchFamily="2" charset="-78"/>
              </a:rPr>
              <a:t>: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صرفه جویی در مصرف کمتر از افزایش مصرف        پارادوکس بازدهی انرژی بوجود می‌آید.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F720E0FF-178E-4E84-AB3C-28043A43115D}"/>
              </a:ext>
            </a:extLst>
          </p:cNvPr>
          <p:cNvSpPr/>
          <p:nvPr/>
        </p:nvSpPr>
        <p:spPr>
          <a:xfrm>
            <a:off x="9764980" y="2377417"/>
            <a:ext cx="554876" cy="2656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1170D47-A978-4296-87A4-758B2E08324B}"/>
              </a:ext>
            </a:extLst>
          </p:cNvPr>
          <p:cNvSpPr/>
          <p:nvPr/>
        </p:nvSpPr>
        <p:spPr>
          <a:xfrm>
            <a:off x="9764980" y="3547740"/>
            <a:ext cx="554876" cy="2244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6FEBEF6-C71F-4001-AE77-86A2FB8E8B16}"/>
              </a:ext>
            </a:extLst>
          </p:cNvPr>
          <p:cNvSpPr/>
          <p:nvPr/>
        </p:nvSpPr>
        <p:spPr>
          <a:xfrm>
            <a:off x="8520689" y="4705820"/>
            <a:ext cx="554876" cy="256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3077" name="Picture 5" descr="TU / e 7 Eindhoven University of Technology Wim Heijs Rebound effect in general">
            <a:extLst>
              <a:ext uri="{FF2B5EF4-FFF2-40B4-BE49-F238E27FC236}">
                <a16:creationId xmlns:a16="http://schemas.microsoft.com/office/drawing/2014/main" id="{EE20D25D-4677-43AE-A5A9-7A20388A3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7"/>
          <a:stretch/>
        </p:blipFill>
        <p:spPr bwMode="auto">
          <a:xfrm>
            <a:off x="302018" y="2121422"/>
            <a:ext cx="5778742" cy="3301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E608FD-A961-4F76-B8FA-3B983E1E7778}"/>
              </a:ext>
            </a:extLst>
          </p:cNvPr>
          <p:cNvSpPr txBox="1"/>
          <p:nvPr/>
        </p:nvSpPr>
        <p:spPr>
          <a:xfrm>
            <a:off x="1274525" y="5559909"/>
            <a:ext cx="345727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b="1" dirty="0">
                <a:cs typeface="B Nazanin" panose="00000400000000000000" pitchFamily="2" charset="-78"/>
              </a:rPr>
              <a:t>اثر بازگشتی به صورت کلی</a:t>
            </a:r>
          </a:p>
        </p:txBody>
      </p:sp>
      <p:pic>
        <p:nvPicPr>
          <p:cNvPr id="14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8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6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21D9-D0D4-4ACD-B245-CC78D51F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81" y="387218"/>
            <a:ext cx="9875520" cy="1356360"/>
          </a:xfrm>
        </p:spPr>
        <p:txBody>
          <a:bodyPr>
            <a:normAutofit fontScale="90000"/>
          </a:bodyPr>
          <a:lstStyle/>
          <a:p>
            <a:pPr marL="0" marR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fa-IR" sz="3600" b="0" i="0" dirty="0">
                <a:solidFill>
                  <a:srgbClr val="000000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</a:br>
            <a:r>
              <a:rPr lang="ar-SA" sz="3100" b="0" i="0" dirty="0">
                <a:solidFill>
                  <a:srgbClr val="00B050"/>
                </a:solidFill>
                <a:effectLst/>
                <a:latin typeface="Titr" panose="01000700000000000000" pitchFamily="2" charset="-78"/>
                <a:ea typeface="Calibri" panose="020F0502020204030204" pitchFamily="34" charset="0"/>
                <a:cs typeface="Titr" panose="01000700000000000000" pitchFamily="2" charset="-78"/>
              </a:rPr>
              <a:t>پارادوکس جونز</a:t>
            </a:r>
            <a:r>
              <a:rPr lang="ar-SA" sz="3100" b="1" i="0" baseline="30000" dirty="0">
                <a:solidFill>
                  <a:srgbClr val="00B050"/>
                </a:solidFill>
                <a:effectLst/>
                <a:latin typeface="Titr" panose="01000700000000000000" pitchFamily="2" charset="-78"/>
                <a:ea typeface="Calibri" panose="020F0502020204030204" pitchFamily="34" charset="0"/>
                <a:cs typeface="Titr" panose="01000700000000000000" pitchFamily="2" charset="-78"/>
              </a:rPr>
              <a:t> </a:t>
            </a:r>
            <a:r>
              <a:rPr lang="ar-SA" sz="3100" b="0" i="0" dirty="0">
                <a:solidFill>
                  <a:srgbClr val="00B050"/>
                </a:solidFill>
                <a:effectLst/>
                <a:latin typeface="Titr" panose="01000700000000000000" pitchFamily="2" charset="-78"/>
                <a:ea typeface="Calibri" panose="020F0502020204030204" pitchFamily="34" charset="0"/>
                <a:cs typeface="Titr" panose="01000700000000000000" pitchFamily="2" charset="-78"/>
              </a:rPr>
              <a:t>و تکامل موتورهای بخار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a-IR" sz="32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4B85-E7D1-40C2-B507-970CAE8C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869" y="1655161"/>
            <a:ext cx="7828789" cy="405455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fa-IR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جونز در سال 1835 در لیورپول متولد شد.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جونز از اولین افرادی بود که در مورد اثر بازگشتی و پارادوکس بازدهی انرژی صحبت کرد و سپس این اصطلاح به پارادوکس جونز معروف شد.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کتاب مرتبط با پارادوکس بازدهی انرژی: </a:t>
            </a:r>
            <a:r>
              <a:rPr lang="fa-IR" dirty="0">
                <a:solidFill>
                  <a:schemeClr val="tx1"/>
                </a:solidFill>
                <a:effectLst/>
                <a:latin typeface="inherit"/>
                <a:ea typeface="Calibri" panose="020F0502020204030204" pitchFamily="34" charset="0"/>
                <a:cs typeface="B Nazanin" panose="00000400000000000000" pitchFamily="2" charset="-78"/>
              </a:rPr>
              <a:t>مسئله زغال سنگ (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Coal Question</a:t>
            </a:r>
            <a:r>
              <a:rPr lang="fa-IR" dirty="0">
                <a:solidFill>
                  <a:schemeClr val="tx1"/>
                </a:solidFill>
                <a:effectLst/>
                <a:latin typeface="inherit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ar-SA" b="0" i="0" dirty="0">
                <a:solidFill>
                  <a:schemeClr val="tx1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جونز در مورد روندهای احتمالی مصرف آتی زغال سنگ بحث می‌کرد</a:t>
            </a:r>
            <a:r>
              <a:rPr lang="fa-IR" b="0" i="0" dirty="0">
                <a:solidFill>
                  <a:schemeClr val="tx1"/>
                </a:solidFill>
                <a:effectLst/>
                <a:latin typeface="BNazanin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fa-IR" b="0" i="0" dirty="0">
              <a:solidFill>
                <a:schemeClr val="tx1"/>
              </a:solidFill>
              <a:effectLst/>
              <a:latin typeface="BNazanin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fa-IR" dirty="0">
                <a:solidFill>
                  <a:schemeClr val="tx1"/>
                </a:solidFill>
                <a:latin typeface="BNazanin"/>
                <a:cs typeface="B Nazanin" panose="00000400000000000000" pitchFamily="2" charset="-78"/>
              </a:rPr>
              <a:t>جونز بیان کرد که با افزایش بازدهی به واسطه اختراع موتور‌هایی با کارایی بالاتر، لزوما مصرف زغال سنگ نیز کاهش پیدا نخواهد کرد.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098" name="Picture 2" descr="Jevons paradox - Wikipedia">
            <a:extLst>
              <a:ext uri="{FF2B5EF4-FFF2-40B4-BE49-F238E27FC236}">
                <a16:creationId xmlns:a16="http://schemas.microsoft.com/office/drawing/2014/main" id="{DF78CE16-091B-45B1-A000-720D175C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2" y="1628324"/>
            <a:ext cx="2778499" cy="371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62DF7F-458E-4D54-9529-AF29B4277DF8}"/>
              </a:ext>
            </a:extLst>
          </p:cNvPr>
          <p:cNvSpPr txBox="1"/>
          <p:nvPr/>
        </p:nvSpPr>
        <p:spPr>
          <a:xfrm>
            <a:off x="426234" y="5299838"/>
            <a:ext cx="297401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b="1" dirty="0">
                <a:cs typeface="B Nazanin" panose="00000400000000000000" pitchFamily="2" charset="-78"/>
              </a:rPr>
              <a:t>ویلیام استنلی جونز</a:t>
            </a:r>
          </a:p>
        </p:txBody>
      </p:sp>
      <p:pic>
        <p:nvPicPr>
          <p:cNvPr id="8" name="Picture 2" descr="دانشگاه صنعتی شریف رتبه و انتخاب رشته">
            <a:extLst>
              <a:ext uri="{FF2B5EF4-FFF2-40B4-BE49-F238E27FC236}">
                <a16:creationId xmlns:a16="http://schemas.microsoft.com/office/drawing/2014/main" id="{D72FECD8-D06C-460D-A103-0865644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301933"/>
            <a:ext cx="923312" cy="11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CF77FD8-B8EE-4BA0-A0A7-32836151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983" y="6235590"/>
            <a:ext cx="624147" cy="365125"/>
          </a:xfrm>
        </p:spPr>
        <p:txBody>
          <a:bodyPr/>
          <a:lstStyle/>
          <a:p>
            <a:pPr algn="ct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9</a:t>
            </a:r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940" y="6265806"/>
            <a:ext cx="6423213" cy="304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Mitra" panose="00000400000000000000" pitchFamily="2" charset="-78"/>
              </a:rPr>
              <a:t>پارادوکس بازدهی انرژی - دانشکده مهندسی انرژی دانشگاه صنعتی شریف – محمدشریفیان ، شایان‌محمددینی- بهمن1400</a:t>
            </a:r>
            <a:endParaRPr lang="en-US" sz="14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158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1105</TotalTime>
  <Words>1476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B Nazanin</vt:lpstr>
      <vt:lpstr>BNazanin</vt:lpstr>
      <vt:lpstr>Calibri</vt:lpstr>
      <vt:lpstr>Cambria Math</vt:lpstr>
      <vt:lpstr>Corbel</vt:lpstr>
      <vt:lpstr>inherit</vt:lpstr>
      <vt:lpstr>Segoe UI</vt:lpstr>
      <vt:lpstr>Times New Roman</vt:lpstr>
      <vt:lpstr>Titr</vt:lpstr>
      <vt:lpstr>Wingdings</vt:lpstr>
      <vt:lpstr>Basis</vt:lpstr>
      <vt:lpstr>PowerPoint Presentation</vt:lpstr>
      <vt:lpstr>Energy Efficiency paradox  پارادوکس بازدهی انرژی </vt:lpstr>
      <vt:lpstr>فهرست مطالب</vt:lpstr>
      <vt:lpstr>پارادوکس‌های زندگی روزمره</vt:lpstr>
      <vt:lpstr>اهمیت سیاست‌های انرژی</vt:lpstr>
      <vt:lpstr> اثر بازگشتی Rebound Effect</vt:lpstr>
      <vt:lpstr> اثر بازگشتی Rebound Effect</vt:lpstr>
      <vt:lpstr>علت بوجود آمدن پارادوکس بازدهی انرژی</vt:lpstr>
      <vt:lpstr> پارادوکس جونز و تکامل موتورهای بخار  </vt:lpstr>
      <vt:lpstr>پارادوکس جونز در روش‌های جدید آبیاری</vt:lpstr>
      <vt:lpstr>افزایش کارایی خوب است یا بد؟ </vt:lpstr>
      <vt:lpstr> مدلسازی پارادوکس انرژی  </vt:lpstr>
      <vt:lpstr> مدلسازی پارادوکس انرژی  </vt:lpstr>
      <vt:lpstr>نحوه پاسخ به اثر بازگشتی و جلوگیری از ایجاد پارادوکس بازدهی انرژی</vt:lpstr>
      <vt:lpstr>پارادوکس انرژی در صنعت برق ایران</vt:lpstr>
      <vt:lpstr>پارادوکس انرژی در صنعت برق ایران</vt:lpstr>
      <vt:lpstr>نتیجه‌گیری</vt:lpstr>
      <vt:lpstr>نتیجه‌گیری</vt:lpstr>
      <vt:lpstr>منابع و مراجع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paradox  پارادوکس بازدهی انرژی </dc:title>
  <dc:creator>asus</dc:creator>
  <cp:lastModifiedBy>asus</cp:lastModifiedBy>
  <cp:revision>72</cp:revision>
  <dcterms:created xsi:type="dcterms:W3CDTF">2022-02-12T07:45:51Z</dcterms:created>
  <dcterms:modified xsi:type="dcterms:W3CDTF">2022-02-16T16:41:16Z</dcterms:modified>
</cp:coreProperties>
</file>