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4"/>
  </p:notesMasterIdLst>
  <p:handoutMasterIdLst>
    <p:handoutMasterId r:id="rId15"/>
  </p:handoutMasterIdLst>
  <p:sldIdLst>
    <p:sldId id="312" r:id="rId3"/>
    <p:sldId id="448" r:id="rId4"/>
    <p:sldId id="364" r:id="rId5"/>
    <p:sldId id="449" r:id="rId6"/>
    <p:sldId id="450" r:id="rId7"/>
    <p:sldId id="451" r:id="rId8"/>
    <p:sldId id="452" r:id="rId9"/>
    <p:sldId id="453" r:id="rId10"/>
    <p:sldId id="454" r:id="rId11"/>
    <p:sldId id="455" r:id="rId12"/>
    <p:sldId id="4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D5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82603" autoAdjust="0"/>
  </p:normalViewPr>
  <p:slideViewPr>
    <p:cSldViewPr snapToGrid="0">
      <p:cViewPr varScale="1">
        <p:scale>
          <a:sx n="91" d="100"/>
          <a:sy n="91" d="100"/>
        </p:scale>
        <p:origin x="744" y="52"/>
      </p:cViewPr>
      <p:guideLst/>
    </p:cSldViewPr>
  </p:slideViewPr>
  <p:notesTextViewPr>
    <p:cViewPr>
      <p:scale>
        <a:sx n="1" d="1"/>
        <a:sy n="1" d="1"/>
      </p:scale>
      <p:origin x="0" y="0"/>
    </p:cViewPr>
  </p:notesTextViewPr>
  <p:notesViewPr>
    <p:cSldViewPr snapToGrid="0">
      <p:cViewPr varScale="1">
        <p:scale>
          <a:sx n="127" d="100"/>
          <a:sy n="127" d="100"/>
        </p:scale>
        <p:origin x="4536"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CB23B4-370D-422A-9762-AE28FF27F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061E3B-F224-4B4F-A10C-A6423D8381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72066D-891D-421B-AA1C-CBF73AD0885D}" type="datetimeFigureOut">
              <a:rPr lang="en-US" smtClean="0"/>
              <a:t>10/30/2024</a:t>
            </a:fld>
            <a:endParaRPr lang="en-US"/>
          </a:p>
        </p:txBody>
      </p:sp>
      <p:sp>
        <p:nvSpPr>
          <p:cNvPr id="4" name="Footer Placeholder 3">
            <a:extLst>
              <a:ext uri="{FF2B5EF4-FFF2-40B4-BE49-F238E27FC236}">
                <a16:creationId xmlns:a16="http://schemas.microsoft.com/office/drawing/2014/main" id="{75FA2C3C-1D52-4473-85A3-CD2AFA73D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459D2A-C2A0-4F14-B188-1149EC6A9D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30A9FF-C3D7-47D0-BFE6-0BA8ED894995}" type="slidenum">
              <a:rPr lang="en-US" smtClean="0"/>
              <a:t>‹#›</a:t>
            </a:fld>
            <a:endParaRPr lang="en-US"/>
          </a:p>
        </p:txBody>
      </p:sp>
    </p:spTree>
    <p:extLst>
      <p:ext uri="{BB962C8B-B14F-4D97-AF65-F5344CB8AC3E}">
        <p14:creationId xmlns:p14="http://schemas.microsoft.com/office/powerpoint/2010/main" val="1626172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B0CC5-EF29-D74A-AD49-4B6EC1B743A1}"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4D9BE-9151-4941-8C15-21DB9E83AD61}" type="slidenum">
              <a:rPr lang="en-US" smtClean="0"/>
              <a:t>‹#›</a:t>
            </a:fld>
            <a:endParaRPr lang="en-US"/>
          </a:p>
        </p:txBody>
      </p:sp>
    </p:spTree>
    <p:extLst>
      <p:ext uri="{BB962C8B-B14F-4D97-AF65-F5344CB8AC3E}">
        <p14:creationId xmlns:p14="http://schemas.microsoft.com/office/powerpoint/2010/main" val="48777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a:t>
            </a:r>
            <a:r>
              <a:rPr lang="en-US" dirty="0" err="1"/>
              <a:t>debaleena.com</a:t>
            </a:r>
            <a:r>
              <a:rPr lang="en-US" dirty="0"/>
              <a:t>/courses/</a:t>
            </a:r>
            <a:r>
              <a:rPr lang="en-US" dirty="0" err="1"/>
              <a:t>uxmethods</a:t>
            </a:r>
            <a:r>
              <a:rPr lang="en-US" dirty="0"/>
              <a:t>/</a:t>
            </a:r>
          </a:p>
        </p:txBody>
      </p:sp>
      <p:sp>
        <p:nvSpPr>
          <p:cNvPr id="4" name="Slide Number Placeholder 3"/>
          <p:cNvSpPr>
            <a:spLocks noGrp="1"/>
          </p:cNvSpPr>
          <p:nvPr>
            <p:ph type="sldNum" sz="quarter" idx="5"/>
          </p:nvPr>
        </p:nvSpPr>
        <p:spPr/>
        <p:txBody>
          <a:bodyPr/>
          <a:lstStyle/>
          <a:p>
            <a:fld id="{135AC90C-7C1C-412D-A05D-BEACDF9BE3CD}" type="slidenum">
              <a:rPr lang="en-US" smtClean="0"/>
              <a:t>1</a:t>
            </a:fld>
            <a:endParaRPr lang="en-US"/>
          </a:p>
        </p:txBody>
      </p:sp>
    </p:spTree>
    <p:extLst>
      <p:ext uri="{BB962C8B-B14F-4D97-AF65-F5344CB8AC3E}">
        <p14:creationId xmlns:p14="http://schemas.microsoft.com/office/powerpoint/2010/main" val="113593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3</a:t>
            </a:fld>
            <a:endParaRPr lang="en-US"/>
          </a:p>
        </p:txBody>
      </p:sp>
    </p:spTree>
    <p:extLst>
      <p:ext uri="{BB962C8B-B14F-4D97-AF65-F5344CB8AC3E}">
        <p14:creationId xmlns:p14="http://schemas.microsoft.com/office/powerpoint/2010/main" val="12272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Heuristic Inspection</a:t>
            </a:r>
            <a:r>
              <a:rPr lang="en-US" dirty="0"/>
              <a:t>: This method involves experts reviewing a system to identify usability issues based on established usability principles (heuristics). It's quick and can uncover many problems.</a:t>
            </a:r>
          </a:p>
          <a:p>
            <a:r>
              <a:rPr lang="en-US" b="1" dirty="0"/>
              <a:t>Think Aloud Protocol</a:t>
            </a:r>
            <a:r>
              <a:rPr lang="en-US" dirty="0"/>
              <a:t>: Here, users are asked to verbalize their thoughts while performing tasks with a system. This gives insights into their thought processes and helps identify usability issues.</a:t>
            </a:r>
          </a:p>
          <a:p>
            <a:r>
              <a:rPr lang="en-US" b="1" dirty="0"/>
              <a:t>Cognitive Walkthrough</a:t>
            </a:r>
            <a:r>
              <a:rPr lang="en-US" dirty="0"/>
              <a:t>: Evaluators go through the user interface step-by-step, focusing on ease of learning. They consider if users can achieve their goals without difficulty and make sense of the interface.</a:t>
            </a:r>
          </a:p>
          <a:p>
            <a:r>
              <a:rPr lang="en-US" b="1" dirty="0"/>
              <a:t>Pluralistic Walkthrough</a:t>
            </a:r>
            <a:r>
              <a:rPr lang="en-US" dirty="0"/>
              <a:t>: This method involves a group of users, developers, and usability experts. They all walk through the interface together, discussing potential issues from multiple perspectives.</a:t>
            </a:r>
          </a:p>
          <a:p>
            <a:r>
              <a:rPr lang="en-US" b="1" dirty="0"/>
              <a:t>GOMS (Goals, Operators, Methods, Selection)</a:t>
            </a:r>
            <a:r>
              <a:rPr lang="en-US" dirty="0"/>
              <a:t>: A model to analyze user interactions by breaking down tasks into Goals, Operators (actions), Methods (procedures), and Selection rules. It's used to predict and evaluate user performance and efficiency.</a:t>
            </a:r>
          </a:p>
          <a:p>
            <a:r>
              <a:rPr lang="en-US" b="1" dirty="0"/>
              <a:t>Interviews</a:t>
            </a:r>
            <a:r>
              <a:rPr lang="en-US" dirty="0"/>
              <a:t>: Conducting structured or semi-structured interviews to get detailed feedback from users about their experiences, needs, and pain points.</a:t>
            </a:r>
          </a:p>
          <a:p>
            <a:r>
              <a:rPr lang="en-US" b="1" dirty="0"/>
              <a:t>Observational Task Analysis</a:t>
            </a:r>
            <a:r>
              <a:rPr lang="en-US" dirty="0"/>
              <a:t>: Observing users as they perform tasks in their natural environment. This helps in understanding actual usage patterns and identifying real-world usability issues.</a:t>
            </a:r>
          </a:p>
        </p:txBody>
      </p:sp>
      <p:sp>
        <p:nvSpPr>
          <p:cNvPr id="4" name="Slide Number Placeholder 3"/>
          <p:cNvSpPr>
            <a:spLocks noGrp="1"/>
          </p:cNvSpPr>
          <p:nvPr>
            <p:ph type="sldNum" sz="quarter" idx="5"/>
          </p:nvPr>
        </p:nvSpPr>
        <p:spPr/>
        <p:txBody>
          <a:bodyPr/>
          <a:lstStyle/>
          <a:p>
            <a:fld id="{0734D9BE-9151-4941-8C15-21DB9E83AD61}" type="slidenum">
              <a:rPr lang="en-US" smtClean="0"/>
              <a:t>4</a:t>
            </a:fld>
            <a:endParaRPr lang="en-US"/>
          </a:p>
        </p:txBody>
      </p:sp>
    </p:spTree>
    <p:extLst>
      <p:ext uri="{BB962C8B-B14F-4D97-AF65-F5344CB8AC3E}">
        <p14:creationId xmlns:p14="http://schemas.microsoft.com/office/powerpoint/2010/main" val="327475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Sketching</a:t>
            </a:r>
            <a:r>
              <a:rPr lang="en-US" dirty="0"/>
              <a:t>: This is all about quick, rough drawings that capture basic ideas and concepts. It's more about brainstorming and visualizing thoughts. Think of it as doodling your ideas on paper to explore various possibilities without going into detail.</a:t>
            </a:r>
          </a:p>
          <a:p>
            <a:r>
              <a:rPr lang="en-US" b="1" dirty="0"/>
              <a:t>Prototyping</a:t>
            </a:r>
            <a:r>
              <a:rPr lang="en-US" dirty="0"/>
              <a:t>: This is about creating a more refined, functional model of your idea. Prototypes can range from low-fidelity (like paper models) to high-fidelity (like interactive digital versions). They help test and validate concepts with users, identifying issues and areas for improvement before final production.</a:t>
            </a:r>
          </a:p>
        </p:txBody>
      </p:sp>
      <p:sp>
        <p:nvSpPr>
          <p:cNvPr id="4" name="Slide Number Placeholder 3"/>
          <p:cNvSpPr>
            <a:spLocks noGrp="1"/>
          </p:cNvSpPr>
          <p:nvPr>
            <p:ph type="sldNum" sz="quarter" idx="5"/>
          </p:nvPr>
        </p:nvSpPr>
        <p:spPr/>
        <p:txBody>
          <a:bodyPr/>
          <a:lstStyle/>
          <a:p>
            <a:fld id="{0734D9BE-9151-4941-8C15-21DB9E83AD61}" type="slidenum">
              <a:rPr lang="en-US" smtClean="0"/>
              <a:t>5</a:t>
            </a:fld>
            <a:endParaRPr lang="en-US"/>
          </a:p>
        </p:txBody>
      </p:sp>
    </p:spTree>
    <p:extLst>
      <p:ext uri="{BB962C8B-B14F-4D97-AF65-F5344CB8AC3E}">
        <p14:creationId xmlns:p14="http://schemas.microsoft.com/office/powerpoint/2010/main" val="106593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Prototypes</a:t>
            </a:r>
            <a:r>
              <a:rPr lang="en-US" dirty="0"/>
              <a:t>: These are low-fidelity, hand-drawn sketches or mockups of a user interface. They're quick and cheap to make, allowing designers to rapidly iterate on ideas. Users interact with these static sketches as if they were real interfaces, and designers can get immediate feedback on layout, functionality, and flow.</a:t>
            </a:r>
          </a:p>
          <a:p>
            <a:r>
              <a:rPr lang="en-US" b="1" dirty="0"/>
              <a:t>Wizard-of-Oz Prototypes</a:t>
            </a:r>
            <a:r>
              <a:rPr lang="en-US" dirty="0"/>
              <a:t>: These are interactive prototypes where users believe they are interacting with a fully functional system, but behind the scenes, a person (the "wizard") is actually controlling the system manually. This method is useful for testing complex interactions and functionalities without needing to build a fully operational system.</a:t>
            </a:r>
          </a:p>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6</a:t>
            </a:fld>
            <a:endParaRPr lang="en-US"/>
          </a:p>
        </p:txBody>
      </p:sp>
    </p:spTree>
    <p:extLst>
      <p:ext uri="{BB962C8B-B14F-4D97-AF65-F5344CB8AC3E}">
        <p14:creationId xmlns:p14="http://schemas.microsoft.com/office/powerpoint/2010/main" val="98254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https://xd.adobe.com/ideas/process/user-testing/cognitive-walkthrough-improve-ux/</a:t>
            </a:r>
          </a:p>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7</a:t>
            </a:fld>
            <a:endParaRPr lang="en-US"/>
          </a:p>
        </p:txBody>
      </p:sp>
    </p:spTree>
    <p:extLst>
      <p:ext uri="{BB962C8B-B14F-4D97-AF65-F5344CB8AC3E}">
        <p14:creationId xmlns:p14="http://schemas.microsoft.com/office/powerpoint/2010/main" val="143197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https://www.usabilitybok.org/cognitive-walkthrough#:~:text=The%20cognitive%20walkthrough%20is%20a,for%20new%20or%20infrequent%20users.</a:t>
            </a:r>
          </a:p>
          <a:p>
            <a:r>
              <a:rPr lang="en-US" dirty="0"/>
              <a:t>https://www.interaction-design.org/literature/article/how-to-conduct-a-cognitive-walkthrough</a:t>
            </a:r>
          </a:p>
          <a:p>
            <a:endParaRPr lang="en-US" dirty="0"/>
          </a:p>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8</a:t>
            </a:fld>
            <a:endParaRPr lang="en-US"/>
          </a:p>
        </p:txBody>
      </p:sp>
    </p:spTree>
    <p:extLst>
      <p:ext uri="{BB962C8B-B14F-4D97-AF65-F5344CB8AC3E}">
        <p14:creationId xmlns:p14="http://schemas.microsoft.com/office/powerpoint/2010/main" val="124148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a:t>
            </a:r>
          </a:p>
          <a:p>
            <a:r>
              <a:rPr lang="en-US" dirty="0"/>
              <a:t>Simulates prototype</a:t>
            </a:r>
          </a:p>
          <a:p>
            <a:r>
              <a:rPr lang="en-US" dirty="0"/>
              <a:t>Doesn’t give any feedback that the computer wouldn’t </a:t>
            </a:r>
          </a:p>
          <a:p>
            <a:endParaRPr lang="en-US" dirty="0"/>
          </a:p>
          <a:p>
            <a:r>
              <a:rPr lang="en-US" dirty="0"/>
              <a:t>Facilitator: </a:t>
            </a:r>
          </a:p>
          <a:p>
            <a:r>
              <a:rPr lang="en-US" dirty="0"/>
              <a:t>Presents interface and tasks to the user</a:t>
            </a:r>
          </a:p>
          <a:p>
            <a:r>
              <a:rPr lang="en-US" dirty="0"/>
              <a:t>Encourages user to think aloud by asking questions</a:t>
            </a:r>
          </a:p>
          <a:p>
            <a:r>
              <a:rPr lang="en-US" dirty="0"/>
              <a:t>Keeps user test from getting off track </a:t>
            </a:r>
          </a:p>
          <a:p>
            <a:endParaRPr lang="en-US" dirty="0"/>
          </a:p>
          <a:p>
            <a:r>
              <a:rPr lang="en-US" dirty="0"/>
              <a:t>Observer</a:t>
            </a:r>
          </a:p>
          <a:p>
            <a:r>
              <a:rPr lang="en-US" dirty="0"/>
              <a:t>Keeps mouth shut, sits on hands if necessary</a:t>
            </a:r>
          </a:p>
          <a:p>
            <a:r>
              <a:rPr lang="en-US" dirty="0"/>
              <a:t>Takes copious notes</a:t>
            </a:r>
          </a:p>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9</a:t>
            </a:fld>
            <a:endParaRPr lang="en-US"/>
          </a:p>
        </p:txBody>
      </p:sp>
    </p:spTree>
    <p:extLst>
      <p:ext uri="{BB962C8B-B14F-4D97-AF65-F5344CB8AC3E}">
        <p14:creationId xmlns:p14="http://schemas.microsoft.com/office/powerpoint/2010/main" val="105165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https://uxdesign.cc/assessing-interfaces-with-cognitive-walkthrough-9f92eae4321f</a:t>
            </a:r>
          </a:p>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10</a:t>
            </a:fld>
            <a:endParaRPr lang="en-US"/>
          </a:p>
        </p:txBody>
      </p:sp>
    </p:spTree>
    <p:extLst>
      <p:ext uri="{BB962C8B-B14F-4D97-AF65-F5344CB8AC3E}">
        <p14:creationId xmlns:p14="http://schemas.microsoft.com/office/powerpoint/2010/main" val="50549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3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21801-81A9-4CAD-9174-9567FC0655E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84413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31755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818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417066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345207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21801-81A9-4CAD-9174-9567FC0655E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88814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21801-81A9-4CAD-9174-9567FC0655E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1322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21801-81A9-4CAD-9174-9567FC0655E4}"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14352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21801-81A9-4CAD-9174-9567FC0655E4}"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28518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21801-81A9-4CAD-9174-9567FC0655E4}"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175855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21801-81A9-4CAD-9174-9567FC0655E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21475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0267" y="908050"/>
            <a:ext cx="1131993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40267" y="2328597"/>
            <a:ext cx="11319933" cy="383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05719456"/>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0" fontAlgn="base" hangingPunct="0">
        <a:spcBef>
          <a:spcPct val="0"/>
        </a:spcBef>
        <a:spcAft>
          <a:spcPct val="0"/>
        </a:spcAft>
        <a:defRPr sz="3000" b="1">
          <a:solidFill>
            <a:srgbClr val="7030A0"/>
          </a:solidFill>
          <a:latin typeface="+mj-lt"/>
          <a:ea typeface="+mj-ea"/>
          <a:cs typeface="+mj-cs"/>
        </a:defRPr>
      </a:lvl1pPr>
      <a:lvl2pPr algn="l" rtl="0" eaLnBrk="0" fontAlgn="base" hangingPunct="0">
        <a:spcBef>
          <a:spcPct val="0"/>
        </a:spcBef>
        <a:spcAft>
          <a:spcPct val="0"/>
        </a:spcAft>
        <a:defRPr sz="3000" b="1">
          <a:solidFill>
            <a:srgbClr val="C33A2D"/>
          </a:solidFill>
          <a:latin typeface="Arial" charset="0"/>
        </a:defRPr>
      </a:lvl2pPr>
      <a:lvl3pPr algn="l" rtl="0" eaLnBrk="0" fontAlgn="base" hangingPunct="0">
        <a:spcBef>
          <a:spcPct val="0"/>
        </a:spcBef>
        <a:spcAft>
          <a:spcPct val="0"/>
        </a:spcAft>
        <a:defRPr sz="3000" b="1">
          <a:solidFill>
            <a:srgbClr val="C33A2D"/>
          </a:solidFill>
          <a:latin typeface="Arial" charset="0"/>
        </a:defRPr>
      </a:lvl3pPr>
      <a:lvl4pPr algn="l" rtl="0" eaLnBrk="0" fontAlgn="base" hangingPunct="0">
        <a:spcBef>
          <a:spcPct val="0"/>
        </a:spcBef>
        <a:spcAft>
          <a:spcPct val="0"/>
        </a:spcAft>
        <a:defRPr sz="3000" b="1">
          <a:solidFill>
            <a:srgbClr val="C33A2D"/>
          </a:solidFill>
          <a:latin typeface="Arial" charset="0"/>
        </a:defRPr>
      </a:lvl4pPr>
      <a:lvl5pPr algn="l" rtl="0" eaLnBrk="0" fontAlgn="base" hangingPunct="0">
        <a:spcBef>
          <a:spcPct val="0"/>
        </a:spcBef>
        <a:spcAft>
          <a:spcPct val="0"/>
        </a:spcAft>
        <a:defRPr sz="3000" b="1">
          <a:solidFill>
            <a:srgbClr val="C33A2D"/>
          </a:solidFill>
          <a:latin typeface="Arial" charset="0"/>
        </a:defRPr>
      </a:lvl5pPr>
      <a:lvl6pPr marL="457200" algn="l" rtl="0" fontAlgn="base">
        <a:spcBef>
          <a:spcPct val="0"/>
        </a:spcBef>
        <a:spcAft>
          <a:spcPct val="0"/>
        </a:spcAft>
        <a:defRPr sz="3000" b="1">
          <a:solidFill>
            <a:srgbClr val="C33A2D"/>
          </a:solidFill>
          <a:latin typeface="Arial" charset="0"/>
        </a:defRPr>
      </a:lvl6pPr>
      <a:lvl7pPr marL="914400" algn="l" rtl="0" fontAlgn="base">
        <a:spcBef>
          <a:spcPct val="0"/>
        </a:spcBef>
        <a:spcAft>
          <a:spcPct val="0"/>
        </a:spcAft>
        <a:defRPr sz="3000" b="1">
          <a:solidFill>
            <a:srgbClr val="C33A2D"/>
          </a:solidFill>
          <a:latin typeface="Arial" charset="0"/>
        </a:defRPr>
      </a:lvl7pPr>
      <a:lvl8pPr marL="1371600" algn="l" rtl="0" fontAlgn="base">
        <a:spcBef>
          <a:spcPct val="0"/>
        </a:spcBef>
        <a:spcAft>
          <a:spcPct val="0"/>
        </a:spcAft>
        <a:defRPr sz="3000" b="1">
          <a:solidFill>
            <a:srgbClr val="C33A2D"/>
          </a:solidFill>
          <a:latin typeface="Arial" charset="0"/>
        </a:defRPr>
      </a:lvl8pPr>
      <a:lvl9pPr marL="1828800" algn="l" rtl="0" fontAlgn="base">
        <a:spcBef>
          <a:spcPct val="0"/>
        </a:spcBef>
        <a:spcAft>
          <a:spcPct val="0"/>
        </a:spcAft>
        <a:defRPr sz="3000" b="1">
          <a:solidFill>
            <a:srgbClr val="C33A2D"/>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lumMod val="95000"/>
              <a:lumOff val="5000"/>
            </a:schemeClr>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lumMod val="95000"/>
              <a:lumOff val="5000"/>
            </a:schemeClr>
          </a:solidFill>
          <a:latin typeface="+mn-lt"/>
        </a:defRPr>
      </a:lvl2pPr>
      <a:lvl3pPr marL="1143000" indent="-228600" algn="l" rtl="0" eaLnBrk="0" fontAlgn="base" hangingPunct="0">
        <a:spcBef>
          <a:spcPct val="20000"/>
        </a:spcBef>
        <a:spcAft>
          <a:spcPct val="0"/>
        </a:spcAft>
        <a:buChar char="•"/>
        <a:defRPr sz="2000">
          <a:solidFill>
            <a:schemeClr val="tx1">
              <a:lumMod val="95000"/>
              <a:lumOff val="5000"/>
            </a:schemeClr>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1801-81A9-4CAD-9174-9567FC0655E4}" type="datetimeFigureOut">
              <a:rPr lang="en-US" smtClean="0"/>
              <a:t>10/30/2024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5143D-DC3D-4E12-9341-6BDFB556E7E4}" type="slidenum">
              <a:rPr lang="en-US" smtClean="0"/>
              <a:t>‹#›</a:t>
            </a:fld>
            <a:endParaRPr lang="en-US"/>
          </a:p>
        </p:txBody>
      </p:sp>
    </p:spTree>
    <p:extLst>
      <p:ext uri="{BB962C8B-B14F-4D97-AF65-F5344CB8AC3E}">
        <p14:creationId xmlns:p14="http://schemas.microsoft.com/office/powerpoint/2010/main" val="11320658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91D913-7FDB-48DE-9FE6-C30F23757B5F}"/>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spc="38">
                <a:solidFill>
                  <a:schemeClr val="bg1"/>
                </a:solidFill>
                <a:latin typeface="+mj-lt"/>
                <a:ea typeface="+mj-ea"/>
                <a:cs typeface="+mj-cs"/>
              </a:rPr>
              <a:t>CS 522: Human-Computer Interaction</a:t>
            </a:r>
          </a:p>
        </p:txBody>
      </p:sp>
      <p:pic>
        <p:nvPicPr>
          <p:cNvPr id="1026" name="Picture 2" descr="A computer icons on a black background&#10;&#10;Description automatically generated">
            <a:extLst>
              <a:ext uri="{FF2B5EF4-FFF2-40B4-BE49-F238E27FC236}">
                <a16:creationId xmlns:a16="http://schemas.microsoft.com/office/drawing/2014/main" id="{809AC1FF-839A-E1B6-8403-BCD18B5AD9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2195672"/>
            <a:ext cx="10905066" cy="3353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24A7CF-C3FB-117F-13E7-F7D412401CC9}"/>
              </a:ext>
            </a:extLst>
          </p:cNvPr>
          <p:cNvSpPr txBox="1"/>
          <p:nvPr/>
        </p:nvSpPr>
        <p:spPr>
          <a:xfrm>
            <a:off x="3789947" y="5962389"/>
            <a:ext cx="7977511" cy="646331"/>
          </a:xfrm>
          <a:prstGeom prst="rect">
            <a:avLst/>
          </a:prstGeom>
          <a:noFill/>
        </p:spPr>
        <p:txBody>
          <a:bodyPr wrap="square" rtlCol="0">
            <a:spAutoFit/>
          </a:bodyPr>
          <a:lstStyle/>
          <a:p>
            <a:pPr algn="r"/>
            <a:r>
              <a:rPr lang="en-US" sz="3600" b="1" dirty="0"/>
              <a:t>Lab: Formative Evaluation – 10/31</a:t>
            </a:r>
          </a:p>
        </p:txBody>
      </p:sp>
    </p:spTree>
    <p:extLst>
      <p:ext uri="{BB962C8B-B14F-4D97-AF65-F5344CB8AC3E}">
        <p14:creationId xmlns:p14="http://schemas.microsoft.com/office/powerpoint/2010/main" val="128714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3F21-11CB-4693-4BD4-2DE39886C352}"/>
              </a:ext>
            </a:extLst>
          </p:cNvPr>
          <p:cNvSpPr>
            <a:spLocks noGrp="1"/>
          </p:cNvSpPr>
          <p:nvPr>
            <p:ph type="title"/>
          </p:nvPr>
        </p:nvSpPr>
        <p:spPr/>
        <p:txBody>
          <a:bodyPr/>
          <a:lstStyle/>
          <a:p>
            <a:r>
              <a:rPr lang="en-US" dirty="0"/>
              <a:t>When evaluating an application:</a:t>
            </a:r>
          </a:p>
        </p:txBody>
      </p:sp>
      <p:sp>
        <p:nvSpPr>
          <p:cNvPr id="3" name="Content Placeholder 2">
            <a:extLst>
              <a:ext uri="{FF2B5EF4-FFF2-40B4-BE49-F238E27FC236}">
                <a16:creationId xmlns:a16="http://schemas.microsoft.com/office/drawing/2014/main" id="{F627D29A-0F25-45BB-4D54-00679515FF84}"/>
              </a:ext>
            </a:extLst>
          </p:cNvPr>
          <p:cNvSpPr>
            <a:spLocks noGrp="1"/>
          </p:cNvSpPr>
          <p:nvPr>
            <p:ph idx="1"/>
          </p:nvPr>
        </p:nvSpPr>
        <p:spPr/>
        <p:txBody>
          <a:bodyPr/>
          <a:lstStyle/>
          <a:p>
            <a:pPr>
              <a:spcBef>
                <a:spcPts val="1200"/>
              </a:spcBef>
            </a:pPr>
            <a:r>
              <a:rPr lang="en-US" sz="2400" dirty="0">
                <a:solidFill>
                  <a:schemeClr val="tx1"/>
                </a:solidFill>
              </a:rPr>
              <a:t>During the process, you have to answer 4 questions.</a:t>
            </a:r>
          </a:p>
          <a:p>
            <a:pPr>
              <a:spcBef>
                <a:spcPts val="1200"/>
              </a:spcBef>
            </a:pPr>
            <a:r>
              <a:rPr lang="en-US" sz="2400" dirty="0">
                <a:solidFill>
                  <a:schemeClr val="tx1"/>
                </a:solidFill>
              </a:rPr>
              <a:t>Before each step, ask these 3 questions in the following order:</a:t>
            </a:r>
          </a:p>
          <a:p>
            <a:pPr lvl="1">
              <a:spcBef>
                <a:spcPts val="1200"/>
              </a:spcBef>
            </a:pPr>
            <a:r>
              <a:rPr lang="en-US" sz="2000" dirty="0">
                <a:solidFill>
                  <a:schemeClr val="tx1"/>
                </a:solidFill>
              </a:rPr>
              <a:t>Will the user try to achieve the right effect? </a:t>
            </a:r>
          </a:p>
          <a:p>
            <a:pPr lvl="1">
              <a:spcBef>
                <a:spcPts val="1200"/>
              </a:spcBef>
            </a:pPr>
            <a:r>
              <a:rPr lang="en-US" sz="2000" dirty="0">
                <a:solidFill>
                  <a:schemeClr val="tx1"/>
                </a:solidFill>
              </a:rPr>
              <a:t>Will the user notice that the correct action is available?</a:t>
            </a:r>
          </a:p>
          <a:p>
            <a:pPr lvl="1">
              <a:spcBef>
                <a:spcPts val="1200"/>
              </a:spcBef>
            </a:pPr>
            <a:r>
              <a:rPr lang="en-US" sz="2000" dirty="0">
                <a:solidFill>
                  <a:schemeClr val="tx1"/>
                </a:solidFill>
              </a:rPr>
              <a:t>Will the user associate the correct action with the effect that the user is trying to achieve?</a:t>
            </a:r>
          </a:p>
          <a:p>
            <a:pPr>
              <a:spcBef>
                <a:spcPts val="1200"/>
              </a:spcBef>
            </a:pPr>
            <a:r>
              <a:rPr lang="en-US" sz="2400" dirty="0">
                <a:solidFill>
                  <a:schemeClr val="tx1"/>
                </a:solidFill>
              </a:rPr>
              <a:t>Ask this question after each step in the user's flow.</a:t>
            </a:r>
          </a:p>
          <a:p>
            <a:pPr lvl="1">
              <a:spcBef>
                <a:spcPts val="1200"/>
              </a:spcBef>
            </a:pPr>
            <a:r>
              <a:rPr lang="en-US" sz="2000" dirty="0">
                <a:solidFill>
                  <a:schemeClr val="tx1"/>
                </a:solidFill>
              </a:rPr>
              <a:t>Will the user see that progress is being made toward the solution of the task? </a:t>
            </a:r>
          </a:p>
        </p:txBody>
      </p:sp>
    </p:spTree>
    <p:extLst>
      <p:ext uri="{BB962C8B-B14F-4D97-AF65-F5344CB8AC3E}">
        <p14:creationId xmlns:p14="http://schemas.microsoft.com/office/powerpoint/2010/main" val="225593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2FCF-FCEE-0085-9642-644AC76A5486}"/>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85E5BB75-3C58-6BDF-853B-96F06EB4D275}"/>
              </a:ext>
            </a:extLst>
          </p:cNvPr>
          <p:cNvSpPr>
            <a:spLocks noGrp="1"/>
          </p:cNvSpPr>
          <p:nvPr>
            <p:ph idx="1"/>
          </p:nvPr>
        </p:nvSpPr>
        <p:spPr/>
        <p:txBody>
          <a:bodyPr/>
          <a:lstStyle/>
          <a:p>
            <a:r>
              <a:rPr lang="en-US" dirty="0"/>
              <a:t>Create tasks</a:t>
            </a:r>
          </a:p>
          <a:p>
            <a:r>
              <a:rPr lang="en-US" dirty="0"/>
              <a:t>Plan your evaluation</a:t>
            </a:r>
          </a:p>
          <a:p>
            <a:r>
              <a:rPr lang="en-US" dirty="0"/>
              <a:t>Use your sketches to practice testing with your peers</a:t>
            </a:r>
          </a:p>
        </p:txBody>
      </p:sp>
    </p:spTree>
    <p:extLst>
      <p:ext uri="{BB962C8B-B14F-4D97-AF65-F5344CB8AC3E}">
        <p14:creationId xmlns:p14="http://schemas.microsoft.com/office/powerpoint/2010/main" val="10358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EE0A-DB46-F542-323B-7104897150D9}"/>
              </a:ext>
            </a:extLst>
          </p:cNvPr>
          <p:cNvSpPr>
            <a:spLocks noGrp="1"/>
          </p:cNvSpPr>
          <p:nvPr>
            <p:ph type="title"/>
          </p:nvPr>
        </p:nvSpPr>
        <p:spPr/>
        <p:txBody>
          <a:bodyPr/>
          <a:lstStyle/>
          <a:p>
            <a:r>
              <a:rPr lang="en-US" dirty="0"/>
              <a:t>Formative Evaluation</a:t>
            </a:r>
          </a:p>
        </p:txBody>
      </p:sp>
      <p:sp>
        <p:nvSpPr>
          <p:cNvPr id="3" name="Content Placeholder 2">
            <a:extLst>
              <a:ext uri="{FF2B5EF4-FFF2-40B4-BE49-F238E27FC236}">
                <a16:creationId xmlns:a16="http://schemas.microsoft.com/office/drawing/2014/main" id="{8CDB2418-D919-EB2C-D33E-F79C559C6BFD}"/>
              </a:ext>
            </a:extLst>
          </p:cNvPr>
          <p:cNvSpPr>
            <a:spLocks noGrp="1"/>
          </p:cNvSpPr>
          <p:nvPr>
            <p:ph idx="1"/>
          </p:nvPr>
        </p:nvSpPr>
        <p:spPr>
          <a:xfrm>
            <a:off x="440267" y="1773012"/>
            <a:ext cx="11319933" cy="3837254"/>
          </a:xfrm>
        </p:spPr>
        <p:txBody>
          <a:bodyPr/>
          <a:lstStyle/>
          <a:p>
            <a:pPr marL="0" indent="0">
              <a:buNone/>
            </a:pPr>
            <a:r>
              <a:rPr lang="en-US" altLang="en-US" sz="2800" dirty="0"/>
              <a:t>Assessing a product during its development or early implementation.</a:t>
            </a:r>
          </a:p>
          <a:p>
            <a:pPr marL="0" indent="0">
              <a:buNone/>
            </a:pPr>
            <a:endParaRPr lang="en-US" altLang="en-US" sz="2800" dirty="0"/>
          </a:p>
          <a:p>
            <a:pPr marL="0" indent="0">
              <a:buNone/>
            </a:pPr>
            <a:r>
              <a:rPr lang="en-US" altLang="en-US" sz="2800" dirty="0"/>
              <a:t>Formative evaluation results should inform your high-fidelity prototyping or full-fledged implementation.</a:t>
            </a:r>
          </a:p>
        </p:txBody>
      </p:sp>
    </p:spTree>
    <p:extLst>
      <p:ext uri="{BB962C8B-B14F-4D97-AF65-F5344CB8AC3E}">
        <p14:creationId xmlns:p14="http://schemas.microsoft.com/office/powerpoint/2010/main" val="2150905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Getting the design right</a:t>
            </a:r>
          </a:p>
        </p:txBody>
      </p:sp>
      <p:sp>
        <p:nvSpPr>
          <p:cNvPr id="3" name="Content Placeholder 2">
            <a:extLst>
              <a:ext uri="{FF2B5EF4-FFF2-40B4-BE49-F238E27FC236}">
                <a16:creationId xmlns:a16="http://schemas.microsoft.com/office/drawing/2014/main" id="{DC8B2A68-43F2-C3A8-E732-46AE63D3E1B7}"/>
              </a:ext>
            </a:extLst>
          </p:cNvPr>
          <p:cNvSpPr>
            <a:spLocks noGrp="1"/>
          </p:cNvSpPr>
          <p:nvPr>
            <p:ph idx="1"/>
          </p:nvPr>
        </p:nvSpPr>
        <p:spPr>
          <a:xfrm>
            <a:off x="4463716" y="1959623"/>
            <a:ext cx="7424490" cy="1950640"/>
          </a:xfrm>
        </p:spPr>
        <p:txBody>
          <a:bodyPr/>
          <a:lstStyle/>
          <a:p>
            <a:pPr marL="0" indent="0">
              <a:buNone/>
            </a:pPr>
            <a:r>
              <a:rPr lang="en-US" sz="2400" dirty="0"/>
              <a:t>Sketches using the elaboration-reduction method.</a:t>
            </a:r>
          </a:p>
          <a:p>
            <a:pPr marL="0" indent="0">
              <a:buNone/>
            </a:pPr>
            <a:r>
              <a:rPr lang="en-US" sz="2400" dirty="0"/>
              <a:t>—Getting the right design (to meet the functional requirements)</a:t>
            </a:r>
          </a:p>
        </p:txBody>
      </p:sp>
      <p:pic>
        <p:nvPicPr>
          <p:cNvPr id="4" name="Picture 2" descr="http://designsojourn.com/wp-content/uploads/2007/05/carl-liu2.jpg">
            <a:extLst>
              <a:ext uri="{FF2B5EF4-FFF2-40B4-BE49-F238E27FC236}">
                <a16:creationId xmlns:a16="http://schemas.microsoft.com/office/drawing/2014/main" id="{090951B2-4A33-4F09-F363-438E29B18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717574"/>
            <a:ext cx="3414949" cy="2432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sabilitygeek.com/wp-content/uploads/2012/08/Introduction-Website-Usability-Testing-Car.jpg">
            <a:extLst>
              <a:ext uri="{FF2B5EF4-FFF2-40B4-BE49-F238E27FC236}">
                <a16:creationId xmlns:a16="http://schemas.microsoft.com/office/drawing/2014/main" id="{BD3AD1C9-7206-E81C-EBD3-F83577ECC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4378665"/>
            <a:ext cx="3244513" cy="21096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5C4CEA-777F-4C16-DF8D-80E0B0629554}"/>
              </a:ext>
            </a:extLst>
          </p:cNvPr>
          <p:cNvSpPr txBox="1"/>
          <p:nvPr/>
        </p:nvSpPr>
        <p:spPr>
          <a:xfrm>
            <a:off x="4443994" y="4267033"/>
            <a:ext cx="7316206"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0" eaLnBrk="0" fontAlgn="base" hangingPunct="0">
              <a:spcBef>
                <a:spcPct val="20000"/>
              </a:spcBef>
              <a:spcAft>
                <a:spcPct val="0"/>
              </a:spcAft>
              <a:buNone/>
              <a:defRPr sz="2800">
                <a:solidFill>
                  <a:schemeClr val="tx1">
                    <a:lumMod val="85000"/>
                    <a:lumOff val="15000"/>
                  </a:schemeClr>
                </a:solidFill>
              </a:defRPr>
            </a:lvl1pPr>
            <a:lvl2pPr marL="742950" indent="-285750" eaLnBrk="0" fontAlgn="base" hangingPunct="0">
              <a:spcBef>
                <a:spcPct val="20000"/>
              </a:spcBef>
              <a:spcAft>
                <a:spcPct val="0"/>
              </a:spcAft>
              <a:buChar char="–"/>
              <a:defRPr sz="2400">
                <a:solidFill>
                  <a:schemeClr val="tx1">
                    <a:lumMod val="85000"/>
                    <a:lumOff val="15000"/>
                  </a:schemeClr>
                </a:solidFill>
              </a:defRPr>
            </a:lvl2pPr>
            <a:lvl3pPr marL="1143000" indent="-228600" eaLnBrk="0" fontAlgn="base" hangingPunct="0">
              <a:spcBef>
                <a:spcPct val="20000"/>
              </a:spcBef>
              <a:spcAft>
                <a:spcPct val="0"/>
              </a:spcAft>
              <a:buChar char="•"/>
              <a:defRPr sz="2000">
                <a:solidFill>
                  <a:schemeClr val="tx1">
                    <a:lumMod val="85000"/>
                    <a:lumOff val="15000"/>
                  </a:schemeClr>
                </a:solidFill>
              </a:defRPr>
            </a:lvl3pPr>
            <a:lvl4pPr marL="1600200" indent="-228600" eaLnBrk="0" fontAlgn="base" hangingPunct="0">
              <a:spcBef>
                <a:spcPct val="20000"/>
              </a:spcBef>
              <a:spcAft>
                <a:spcPct val="0"/>
              </a:spcAft>
              <a:buChar char="–"/>
              <a:defRPr sz="2000">
                <a:solidFill>
                  <a:schemeClr val="tx1">
                    <a:lumMod val="85000"/>
                    <a:lumOff val="15000"/>
                  </a:schemeClr>
                </a:solidFill>
              </a:defRPr>
            </a:lvl4pPr>
            <a:lvl5pPr marL="2057400" indent="-228600" eaLnBrk="0" fontAlgn="base" hangingPunct="0">
              <a:spcBef>
                <a:spcPct val="20000"/>
              </a:spcBef>
              <a:spcAft>
                <a:spcPct val="0"/>
              </a:spcAft>
              <a:buChar char="»"/>
              <a:defRPr sz="2000">
                <a:solidFill>
                  <a:schemeClr val="tx1">
                    <a:lumMod val="85000"/>
                    <a:lumOff val="15000"/>
                  </a:schemeClr>
                </a:solidFill>
              </a:defRPr>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en-US" sz="2400" dirty="0"/>
              <a:t>Testing with users/ user representatives.</a:t>
            </a:r>
          </a:p>
          <a:p>
            <a:r>
              <a:rPr lang="en-US" sz="2400" dirty="0"/>
              <a:t>—Getting the design right (to meet usability goals and provide a user-friendly design solution.) still focusing on ideas, not system’s performance or visual design</a:t>
            </a:r>
          </a:p>
        </p:txBody>
      </p:sp>
    </p:spTree>
    <p:extLst>
      <p:ext uri="{BB962C8B-B14F-4D97-AF65-F5344CB8AC3E}">
        <p14:creationId xmlns:p14="http://schemas.microsoft.com/office/powerpoint/2010/main" val="27734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15590-430F-61A2-3DC0-8E33AE90B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A8E09-777D-5547-30BD-EA7131839F14}"/>
              </a:ext>
            </a:extLst>
          </p:cNvPr>
          <p:cNvSpPr>
            <a:spLocks noGrp="1"/>
          </p:cNvSpPr>
          <p:nvPr>
            <p:ph type="title"/>
          </p:nvPr>
        </p:nvSpPr>
        <p:spPr/>
        <p:txBody>
          <a:bodyPr/>
          <a:lstStyle/>
          <a:p>
            <a:r>
              <a:rPr lang="en-US" dirty="0"/>
              <a:t>Formative evaluation methods</a:t>
            </a:r>
          </a:p>
        </p:txBody>
      </p:sp>
      <p:sp>
        <p:nvSpPr>
          <p:cNvPr id="3" name="Content Placeholder 2">
            <a:extLst>
              <a:ext uri="{FF2B5EF4-FFF2-40B4-BE49-F238E27FC236}">
                <a16:creationId xmlns:a16="http://schemas.microsoft.com/office/drawing/2014/main" id="{10B63770-CE3E-476F-6C4B-AC8B501A93C2}"/>
              </a:ext>
            </a:extLst>
          </p:cNvPr>
          <p:cNvSpPr>
            <a:spLocks noGrp="1"/>
          </p:cNvSpPr>
          <p:nvPr>
            <p:ph idx="1"/>
          </p:nvPr>
        </p:nvSpPr>
        <p:spPr>
          <a:xfrm>
            <a:off x="440267" y="1773012"/>
            <a:ext cx="11319933" cy="3837254"/>
          </a:xfrm>
        </p:spPr>
        <p:txBody>
          <a:bodyPr/>
          <a:lstStyle/>
          <a:p>
            <a:r>
              <a:rPr lang="en-US" altLang="en-US" sz="2800" dirty="0"/>
              <a:t>Heuristic Inspection</a:t>
            </a:r>
          </a:p>
          <a:p>
            <a:r>
              <a:rPr lang="en-US" altLang="en-US" sz="2800" dirty="0"/>
              <a:t>Think aloud protocol</a:t>
            </a:r>
          </a:p>
          <a:p>
            <a:r>
              <a:rPr lang="en-US" altLang="en-US" sz="2800" dirty="0"/>
              <a:t>Cognitive Walkthrough</a:t>
            </a:r>
          </a:p>
          <a:p>
            <a:r>
              <a:rPr lang="en-US" altLang="en-US" sz="2800" dirty="0"/>
              <a:t>Pluralistic Walkthrough</a:t>
            </a:r>
          </a:p>
          <a:p>
            <a:r>
              <a:rPr lang="en-US" altLang="en-US" sz="2800" dirty="0"/>
              <a:t>GOMS (Goals, Operators, Methods, Selection)</a:t>
            </a:r>
          </a:p>
          <a:p>
            <a:r>
              <a:rPr lang="en-US" altLang="en-US" sz="2800" dirty="0"/>
              <a:t>Interviews</a:t>
            </a:r>
          </a:p>
          <a:p>
            <a:r>
              <a:rPr lang="en-US" altLang="en-US" sz="2800" dirty="0"/>
              <a:t>Observational task analysis</a:t>
            </a:r>
          </a:p>
          <a:p>
            <a:r>
              <a:rPr lang="en-US" altLang="en-US" sz="2800" dirty="0"/>
              <a:t>..... Many more</a:t>
            </a:r>
          </a:p>
        </p:txBody>
      </p:sp>
    </p:spTree>
    <p:extLst>
      <p:ext uri="{BB962C8B-B14F-4D97-AF65-F5344CB8AC3E}">
        <p14:creationId xmlns:p14="http://schemas.microsoft.com/office/powerpoint/2010/main" val="359263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EF9B-2B34-720C-EC0F-DA91C86329B5}"/>
              </a:ext>
            </a:extLst>
          </p:cNvPr>
          <p:cNvSpPr>
            <a:spLocks noGrp="1"/>
          </p:cNvSpPr>
          <p:nvPr>
            <p:ph type="title"/>
          </p:nvPr>
        </p:nvSpPr>
        <p:spPr/>
        <p:txBody>
          <a:bodyPr/>
          <a:lstStyle/>
          <a:p>
            <a:r>
              <a:rPr lang="en-US" dirty="0"/>
              <a:t>Before Evaluation</a:t>
            </a:r>
          </a:p>
        </p:txBody>
      </p:sp>
      <p:sp>
        <p:nvSpPr>
          <p:cNvPr id="3" name="Content Placeholder 2">
            <a:extLst>
              <a:ext uri="{FF2B5EF4-FFF2-40B4-BE49-F238E27FC236}">
                <a16:creationId xmlns:a16="http://schemas.microsoft.com/office/drawing/2014/main" id="{413863E6-D228-74F2-7056-5C62CD9F1F65}"/>
              </a:ext>
            </a:extLst>
          </p:cNvPr>
          <p:cNvSpPr>
            <a:spLocks noGrp="1"/>
          </p:cNvSpPr>
          <p:nvPr>
            <p:ph idx="1"/>
          </p:nvPr>
        </p:nvSpPr>
        <p:spPr/>
        <p:txBody>
          <a:bodyPr/>
          <a:lstStyle/>
          <a:p>
            <a:pPr marL="0" indent="0">
              <a:buNone/>
            </a:pPr>
            <a:r>
              <a:rPr lang="en-US" dirty="0"/>
              <a:t>You need prototypes</a:t>
            </a:r>
          </a:p>
        </p:txBody>
      </p:sp>
      <p:pic>
        <p:nvPicPr>
          <p:cNvPr id="4" name="Picture 3">
            <a:extLst>
              <a:ext uri="{FF2B5EF4-FFF2-40B4-BE49-F238E27FC236}">
                <a16:creationId xmlns:a16="http://schemas.microsoft.com/office/drawing/2014/main" id="{511A1C7C-6625-3E86-703F-3D24C2BC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33" y="1257300"/>
            <a:ext cx="4953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6AB11649-7AF7-545E-A014-0B0E55449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9818" y="4153475"/>
            <a:ext cx="1859038" cy="127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6" name="Group 7">
            <a:extLst>
              <a:ext uri="{FF2B5EF4-FFF2-40B4-BE49-F238E27FC236}">
                <a16:creationId xmlns:a16="http://schemas.microsoft.com/office/drawing/2014/main" id="{F7BE802E-6AF9-197D-C74A-A8155A737FBB}"/>
              </a:ext>
            </a:extLst>
          </p:cNvPr>
          <p:cNvGrpSpPr>
            <a:grpSpLocks/>
          </p:cNvGrpSpPr>
          <p:nvPr/>
        </p:nvGrpSpPr>
        <p:grpSpPr bwMode="auto">
          <a:xfrm>
            <a:off x="1135729" y="4110309"/>
            <a:ext cx="1296566" cy="1296566"/>
            <a:chOff x="5091289" y="1794933"/>
            <a:chExt cx="3422095" cy="3206045"/>
          </a:xfrm>
        </p:grpSpPr>
        <p:grpSp>
          <p:nvGrpSpPr>
            <p:cNvPr id="7" name="Group 23">
              <a:extLst>
                <a:ext uri="{FF2B5EF4-FFF2-40B4-BE49-F238E27FC236}">
                  <a16:creationId xmlns:a16="http://schemas.microsoft.com/office/drawing/2014/main" id="{207F41C0-D3A0-0A24-AC4B-E6AD00C03490}"/>
                </a:ext>
              </a:extLst>
            </p:cNvPr>
            <p:cNvGrpSpPr>
              <a:grpSpLocks/>
            </p:cNvGrpSpPr>
            <p:nvPr/>
          </p:nvGrpSpPr>
          <p:grpSpPr bwMode="auto">
            <a:xfrm>
              <a:off x="5091289" y="1794933"/>
              <a:ext cx="3422095" cy="3206045"/>
              <a:chOff x="5091289" y="1794933"/>
              <a:chExt cx="3422095" cy="3206045"/>
            </a:xfrm>
          </p:grpSpPr>
          <p:sp>
            <p:nvSpPr>
              <p:cNvPr id="17" name="Freeform 18">
                <a:extLst>
                  <a:ext uri="{FF2B5EF4-FFF2-40B4-BE49-F238E27FC236}">
                    <a16:creationId xmlns:a16="http://schemas.microsoft.com/office/drawing/2014/main" id="{72F4D05B-5DA9-D96C-4737-3F43FA3B740F}"/>
                  </a:ext>
                </a:extLst>
              </p:cNvPr>
              <p:cNvSpPr>
                <a:spLocks noChangeArrowheads="1"/>
              </p:cNvSpPr>
              <p:nvPr/>
            </p:nvSpPr>
            <p:spPr bwMode="auto">
              <a:xfrm>
                <a:off x="5091289" y="1794933"/>
                <a:ext cx="3422095" cy="3206045"/>
              </a:xfrm>
              <a:custGeom>
                <a:avLst/>
                <a:gdLst>
                  <a:gd name="T0" fmla="*/ 237067 w 3422095"/>
                  <a:gd name="T1" fmla="*/ 406400 h 3206045"/>
                  <a:gd name="T2" fmla="*/ 191911 w 3422095"/>
                  <a:gd name="T3" fmla="*/ 1241778 h 3206045"/>
                  <a:gd name="T4" fmla="*/ 158044 w 3422095"/>
                  <a:gd name="T5" fmla="*/ 1411111 h 3206045"/>
                  <a:gd name="T6" fmla="*/ 135467 w 3422095"/>
                  <a:gd name="T7" fmla="*/ 1614311 h 3206045"/>
                  <a:gd name="T8" fmla="*/ 112889 w 3422095"/>
                  <a:gd name="T9" fmla="*/ 1704623 h 3206045"/>
                  <a:gd name="T10" fmla="*/ 79022 w 3422095"/>
                  <a:gd name="T11" fmla="*/ 1919111 h 3206045"/>
                  <a:gd name="T12" fmla="*/ 56444 w 3422095"/>
                  <a:gd name="T13" fmla="*/ 2009423 h 3206045"/>
                  <a:gd name="T14" fmla="*/ 22578 w 3422095"/>
                  <a:gd name="T15" fmla="*/ 2201334 h 3206045"/>
                  <a:gd name="T16" fmla="*/ 0 w 3422095"/>
                  <a:gd name="T17" fmla="*/ 2348089 h 3206045"/>
                  <a:gd name="T18" fmla="*/ 22578 w 3422095"/>
                  <a:gd name="T19" fmla="*/ 2630311 h 3206045"/>
                  <a:gd name="T20" fmla="*/ 67733 w 3422095"/>
                  <a:gd name="T21" fmla="*/ 2788356 h 3206045"/>
                  <a:gd name="T22" fmla="*/ 180622 w 3422095"/>
                  <a:gd name="T23" fmla="*/ 2889956 h 3206045"/>
                  <a:gd name="T24" fmla="*/ 417689 w 3422095"/>
                  <a:gd name="T25" fmla="*/ 2935111 h 3206045"/>
                  <a:gd name="T26" fmla="*/ 508000 w 3422095"/>
                  <a:gd name="T27" fmla="*/ 2968978 h 3206045"/>
                  <a:gd name="T28" fmla="*/ 1648178 w 3422095"/>
                  <a:gd name="T29" fmla="*/ 3002845 h 3206045"/>
                  <a:gd name="T30" fmla="*/ 1840089 w 3422095"/>
                  <a:gd name="T31" fmla="*/ 3036711 h 3206045"/>
                  <a:gd name="T32" fmla="*/ 1941689 w 3422095"/>
                  <a:gd name="T33" fmla="*/ 3059289 h 3206045"/>
                  <a:gd name="T34" fmla="*/ 2212622 w 3422095"/>
                  <a:gd name="T35" fmla="*/ 3093156 h 3206045"/>
                  <a:gd name="T36" fmla="*/ 2551289 w 3422095"/>
                  <a:gd name="T37" fmla="*/ 3138311 h 3206045"/>
                  <a:gd name="T38" fmla="*/ 2765778 w 3422095"/>
                  <a:gd name="T39" fmla="*/ 3172178 h 3206045"/>
                  <a:gd name="T40" fmla="*/ 3296355 w 3422095"/>
                  <a:gd name="T41" fmla="*/ 3194756 h 3206045"/>
                  <a:gd name="T42" fmla="*/ 3409244 w 3422095"/>
                  <a:gd name="T43" fmla="*/ 3104445 h 3206045"/>
                  <a:gd name="T44" fmla="*/ 3386667 w 3422095"/>
                  <a:gd name="T45" fmla="*/ 2878667 h 3206045"/>
                  <a:gd name="T46" fmla="*/ 3386667 w 3422095"/>
                  <a:gd name="T47" fmla="*/ 2528711 h 3206045"/>
                  <a:gd name="T48" fmla="*/ 3397955 w 3422095"/>
                  <a:gd name="T49" fmla="*/ 2054578 h 3206045"/>
                  <a:gd name="T50" fmla="*/ 3352800 w 3422095"/>
                  <a:gd name="T51" fmla="*/ 1794934 h 3206045"/>
                  <a:gd name="T52" fmla="*/ 3307644 w 3422095"/>
                  <a:gd name="T53" fmla="*/ 1591734 h 3206045"/>
                  <a:gd name="T54" fmla="*/ 3273778 w 3422095"/>
                  <a:gd name="T55" fmla="*/ 1309511 h 3206045"/>
                  <a:gd name="T56" fmla="*/ 3239911 w 3422095"/>
                  <a:gd name="T57" fmla="*/ 1140178 h 3206045"/>
                  <a:gd name="T58" fmla="*/ 3217333 w 3422095"/>
                  <a:gd name="T59" fmla="*/ 1061156 h 3206045"/>
                  <a:gd name="T60" fmla="*/ 3183467 w 3422095"/>
                  <a:gd name="T61" fmla="*/ 925689 h 3206045"/>
                  <a:gd name="T62" fmla="*/ 3127022 w 3422095"/>
                  <a:gd name="T63" fmla="*/ 270934 h 3206045"/>
                  <a:gd name="T64" fmla="*/ 3070578 w 3422095"/>
                  <a:gd name="T65" fmla="*/ 79023 h 3206045"/>
                  <a:gd name="T66" fmla="*/ 1885244 w 3422095"/>
                  <a:gd name="T67" fmla="*/ 11289 h 3206045"/>
                  <a:gd name="T68" fmla="*/ 1388533 w 3422095"/>
                  <a:gd name="T69" fmla="*/ 33867 h 3206045"/>
                  <a:gd name="T70" fmla="*/ 1162755 w 3422095"/>
                  <a:gd name="T71" fmla="*/ 90311 h 3206045"/>
                  <a:gd name="T72" fmla="*/ 428978 w 3422095"/>
                  <a:gd name="T73" fmla="*/ 101600 h 3206045"/>
                  <a:gd name="T74" fmla="*/ 248355 w 3422095"/>
                  <a:gd name="T75" fmla="*/ 146756 h 3206045"/>
                  <a:gd name="T76" fmla="*/ 259644 w 3422095"/>
                  <a:gd name="T77" fmla="*/ 259645 h 32060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422095"/>
                  <a:gd name="T118" fmla="*/ 0 h 3206045"/>
                  <a:gd name="T119" fmla="*/ 3422095 w 3422095"/>
                  <a:gd name="T120" fmla="*/ 3206045 h 32060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422095" h="3206045">
                    <a:moveTo>
                      <a:pt x="248355" y="372534"/>
                    </a:moveTo>
                    <a:cubicBezTo>
                      <a:pt x="244592" y="396993"/>
                      <a:pt x="238381" y="394574"/>
                      <a:pt x="237067" y="406400"/>
                    </a:cubicBezTo>
                    <a:cubicBezTo>
                      <a:pt x="218420" y="574233"/>
                      <a:pt x="217343" y="985517"/>
                      <a:pt x="214489" y="1061156"/>
                    </a:cubicBezTo>
                    <a:cubicBezTo>
                      <a:pt x="211392" y="1143233"/>
                      <a:pt x="203081" y="1169176"/>
                      <a:pt x="191911" y="1241778"/>
                    </a:cubicBezTo>
                    <a:cubicBezTo>
                      <a:pt x="187865" y="1268077"/>
                      <a:pt x="185840" y="1294709"/>
                      <a:pt x="180622" y="1320800"/>
                    </a:cubicBezTo>
                    <a:cubicBezTo>
                      <a:pt x="148573" y="1481045"/>
                      <a:pt x="195358" y="1168574"/>
                      <a:pt x="158044" y="1411111"/>
                    </a:cubicBezTo>
                    <a:cubicBezTo>
                      <a:pt x="153431" y="1441096"/>
                      <a:pt x="150105" y="1471270"/>
                      <a:pt x="146755" y="1501423"/>
                    </a:cubicBezTo>
                    <a:cubicBezTo>
                      <a:pt x="142579" y="1539009"/>
                      <a:pt x="141217" y="1576934"/>
                      <a:pt x="135467" y="1614311"/>
                    </a:cubicBezTo>
                    <a:cubicBezTo>
                      <a:pt x="133658" y="1626072"/>
                      <a:pt x="127064" y="1636634"/>
                      <a:pt x="124178" y="1648178"/>
                    </a:cubicBezTo>
                    <a:cubicBezTo>
                      <a:pt x="119524" y="1666793"/>
                      <a:pt x="115425" y="1685604"/>
                      <a:pt x="112889" y="1704623"/>
                    </a:cubicBezTo>
                    <a:cubicBezTo>
                      <a:pt x="107891" y="1742108"/>
                      <a:pt x="106598" y="1780026"/>
                      <a:pt x="101600" y="1817511"/>
                    </a:cubicBezTo>
                    <a:cubicBezTo>
                      <a:pt x="95925" y="1860075"/>
                      <a:pt x="87965" y="1878867"/>
                      <a:pt x="79022" y="1919111"/>
                    </a:cubicBezTo>
                    <a:cubicBezTo>
                      <a:pt x="74860" y="1937842"/>
                      <a:pt x="72387" y="1956941"/>
                      <a:pt x="67733" y="1975556"/>
                    </a:cubicBezTo>
                    <a:cubicBezTo>
                      <a:pt x="64847" y="1987100"/>
                      <a:pt x="59025" y="1997807"/>
                      <a:pt x="56444" y="2009423"/>
                    </a:cubicBezTo>
                    <a:cubicBezTo>
                      <a:pt x="29951" y="2128640"/>
                      <a:pt x="59280" y="2034778"/>
                      <a:pt x="33867" y="2111023"/>
                    </a:cubicBezTo>
                    <a:cubicBezTo>
                      <a:pt x="30104" y="2141127"/>
                      <a:pt x="26868" y="2171301"/>
                      <a:pt x="22578" y="2201334"/>
                    </a:cubicBezTo>
                    <a:cubicBezTo>
                      <a:pt x="19341" y="2223993"/>
                      <a:pt x="14769" y="2246444"/>
                      <a:pt x="11289" y="2269067"/>
                    </a:cubicBezTo>
                    <a:cubicBezTo>
                      <a:pt x="7243" y="2295366"/>
                      <a:pt x="3763" y="2321748"/>
                      <a:pt x="0" y="2348089"/>
                    </a:cubicBezTo>
                    <a:cubicBezTo>
                      <a:pt x="3763" y="2430874"/>
                      <a:pt x="4680" y="2513838"/>
                      <a:pt x="11289" y="2596445"/>
                    </a:cubicBezTo>
                    <a:cubicBezTo>
                      <a:pt x="12238" y="2608306"/>
                      <a:pt x="20244" y="2618643"/>
                      <a:pt x="22578" y="2630311"/>
                    </a:cubicBezTo>
                    <a:cubicBezTo>
                      <a:pt x="27796" y="2656403"/>
                      <a:pt x="28649" y="2683242"/>
                      <a:pt x="33867" y="2709334"/>
                    </a:cubicBezTo>
                    <a:cubicBezTo>
                      <a:pt x="40486" y="2742430"/>
                      <a:pt x="53963" y="2756225"/>
                      <a:pt x="67733" y="2788356"/>
                    </a:cubicBezTo>
                    <a:cubicBezTo>
                      <a:pt x="81506" y="2820492"/>
                      <a:pt x="74481" y="2828971"/>
                      <a:pt x="101600" y="2856089"/>
                    </a:cubicBezTo>
                    <a:cubicBezTo>
                      <a:pt x="129745" y="2884234"/>
                      <a:pt x="143609" y="2878852"/>
                      <a:pt x="180622" y="2889956"/>
                    </a:cubicBezTo>
                    <a:cubicBezTo>
                      <a:pt x="203417" y="2896795"/>
                      <a:pt x="224880" y="2908621"/>
                      <a:pt x="248355" y="2912534"/>
                    </a:cubicBezTo>
                    <a:cubicBezTo>
                      <a:pt x="461067" y="2947986"/>
                      <a:pt x="127550" y="2893664"/>
                      <a:pt x="417689" y="2935111"/>
                    </a:cubicBezTo>
                    <a:cubicBezTo>
                      <a:pt x="436683" y="2937824"/>
                      <a:pt x="455318" y="2942637"/>
                      <a:pt x="474133" y="2946400"/>
                    </a:cubicBezTo>
                    <a:cubicBezTo>
                      <a:pt x="485422" y="2953926"/>
                      <a:pt x="495529" y="2963633"/>
                      <a:pt x="508000" y="2968978"/>
                    </a:cubicBezTo>
                    <a:cubicBezTo>
                      <a:pt x="518379" y="2973426"/>
                      <a:pt x="603971" y="2991440"/>
                      <a:pt x="609600" y="2991556"/>
                    </a:cubicBezTo>
                    <a:lnTo>
                      <a:pt x="1648178" y="3002845"/>
                    </a:lnTo>
                    <a:cubicBezTo>
                      <a:pt x="1686139" y="3008268"/>
                      <a:pt x="1755768" y="3017590"/>
                      <a:pt x="1794933" y="3025423"/>
                    </a:cubicBezTo>
                    <a:cubicBezTo>
                      <a:pt x="1810147" y="3028466"/>
                      <a:pt x="1824875" y="3033668"/>
                      <a:pt x="1840089" y="3036711"/>
                    </a:cubicBezTo>
                    <a:cubicBezTo>
                      <a:pt x="1862534" y="3041200"/>
                      <a:pt x="1885478" y="3043035"/>
                      <a:pt x="1907822" y="3048000"/>
                    </a:cubicBezTo>
                    <a:cubicBezTo>
                      <a:pt x="1919438" y="3050581"/>
                      <a:pt x="1929981" y="3057160"/>
                      <a:pt x="1941689" y="3059289"/>
                    </a:cubicBezTo>
                    <a:cubicBezTo>
                      <a:pt x="1971538" y="3064716"/>
                      <a:pt x="2001896" y="3066815"/>
                      <a:pt x="2032000" y="3070578"/>
                    </a:cubicBezTo>
                    <a:cubicBezTo>
                      <a:pt x="2114632" y="3098122"/>
                      <a:pt x="2044851" y="3077904"/>
                      <a:pt x="2212622" y="3093156"/>
                    </a:cubicBezTo>
                    <a:cubicBezTo>
                      <a:pt x="2246557" y="3096241"/>
                      <a:pt x="2280355" y="3100682"/>
                      <a:pt x="2314222" y="3104445"/>
                    </a:cubicBezTo>
                    <a:cubicBezTo>
                      <a:pt x="2502430" y="3151497"/>
                      <a:pt x="2294065" y="3104761"/>
                      <a:pt x="2551289" y="3138311"/>
                    </a:cubicBezTo>
                    <a:cubicBezTo>
                      <a:pt x="2589342" y="3143274"/>
                      <a:pt x="2626273" y="3154904"/>
                      <a:pt x="2664178" y="3160889"/>
                    </a:cubicBezTo>
                    <a:cubicBezTo>
                      <a:pt x="2697836" y="3166203"/>
                      <a:pt x="2731966" y="3167951"/>
                      <a:pt x="2765778" y="3172178"/>
                    </a:cubicBezTo>
                    <a:cubicBezTo>
                      <a:pt x="3030743" y="3205299"/>
                      <a:pt x="2844434" y="3189718"/>
                      <a:pt x="3138311" y="3206045"/>
                    </a:cubicBezTo>
                    <a:cubicBezTo>
                      <a:pt x="3190992" y="3202282"/>
                      <a:pt x="3244672" y="3205637"/>
                      <a:pt x="3296355" y="3194756"/>
                    </a:cubicBezTo>
                    <a:cubicBezTo>
                      <a:pt x="3366438" y="3180002"/>
                      <a:pt x="3339390" y="3163011"/>
                      <a:pt x="3375378" y="3127023"/>
                    </a:cubicBezTo>
                    <a:cubicBezTo>
                      <a:pt x="3384972" y="3117429"/>
                      <a:pt x="3397955" y="3111971"/>
                      <a:pt x="3409244" y="3104445"/>
                    </a:cubicBezTo>
                    <a:cubicBezTo>
                      <a:pt x="3413007" y="3078104"/>
                      <a:pt x="3422095" y="3051985"/>
                      <a:pt x="3420533" y="3025423"/>
                    </a:cubicBezTo>
                    <a:cubicBezTo>
                      <a:pt x="3410473" y="2854408"/>
                      <a:pt x="3405484" y="2963346"/>
                      <a:pt x="3386667" y="2878667"/>
                    </a:cubicBezTo>
                    <a:cubicBezTo>
                      <a:pt x="3381702" y="2856323"/>
                      <a:pt x="3379141" y="2833512"/>
                      <a:pt x="3375378" y="2810934"/>
                    </a:cubicBezTo>
                    <a:cubicBezTo>
                      <a:pt x="3379141" y="2716860"/>
                      <a:pt x="3378627" y="2622517"/>
                      <a:pt x="3386667" y="2528711"/>
                    </a:cubicBezTo>
                    <a:cubicBezTo>
                      <a:pt x="3389944" y="2490477"/>
                      <a:pt x="3409244" y="2415823"/>
                      <a:pt x="3409244" y="2415823"/>
                    </a:cubicBezTo>
                    <a:cubicBezTo>
                      <a:pt x="3405481" y="2295408"/>
                      <a:pt x="3408622" y="2174579"/>
                      <a:pt x="3397955" y="2054578"/>
                    </a:cubicBezTo>
                    <a:cubicBezTo>
                      <a:pt x="3393510" y="2004571"/>
                      <a:pt x="3372691" y="1957285"/>
                      <a:pt x="3364089" y="1907823"/>
                    </a:cubicBezTo>
                    <a:cubicBezTo>
                      <a:pt x="3357609" y="1870565"/>
                      <a:pt x="3358698" y="1832289"/>
                      <a:pt x="3352800" y="1794934"/>
                    </a:cubicBezTo>
                    <a:cubicBezTo>
                      <a:pt x="3340785" y="1718842"/>
                      <a:pt x="3332407" y="1708810"/>
                      <a:pt x="3318933" y="1648178"/>
                    </a:cubicBezTo>
                    <a:cubicBezTo>
                      <a:pt x="3314771" y="1629448"/>
                      <a:pt x="3310798" y="1610660"/>
                      <a:pt x="3307644" y="1591734"/>
                    </a:cubicBezTo>
                    <a:cubicBezTo>
                      <a:pt x="3290352" y="1487986"/>
                      <a:pt x="3298959" y="1513562"/>
                      <a:pt x="3285067" y="1388534"/>
                    </a:cubicBezTo>
                    <a:cubicBezTo>
                      <a:pt x="3282129" y="1362088"/>
                      <a:pt x="3277078" y="1335914"/>
                      <a:pt x="3273778" y="1309511"/>
                    </a:cubicBezTo>
                    <a:cubicBezTo>
                      <a:pt x="3269551" y="1275699"/>
                      <a:pt x="3269172" y="1241324"/>
                      <a:pt x="3262489" y="1207911"/>
                    </a:cubicBezTo>
                    <a:cubicBezTo>
                      <a:pt x="3257822" y="1184574"/>
                      <a:pt x="3246750" y="1162973"/>
                      <a:pt x="3239911" y="1140178"/>
                    </a:cubicBezTo>
                    <a:cubicBezTo>
                      <a:pt x="3235453" y="1125317"/>
                      <a:pt x="3232884" y="1109941"/>
                      <a:pt x="3228622" y="1095023"/>
                    </a:cubicBezTo>
                    <a:cubicBezTo>
                      <a:pt x="3225353" y="1083581"/>
                      <a:pt x="3219914" y="1072772"/>
                      <a:pt x="3217333" y="1061156"/>
                    </a:cubicBezTo>
                    <a:cubicBezTo>
                      <a:pt x="3212368" y="1038812"/>
                      <a:pt x="3211595" y="1015629"/>
                      <a:pt x="3206044" y="993423"/>
                    </a:cubicBezTo>
                    <a:cubicBezTo>
                      <a:pt x="3200272" y="970334"/>
                      <a:pt x="3189239" y="948778"/>
                      <a:pt x="3183467" y="925689"/>
                    </a:cubicBezTo>
                    <a:cubicBezTo>
                      <a:pt x="3167524" y="861919"/>
                      <a:pt x="3175221" y="895748"/>
                      <a:pt x="3160889" y="824089"/>
                    </a:cubicBezTo>
                    <a:cubicBezTo>
                      <a:pt x="3144831" y="133606"/>
                      <a:pt x="3201402" y="518866"/>
                      <a:pt x="3127022" y="270934"/>
                    </a:cubicBezTo>
                    <a:cubicBezTo>
                      <a:pt x="3107140" y="204662"/>
                      <a:pt x="3128976" y="245642"/>
                      <a:pt x="3093155" y="191911"/>
                    </a:cubicBezTo>
                    <a:cubicBezTo>
                      <a:pt x="3085629" y="154282"/>
                      <a:pt x="3087740" y="113346"/>
                      <a:pt x="3070578" y="79023"/>
                    </a:cubicBezTo>
                    <a:cubicBezTo>
                      <a:pt x="3042678" y="23224"/>
                      <a:pt x="3053322" y="49832"/>
                      <a:pt x="3036711" y="0"/>
                    </a:cubicBezTo>
                    <a:lnTo>
                      <a:pt x="1885244" y="11289"/>
                    </a:lnTo>
                    <a:cubicBezTo>
                      <a:pt x="1866060" y="11648"/>
                      <a:pt x="1847967" y="21707"/>
                      <a:pt x="1828800" y="22578"/>
                    </a:cubicBezTo>
                    <a:cubicBezTo>
                      <a:pt x="1682148" y="29244"/>
                      <a:pt x="1535289" y="30104"/>
                      <a:pt x="1388533" y="33867"/>
                    </a:cubicBezTo>
                    <a:cubicBezTo>
                      <a:pt x="1362300" y="39114"/>
                      <a:pt x="1271687" y="55375"/>
                      <a:pt x="1230489" y="67734"/>
                    </a:cubicBezTo>
                    <a:cubicBezTo>
                      <a:pt x="1207693" y="74573"/>
                      <a:pt x="1186546" y="89685"/>
                      <a:pt x="1162755" y="90311"/>
                    </a:cubicBezTo>
                    <a:lnTo>
                      <a:pt x="733778" y="101600"/>
                    </a:lnTo>
                    <a:cubicBezTo>
                      <a:pt x="528751" y="127229"/>
                      <a:pt x="776830" y="101600"/>
                      <a:pt x="428978" y="101600"/>
                    </a:cubicBezTo>
                    <a:cubicBezTo>
                      <a:pt x="391161" y="101600"/>
                      <a:pt x="353719" y="109126"/>
                      <a:pt x="316089" y="112889"/>
                    </a:cubicBezTo>
                    <a:cubicBezTo>
                      <a:pt x="293779" y="120326"/>
                      <a:pt x="264270" y="126862"/>
                      <a:pt x="248355" y="146756"/>
                    </a:cubicBezTo>
                    <a:cubicBezTo>
                      <a:pt x="240922" y="156048"/>
                      <a:pt x="240830" y="169334"/>
                      <a:pt x="237067" y="180623"/>
                    </a:cubicBezTo>
                    <a:cubicBezTo>
                      <a:pt x="242390" y="196592"/>
                      <a:pt x="259644" y="245473"/>
                      <a:pt x="259644" y="259645"/>
                    </a:cubicBezTo>
                    <a:cubicBezTo>
                      <a:pt x="259644" y="342392"/>
                      <a:pt x="252118" y="348075"/>
                      <a:pt x="248355" y="372534"/>
                    </a:cubicBezTo>
                    <a:close/>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18" name="Freeform 19">
                <a:extLst>
                  <a:ext uri="{FF2B5EF4-FFF2-40B4-BE49-F238E27FC236}">
                    <a16:creationId xmlns:a16="http://schemas.microsoft.com/office/drawing/2014/main" id="{301E2C5F-BD59-BCC3-EA47-6D87F84DE285}"/>
                  </a:ext>
                </a:extLst>
              </p:cNvPr>
              <p:cNvSpPr>
                <a:spLocks noChangeArrowheads="1"/>
              </p:cNvSpPr>
              <p:nvPr/>
            </p:nvSpPr>
            <p:spPr bwMode="auto">
              <a:xfrm>
                <a:off x="5339644" y="2336800"/>
                <a:ext cx="2995781" cy="25944"/>
              </a:xfrm>
              <a:custGeom>
                <a:avLst/>
                <a:gdLst>
                  <a:gd name="T0" fmla="*/ 0 w 2995781"/>
                  <a:gd name="T1" fmla="*/ 0 h 25944"/>
                  <a:gd name="T2" fmla="*/ 2980267 w 2995781"/>
                  <a:gd name="T3" fmla="*/ 11289 h 25944"/>
                  <a:gd name="T4" fmla="*/ 2935113 w 2995781"/>
                  <a:gd name="T5" fmla="*/ 22578 h 25944"/>
                  <a:gd name="T6" fmla="*/ 2957689 w 2995781"/>
                  <a:gd name="T7" fmla="*/ 22578 h 25944"/>
                  <a:gd name="T8" fmla="*/ 0 60000 65536"/>
                  <a:gd name="T9" fmla="*/ 0 60000 65536"/>
                  <a:gd name="T10" fmla="*/ 0 60000 65536"/>
                  <a:gd name="T11" fmla="*/ 0 60000 65536"/>
                  <a:gd name="T12" fmla="*/ 0 w 2995781"/>
                  <a:gd name="T13" fmla="*/ 0 h 25944"/>
                  <a:gd name="T14" fmla="*/ 2995781 w 2995781"/>
                  <a:gd name="T15" fmla="*/ 25944 h 25944"/>
                </a:gdLst>
                <a:ahLst/>
                <a:cxnLst>
                  <a:cxn ang="T8">
                    <a:pos x="T0" y="T1"/>
                  </a:cxn>
                  <a:cxn ang="T9">
                    <a:pos x="T2" y="T3"/>
                  </a:cxn>
                  <a:cxn ang="T10">
                    <a:pos x="T4" y="T5"/>
                  </a:cxn>
                  <a:cxn ang="T11">
                    <a:pos x="T6" y="T7"/>
                  </a:cxn>
                </a:cxnLst>
                <a:rect l="T12" t="T13" r="T14" b="T15"/>
                <a:pathLst>
                  <a:path w="2995781" h="25944">
                    <a:moveTo>
                      <a:pt x="0" y="0"/>
                    </a:moveTo>
                    <a:lnTo>
                      <a:pt x="2980267" y="11289"/>
                    </a:lnTo>
                    <a:cubicBezTo>
                      <a:pt x="2995781" y="11408"/>
                      <a:pt x="2948989" y="15640"/>
                      <a:pt x="2935112" y="22578"/>
                    </a:cubicBezTo>
                    <a:cubicBezTo>
                      <a:pt x="2928381" y="25944"/>
                      <a:pt x="2950163" y="22578"/>
                      <a:pt x="2957689" y="22578"/>
                    </a:cubicBezTo>
                  </a:path>
                </a:pathLst>
              </a:custGeom>
              <a:solidFill>
                <a:schemeClr val="accent1"/>
              </a:solidFill>
              <a:ln w="12699">
                <a:solidFill>
                  <a:srgbClr val="70AD47"/>
                </a:solidFill>
                <a:round/>
                <a:headEnd type="none" w="sm" len="sm"/>
                <a:tailEnd type="none" w="sm" len="sm"/>
              </a:ln>
            </p:spPr>
            <p:txBody>
              <a:bodyPr wrap="none" lIns="92075" tIns="46038" rIns="92075" bIns="46038" anchor="ctr">
                <a:spAutoFit/>
              </a:bodyPr>
              <a:lstStyle/>
              <a:p>
                <a:endParaRPr lang="en-US"/>
              </a:p>
            </p:txBody>
          </p:sp>
          <p:sp>
            <p:nvSpPr>
              <p:cNvPr id="19" name="Freeform 21">
                <a:extLst>
                  <a:ext uri="{FF2B5EF4-FFF2-40B4-BE49-F238E27FC236}">
                    <a16:creationId xmlns:a16="http://schemas.microsoft.com/office/drawing/2014/main" id="{97127128-B60C-BB26-022F-1D130153FD85}"/>
                  </a:ext>
                </a:extLst>
              </p:cNvPr>
              <p:cNvSpPr>
                <a:spLocks noChangeArrowheads="1"/>
              </p:cNvSpPr>
              <p:nvPr/>
            </p:nvSpPr>
            <p:spPr bwMode="auto">
              <a:xfrm>
                <a:off x="5621867" y="2077156"/>
                <a:ext cx="1456266" cy="188500"/>
              </a:xfrm>
              <a:custGeom>
                <a:avLst/>
                <a:gdLst>
                  <a:gd name="T0" fmla="*/ 0 w 1456266"/>
                  <a:gd name="T1" fmla="*/ 101600 h 188500"/>
                  <a:gd name="T2" fmla="*/ 33866 w 1456266"/>
                  <a:gd name="T3" fmla="*/ 33866 h 188500"/>
                  <a:gd name="T4" fmla="*/ 67733 w 1456266"/>
                  <a:gd name="T5" fmla="*/ 22577 h 188500"/>
                  <a:gd name="T6" fmla="*/ 124177 w 1456266"/>
                  <a:gd name="T7" fmla="*/ 67733 h 188500"/>
                  <a:gd name="T8" fmla="*/ 191911 w 1456266"/>
                  <a:gd name="T9" fmla="*/ 112888 h 188500"/>
                  <a:gd name="T10" fmla="*/ 293511 w 1456266"/>
                  <a:gd name="T11" fmla="*/ 79022 h 188500"/>
                  <a:gd name="T12" fmla="*/ 304800 w 1456266"/>
                  <a:gd name="T13" fmla="*/ 45155 h 188500"/>
                  <a:gd name="T14" fmla="*/ 372533 w 1456266"/>
                  <a:gd name="T15" fmla="*/ 0 h 188500"/>
                  <a:gd name="T16" fmla="*/ 406400 w 1456266"/>
                  <a:gd name="T17" fmla="*/ 11288 h 188500"/>
                  <a:gd name="T18" fmla="*/ 428977 w 1456266"/>
                  <a:gd name="T19" fmla="*/ 45155 h 188500"/>
                  <a:gd name="T20" fmla="*/ 462844 w 1456266"/>
                  <a:gd name="T21" fmla="*/ 79022 h 188500"/>
                  <a:gd name="T22" fmla="*/ 474133 w 1456266"/>
                  <a:gd name="T23" fmla="*/ 112888 h 188500"/>
                  <a:gd name="T24" fmla="*/ 643466 w 1456266"/>
                  <a:gd name="T25" fmla="*/ 135466 h 188500"/>
                  <a:gd name="T26" fmla="*/ 722489 w 1456266"/>
                  <a:gd name="T27" fmla="*/ 79022 h 188500"/>
                  <a:gd name="T28" fmla="*/ 733777 w 1456266"/>
                  <a:gd name="T29" fmla="*/ 45155 h 188500"/>
                  <a:gd name="T30" fmla="*/ 801511 w 1456266"/>
                  <a:gd name="T31" fmla="*/ 22577 h 188500"/>
                  <a:gd name="T32" fmla="*/ 891822 w 1456266"/>
                  <a:gd name="T33" fmla="*/ 79022 h 188500"/>
                  <a:gd name="T34" fmla="*/ 959555 w 1456266"/>
                  <a:gd name="T35" fmla="*/ 124177 h 188500"/>
                  <a:gd name="T36" fmla="*/ 1083733 w 1456266"/>
                  <a:gd name="T37" fmla="*/ 101600 h 188500"/>
                  <a:gd name="T38" fmla="*/ 1162755 w 1456266"/>
                  <a:gd name="T39" fmla="*/ 56444 h 188500"/>
                  <a:gd name="T40" fmla="*/ 1196622 w 1456266"/>
                  <a:gd name="T41" fmla="*/ 45155 h 188500"/>
                  <a:gd name="T42" fmla="*/ 1444977 w 1456266"/>
                  <a:gd name="T43" fmla="*/ 67733 h 188500"/>
                  <a:gd name="T44" fmla="*/ 1456266 w 1456266"/>
                  <a:gd name="T45" fmla="*/ 56444 h 1885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56266"/>
                  <a:gd name="T70" fmla="*/ 0 h 188500"/>
                  <a:gd name="T71" fmla="*/ 1456266 w 1456266"/>
                  <a:gd name="T72" fmla="*/ 188500 h 1885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56266" h="188500">
                    <a:moveTo>
                      <a:pt x="0" y="101600"/>
                    </a:moveTo>
                    <a:cubicBezTo>
                      <a:pt x="7436" y="79291"/>
                      <a:pt x="13973" y="49781"/>
                      <a:pt x="33866" y="33866"/>
                    </a:cubicBezTo>
                    <a:cubicBezTo>
                      <a:pt x="43158" y="26432"/>
                      <a:pt x="56444" y="26340"/>
                      <a:pt x="67733" y="22577"/>
                    </a:cubicBezTo>
                    <a:cubicBezTo>
                      <a:pt x="144002" y="48000"/>
                      <a:pt x="61329" y="12741"/>
                      <a:pt x="124177" y="67733"/>
                    </a:cubicBezTo>
                    <a:cubicBezTo>
                      <a:pt x="144598" y="85602"/>
                      <a:pt x="191911" y="112888"/>
                      <a:pt x="191911" y="112888"/>
                    </a:cubicBezTo>
                    <a:cubicBezTo>
                      <a:pt x="224963" y="107380"/>
                      <a:pt x="269090" y="109548"/>
                      <a:pt x="293511" y="79022"/>
                    </a:cubicBezTo>
                    <a:cubicBezTo>
                      <a:pt x="300945" y="69730"/>
                      <a:pt x="298199" y="55056"/>
                      <a:pt x="304800" y="45155"/>
                    </a:cubicBezTo>
                    <a:cubicBezTo>
                      <a:pt x="328961" y="8913"/>
                      <a:pt x="337026" y="11835"/>
                      <a:pt x="372533" y="0"/>
                    </a:cubicBezTo>
                    <a:cubicBezTo>
                      <a:pt x="383822" y="3763"/>
                      <a:pt x="397108" y="3854"/>
                      <a:pt x="406400" y="11288"/>
                    </a:cubicBezTo>
                    <a:cubicBezTo>
                      <a:pt x="416994" y="19764"/>
                      <a:pt x="420291" y="34732"/>
                      <a:pt x="428977" y="45155"/>
                    </a:cubicBezTo>
                    <a:cubicBezTo>
                      <a:pt x="439197" y="57420"/>
                      <a:pt x="451555" y="67733"/>
                      <a:pt x="462844" y="79022"/>
                    </a:cubicBezTo>
                    <a:cubicBezTo>
                      <a:pt x="466607" y="90311"/>
                      <a:pt x="468811" y="102245"/>
                      <a:pt x="474133" y="112888"/>
                    </a:cubicBezTo>
                    <a:cubicBezTo>
                      <a:pt x="511939" y="188500"/>
                      <a:pt x="526529" y="144461"/>
                      <a:pt x="643466" y="135466"/>
                    </a:cubicBezTo>
                    <a:cubicBezTo>
                      <a:pt x="696984" y="122087"/>
                      <a:pt x="691307" y="133590"/>
                      <a:pt x="722489" y="79022"/>
                    </a:cubicBezTo>
                    <a:cubicBezTo>
                      <a:pt x="728393" y="68690"/>
                      <a:pt x="724094" y="52072"/>
                      <a:pt x="733777" y="45155"/>
                    </a:cubicBezTo>
                    <a:cubicBezTo>
                      <a:pt x="753143" y="31322"/>
                      <a:pt x="801511" y="22577"/>
                      <a:pt x="801511" y="22577"/>
                    </a:cubicBezTo>
                    <a:cubicBezTo>
                      <a:pt x="954532" y="73585"/>
                      <a:pt x="814758" y="11591"/>
                      <a:pt x="891822" y="79022"/>
                    </a:cubicBezTo>
                    <a:cubicBezTo>
                      <a:pt x="912243" y="96890"/>
                      <a:pt x="959555" y="124177"/>
                      <a:pt x="959555" y="124177"/>
                    </a:cubicBezTo>
                    <a:cubicBezTo>
                      <a:pt x="988390" y="120058"/>
                      <a:pt x="1050983" y="113881"/>
                      <a:pt x="1083733" y="101600"/>
                    </a:cubicBezTo>
                    <a:cubicBezTo>
                      <a:pt x="1162896" y="71915"/>
                      <a:pt x="1097253" y="89195"/>
                      <a:pt x="1162755" y="56444"/>
                    </a:cubicBezTo>
                    <a:cubicBezTo>
                      <a:pt x="1173398" y="51122"/>
                      <a:pt x="1185333" y="48918"/>
                      <a:pt x="1196622" y="45155"/>
                    </a:cubicBezTo>
                    <a:cubicBezTo>
                      <a:pt x="1288649" y="58302"/>
                      <a:pt x="1340506" y="67733"/>
                      <a:pt x="1444977" y="67733"/>
                    </a:cubicBezTo>
                    <a:cubicBezTo>
                      <a:pt x="1450299" y="67733"/>
                      <a:pt x="1452503" y="60207"/>
                      <a:pt x="1456266" y="56444"/>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grpSp>
        <p:sp>
          <p:nvSpPr>
            <p:cNvPr id="8" name="Freeform 9">
              <a:extLst>
                <a:ext uri="{FF2B5EF4-FFF2-40B4-BE49-F238E27FC236}">
                  <a16:creationId xmlns:a16="http://schemas.microsoft.com/office/drawing/2014/main" id="{66FBC6D7-86C2-FA47-E2A0-6A8623EAC122}"/>
                </a:ext>
              </a:extLst>
            </p:cNvPr>
            <p:cNvSpPr>
              <a:spLocks noChangeArrowheads="1"/>
            </p:cNvSpPr>
            <p:nvPr/>
          </p:nvSpPr>
          <p:spPr bwMode="auto">
            <a:xfrm>
              <a:off x="7631803" y="3508963"/>
              <a:ext cx="139621" cy="137348"/>
            </a:xfrm>
            <a:custGeom>
              <a:avLst/>
              <a:gdLst>
                <a:gd name="T0" fmla="*/ 44641 w 139621"/>
                <a:gd name="T1" fmla="*/ 1881 h 137348"/>
                <a:gd name="T2" fmla="*/ 10775 w 139621"/>
                <a:gd name="T3" fmla="*/ 24459 h 137348"/>
                <a:gd name="T4" fmla="*/ 55930 w 139621"/>
                <a:gd name="T5" fmla="*/ 126059 h 137348"/>
                <a:gd name="T6" fmla="*/ 89797 w 139621"/>
                <a:gd name="T7" fmla="*/ 137348 h 137348"/>
                <a:gd name="T8" fmla="*/ 134953 w 139621"/>
                <a:gd name="T9" fmla="*/ 69615 h 137348"/>
                <a:gd name="T10" fmla="*/ 112375 w 139621"/>
                <a:gd name="T11" fmla="*/ 35748 h 137348"/>
                <a:gd name="T12" fmla="*/ 44641 w 139621"/>
                <a:gd name="T13" fmla="*/ 1881 h 137348"/>
                <a:gd name="T14" fmla="*/ 0 60000 65536"/>
                <a:gd name="T15" fmla="*/ 0 60000 65536"/>
                <a:gd name="T16" fmla="*/ 0 60000 65536"/>
                <a:gd name="T17" fmla="*/ 0 60000 65536"/>
                <a:gd name="T18" fmla="*/ 0 60000 65536"/>
                <a:gd name="T19" fmla="*/ 0 60000 65536"/>
                <a:gd name="T20" fmla="*/ 0 60000 65536"/>
                <a:gd name="T21" fmla="*/ 0 w 139621"/>
                <a:gd name="T22" fmla="*/ 0 h 137348"/>
                <a:gd name="T23" fmla="*/ 139621 w 139621"/>
                <a:gd name="T24" fmla="*/ 137348 h 1373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621" h="137348">
                  <a:moveTo>
                    <a:pt x="44641" y="1881"/>
                  </a:moveTo>
                  <a:cubicBezTo>
                    <a:pt x="27708" y="0"/>
                    <a:pt x="14065" y="11297"/>
                    <a:pt x="10775" y="24459"/>
                  </a:cubicBezTo>
                  <a:cubicBezTo>
                    <a:pt x="0" y="67561"/>
                    <a:pt x="23098" y="104171"/>
                    <a:pt x="55930" y="126059"/>
                  </a:cubicBezTo>
                  <a:cubicBezTo>
                    <a:pt x="65831" y="132660"/>
                    <a:pt x="78508" y="133585"/>
                    <a:pt x="89797" y="137348"/>
                  </a:cubicBezTo>
                  <a:cubicBezTo>
                    <a:pt x="103896" y="123249"/>
                    <a:pt x="139621" y="97621"/>
                    <a:pt x="134953" y="69615"/>
                  </a:cubicBezTo>
                  <a:cubicBezTo>
                    <a:pt x="132722" y="56232"/>
                    <a:pt x="122970" y="44224"/>
                    <a:pt x="112375" y="35748"/>
                  </a:cubicBezTo>
                  <a:cubicBezTo>
                    <a:pt x="74938" y="5798"/>
                    <a:pt x="61574" y="3762"/>
                    <a:pt x="44641" y="1881"/>
                  </a:cubicBezTo>
                  <a:close/>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9" name="Freeform 10">
              <a:extLst>
                <a:ext uri="{FF2B5EF4-FFF2-40B4-BE49-F238E27FC236}">
                  <a16:creationId xmlns:a16="http://schemas.microsoft.com/office/drawing/2014/main" id="{583AA868-6254-9F37-B1CE-F73911BFEDDB}"/>
                </a:ext>
              </a:extLst>
            </p:cNvPr>
            <p:cNvSpPr>
              <a:spLocks noChangeArrowheads="1"/>
            </p:cNvSpPr>
            <p:nvPr/>
          </p:nvSpPr>
          <p:spPr bwMode="auto">
            <a:xfrm>
              <a:off x="5554133" y="2878047"/>
              <a:ext cx="1715911" cy="113509"/>
            </a:xfrm>
            <a:custGeom>
              <a:avLst/>
              <a:gdLst>
                <a:gd name="T0" fmla="*/ 0 w 1715911"/>
                <a:gd name="T1" fmla="*/ 34486 h 113509"/>
                <a:gd name="T2" fmla="*/ 33867 w 1715911"/>
                <a:gd name="T3" fmla="*/ 23197 h 113509"/>
                <a:gd name="T4" fmla="*/ 327378 w 1715911"/>
                <a:gd name="T5" fmla="*/ 23197 h 113509"/>
                <a:gd name="T6" fmla="*/ 372534 w 1715911"/>
                <a:gd name="T7" fmla="*/ 45775 h 113509"/>
                <a:gd name="T8" fmla="*/ 440267 w 1715911"/>
                <a:gd name="T9" fmla="*/ 90931 h 113509"/>
                <a:gd name="T10" fmla="*/ 508000 w 1715911"/>
                <a:gd name="T11" fmla="*/ 113509 h 113509"/>
                <a:gd name="T12" fmla="*/ 677334 w 1715911"/>
                <a:gd name="T13" fmla="*/ 90931 h 113509"/>
                <a:gd name="T14" fmla="*/ 745067 w 1715911"/>
                <a:gd name="T15" fmla="*/ 57064 h 113509"/>
                <a:gd name="T16" fmla="*/ 857956 w 1715911"/>
                <a:gd name="T17" fmla="*/ 23197 h 113509"/>
                <a:gd name="T18" fmla="*/ 925689 w 1715911"/>
                <a:gd name="T19" fmla="*/ 45775 h 113509"/>
                <a:gd name="T20" fmla="*/ 970845 w 1715911"/>
                <a:gd name="T21" fmla="*/ 68353 h 113509"/>
                <a:gd name="T22" fmla="*/ 1049867 w 1715911"/>
                <a:gd name="T23" fmla="*/ 79642 h 113509"/>
                <a:gd name="T24" fmla="*/ 1241778 w 1715911"/>
                <a:gd name="T25" fmla="*/ 79642 h 113509"/>
                <a:gd name="T26" fmla="*/ 1320800 w 1715911"/>
                <a:gd name="T27" fmla="*/ 90931 h 113509"/>
                <a:gd name="T28" fmla="*/ 1422400 w 1715911"/>
                <a:gd name="T29" fmla="*/ 102220 h 113509"/>
                <a:gd name="T30" fmla="*/ 1490134 w 1715911"/>
                <a:gd name="T31" fmla="*/ 102220 h 113509"/>
                <a:gd name="T32" fmla="*/ 1636889 w 1715911"/>
                <a:gd name="T33" fmla="*/ 90931 h 113509"/>
                <a:gd name="T34" fmla="*/ 1670756 w 1715911"/>
                <a:gd name="T35" fmla="*/ 79642 h 113509"/>
                <a:gd name="T36" fmla="*/ 1715911 w 1715911"/>
                <a:gd name="T37" fmla="*/ 68353 h 1135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5911"/>
                <a:gd name="T58" fmla="*/ 0 h 113509"/>
                <a:gd name="T59" fmla="*/ 1715911 w 1715911"/>
                <a:gd name="T60" fmla="*/ 113509 h 1135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5911" h="113509">
                  <a:moveTo>
                    <a:pt x="0" y="34486"/>
                  </a:moveTo>
                  <a:cubicBezTo>
                    <a:pt x="11289" y="30723"/>
                    <a:pt x="22198" y="25531"/>
                    <a:pt x="33867" y="23197"/>
                  </a:cubicBezTo>
                  <a:cubicBezTo>
                    <a:pt x="149856" y="0"/>
                    <a:pt x="177558" y="15312"/>
                    <a:pt x="327378" y="23197"/>
                  </a:cubicBezTo>
                  <a:cubicBezTo>
                    <a:pt x="342430" y="30723"/>
                    <a:pt x="358104" y="37117"/>
                    <a:pt x="372534" y="45775"/>
                  </a:cubicBezTo>
                  <a:cubicBezTo>
                    <a:pt x="395802" y="59736"/>
                    <a:pt x="414524" y="82350"/>
                    <a:pt x="440267" y="90931"/>
                  </a:cubicBezTo>
                  <a:lnTo>
                    <a:pt x="508000" y="113509"/>
                  </a:lnTo>
                  <a:cubicBezTo>
                    <a:pt x="605645" y="104632"/>
                    <a:pt x="607528" y="110876"/>
                    <a:pt x="677334" y="90931"/>
                  </a:cubicBezTo>
                  <a:cubicBezTo>
                    <a:pt x="763787" y="66230"/>
                    <a:pt x="656015" y="96643"/>
                    <a:pt x="745067" y="57064"/>
                  </a:cubicBezTo>
                  <a:cubicBezTo>
                    <a:pt x="780405" y="41358"/>
                    <a:pt x="820427" y="32579"/>
                    <a:pt x="857956" y="23197"/>
                  </a:cubicBezTo>
                  <a:cubicBezTo>
                    <a:pt x="880534" y="30723"/>
                    <a:pt x="904403" y="35132"/>
                    <a:pt x="925689" y="45775"/>
                  </a:cubicBezTo>
                  <a:cubicBezTo>
                    <a:pt x="940741" y="53301"/>
                    <a:pt x="954609" y="63925"/>
                    <a:pt x="970845" y="68353"/>
                  </a:cubicBezTo>
                  <a:cubicBezTo>
                    <a:pt x="996516" y="75354"/>
                    <a:pt x="1023526" y="75879"/>
                    <a:pt x="1049867" y="79642"/>
                  </a:cubicBezTo>
                  <a:cubicBezTo>
                    <a:pt x="1131712" y="52360"/>
                    <a:pt x="1081304" y="64359"/>
                    <a:pt x="1241778" y="79642"/>
                  </a:cubicBezTo>
                  <a:cubicBezTo>
                    <a:pt x="1268266" y="82165"/>
                    <a:pt x="1294397" y="87631"/>
                    <a:pt x="1320800" y="90931"/>
                  </a:cubicBezTo>
                  <a:cubicBezTo>
                    <a:pt x="1354612" y="95158"/>
                    <a:pt x="1388533" y="98457"/>
                    <a:pt x="1422400" y="102220"/>
                  </a:cubicBezTo>
                  <a:cubicBezTo>
                    <a:pt x="1512712" y="72116"/>
                    <a:pt x="1399822" y="102220"/>
                    <a:pt x="1490134" y="102220"/>
                  </a:cubicBezTo>
                  <a:cubicBezTo>
                    <a:pt x="1539197" y="102220"/>
                    <a:pt x="1587971" y="94694"/>
                    <a:pt x="1636889" y="90931"/>
                  </a:cubicBezTo>
                  <a:cubicBezTo>
                    <a:pt x="1648178" y="87168"/>
                    <a:pt x="1659314" y="82911"/>
                    <a:pt x="1670756" y="79642"/>
                  </a:cubicBezTo>
                  <a:cubicBezTo>
                    <a:pt x="1685674" y="75380"/>
                    <a:pt x="1715911" y="68353"/>
                    <a:pt x="1715911" y="68353"/>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10" name="Freeform 11">
              <a:extLst>
                <a:ext uri="{FF2B5EF4-FFF2-40B4-BE49-F238E27FC236}">
                  <a16:creationId xmlns:a16="http://schemas.microsoft.com/office/drawing/2014/main" id="{1C44EBCE-5B7A-8048-0CF6-54B4B445F877}"/>
                </a:ext>
              </a:extLst>
            </p:cNvPr>
            <p:cNvSpPr>
              <a:spLocks noChangeArrowheads="1"/>
            </p:cNvSpPr>
            <p:nvPr/>
          </p:nvSpPr>
          <p:spPr bwMode="auto">
            <a:xfrm>
              <a:off x="5554133" y="3431822"/>
              <a:ext cx="1591734" cy="101600"/>
            </a:xfrm>
            <a:custGeom>
              <a:avLst/>
              <a:gdLst>
                <a:gd name="T0" fmla="*/ 0 w 1591734"/>
                <a:gd name="T1" fmla="*/ 56445 h 101600"/>
                <a:gd name="T2" fmla="*/ 22578 w 1591734"/>
                <a:gd name="T3" fmla="*/ 22578 h 101600"/>
                <a:gd name="T4" fmla="*/ 90311 w 1591734"/>
                <a:gd name="T5" fmla="*/ 0 h 101600"/>
                <a:gd name="T6" fmla="*/ 349956 w 1591734"/>
                <a:gd name="T7" fmla="*/ 11289 h 101600"/>
                <a:gd name="T8" fmla="*/ 383823 w 1591734"/>
                <a:gd name="T9" fmla="*/ 33867 h 101600"/>
                <a:gd name="T10" fmla="*/ 462845 w 1591734"/>
                <a:gd name="T11" fmla="*/ 67734 h 101600"/>
                <a:gd name="T12" fmla="*/ 711200 w 1591734"/>
                <a:gd name="T13" fmla="*/ 56445 h 101600"/>
                <a:gd name="T14" fmla="*/ 745067 w 1591734"/>
                <a:gd name="T15" fmla="*/ 45156 h 101600"/>
                <a:gd name="T16" fmla="*/ 1083734 w 1591734"/>
                <a:gd name="T17" fmla="*/ 56445 h 101600"/>
                <a:gd name="T18" fmla="*/ 1399823 w 1591734"/>
                <a:gd name="T19" fmla="*/ 90311 h 101600"/>
                <a:gd name="T20" fmla="*/ 1501423 w 1591734"/>
                <a:gd name="T21" fmla="*/ 101600 h 101600"/>
                <a:gd name="T22" fmla="*/ 1580445 w 1591734"/>
                <a:gd name="T23" fmla="*/ 79022 h 101600"/>
                <a:gd name="T24" fmla="*/ 1591734 w 1591734"/>
                <a:gd name="T25" fmla="*/ 67734 h 10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1734"/>
                <a:gd name="T40" fmla="*/ 0 h 101600"/>
                <a:gd name="T41" fmla="*/ 1591734 w 1591734"/>
                <a:gd name="T42" fmla="*/ 101600 h 10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1734" h="101600">
                  <a:moveTo>
                    <a:pt x="0" y="56445"/>
                  </a:moveTo>
                  <a:cubicBezTo>
                    <a:pt x="7526" y="45156"/>
                    <a:pt x="11073" y="29769"/>
                    <a:pt x="22578" y="22578"/>
                  </a:cubicBezTo>
                  <a:cubicBezTo>
                    <a:pt x="42759" y="9964"/>
                    <a:pt x="90311" y="0"/>
                    <a:pt x="90311" y="0"/>
                  </a:cubicBezTo>
                  <a:cubicBezTo>
                    <a:pt x="176859" y="3763"/>
                    <a:pt x="263897" y="1359"/>
                    <a:pt x="349956" y="11289"/>
                  </a:cubicBezTo>
                  <a:cubicBezTo>
                    <a:pt x="363434" y="12844"/>
                    <a:pt x="372043" y="27135"/>
                    <a:pt x="383823" y="33867"/>
                  </a:cubicBezTo>
                  <a:cubicBezTo>
                    <a:pt x="422883" y="56187"/>
                    <a:pt x="424849" y="55069"/>
                    <a:pt x="462845" y="67734"/>
                  </a:cubicBezTo>
                  <a:cubicBezTo>
                    <a:pt x="545630" y="63971"/>
                    <a:pt x="628593" y="63054"/>
                    <a:pt x="711200" y="56445"/>
                  </a:cubicBezTo>
                  <a:cubicBezTo>
                    <a:pt x="723062" y="55496"/>
                    <a:pt x="733167" y="45156"/>
                    <a:pt x="745067" y="45156"/>
                  </a:cubicBezTo>
                  <a:cubicBezTo>
                    <a:pt x="858019" y="45156"/>
                    <a:pt x="970845" y="52682"/>
                    <a:pt x="1083734" y="56445"/>
                  </a:cubicBezTo>
                  <a:cubicBezTo>
                    <a:pt x="1242099" y="88118"/>
                    <a:pt x="1045301" y="50919"/>
                    <a:pt x="1399823" y="90311"/>
                  </a:cubicBezTo>
                  <a:lnTo>
                    <a:pt x="1501423" y="101600"/>
                  </a:lnTo>
                  <a:cubicBezTo>
                    <a:pt x="1515892" y="97983"/>
                    <a:pt x="1564249" y="87120"/>
                    <a:pt x="1580445" y="79022"/>
                  </a:cubicBezTo>
                  <a:cubicBezTo>
                    <a:pt x="1585205" y="76642"/>
                    <a:pt x="1587971" y="71497"/>
                    <a:pt x="1591734" y="67734"/>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11" name="Freeform 12">
              <a:extLst>
                <a:ext uri="{FF2B5EF4-FFF2-40B4-BE49-F238E27FC236}">
                  <a16:creationId xmlns:a16="http://schemas.microsoft.com/office/drawing/2014/main" id="{E354EB9F-088C-A98F-72F5-BE097933B1B3}"/>
                </a:ext>
              </a:extLst>
            </p:cNvPr>
            <p:cNvSpPr>
              <a:spLocks noChangeArrowheads="1"/>
            </p:cNvSpPr>
            <p:nvPr/>
          </p:nvSpPr>
          <p:spPr bwMode="auto">
            <a:xfrm>
              <a:off x="5588000" y="4018844"/>
              <a:ext cx="1512711" cy="186296"/>
            </a:xfrm>
            <a:custGeom>
              <a:avLst/>
              <a:gdLst>
                <a:gd name="T0" fmla="*/ 0 w 1512711"/>
                <a:gd name="T1" fmla="*/ 56445 h 186296"/>
                <a:gd name="T2" fmla="*/ 67733 w 1512711"/>
                <a:gd name="T3" fmla="*/ 11289 h 186296"/>
                <a:gd name="T4" fmla="*/ 508000 w 1512711"/>
                <a:gd name="T5" fmla="*/ 0 h 186296"/>
                <a:gd name="T6" fmla="*/ 666044 w 1512711"/>
                <a:gd name="T7" fmla="*/ 11289 h 186296"/>
                <a:gd name="T8" fmla="*/ 733778 w 1512711"/>
                <a:gd name="T9" fmla="*/ 33867 h 186296"/>
                <a:gd name="T10" fmla="*/ 767644 w 1512711"/>
                <a:gd name="T11" fmla="*/ 45156 h 186296"/>
                <a:gd name="T12" fmla="*/ 891822 w 1512711"/>
                <a:gd name="T13" fmla="*/ 112889 h 186296"/>
                <a:gd name="T14" fmla="*/ 993422 w 1512711"/>
                <a:gd name="T15" fmla="*/ 135467 h 186296"/>
                <a:gd name="T16" fmla="*/ 1106311 w 1512711"/>
                <a:gd name="T17" fmla="*/ 169334 h 186296"/>
                <a:gd name="T18" fmla="*/ 1174044 w 1512711"/>
                <a:gd name="T19" fmla="*/ 180623 h 186296"/>
                <a:gd name="T20" fmla="*/ 1320800 w 1512711"/>
                <a:gd name="T21" fmla="*/ 169334 h 186296"/>
                <a:gd name="T22" fmla="*/ 1388533 w 1512711"/>
                <a:gd name="T23" fmla="*/ 101600 h 186296"/>
                <a:gd name="T24" fmla="*/ 1422400 w 1512711"/>
                <a:gd name="T25" fmla="*/ 90312 h 186296"/>
                <a:gd name="T26" fmla="*/ 1478844 w 1512711"/>
                <a:gd name="T27" fmla="*/ 101600 h 186296"/>
                <a:gd name="T28" fmla="*/ 1512711 w 1512711"/>
                <a:gd name="T29" fmla="*/ 79023 h 1862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12711"/>
                <a:gd name="T46" fmla="*/ 0 h 186296"/>
                <a:gd name="T47" fmla="*/ 1512711 w 1512711"/>
                <a:gd name="T48" fmla="*/ 186296 h 1862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12711" h="186296">
                  <a:moveTo>
                    <a:pt x="0" y="56445"/>
                  </a:moveTo>
                  <a:cubicBezTo>
                    <a:pt x="24044" y="20379"/>
                    <a:pt x="17580" y="13622"/>
                    <a:pt x="67733" y="11289"/>
                  </a:cubicBezTo>
                  <a:cubicBezTo>
                    <a:pt x="214378" y="4468"/>
                    <a:pt x="361244" y="3763"/>
                    <a:pt x="508000" y="0"/>
                  </a:cubicBezTo>
                  <a:cubicBezTo>
                    <a:pt x="560681" y="3763"/>
                    <a:pt x="613813" y="3454"/>
                    <a:pt x="666044" y="11289"/>
                  </a:cubicBezTo>
                  <a:cubicBezTo>
                    <a:pt x="689580" y="14819"/>
                    <a:pt x="711200" y="26341"/>
                    <a:pt x="733778" y="33867"/>
                  </a:cubicBezTo>
                  <a:cubicBezTo>
                    <a:pt x="745067" y="37630"/>
                    <a:pt x="757743" y="38555"/>
                    <a:pt x="767644" y="45156"/>
                  </a:cubicBezTo>
                  <a:cubicBezTo>
                    <a:pt x="802967" y="68705"/>
                    <a:pt x="855233" y="105571"/>
                    <a:pt x="891822" y="112889"/>
                  </a:cubicBezTo>
                  <a:cubicBezTo>
                    <a:pt x="924051" y="119335"/>
                    <a:pt x="961534" y="125901"/>
                    <a:pt x="993422" y="135467"/>
                  </a:cubicBezTo>
                  <a:cubicBezTo>
                    <a:pt x="1051013" y="152744"/>
                    <a:pt x="1054275" y="158927"/>
                    <a:pt x="1106311" y="169334"/>
                  </a:cubicBezTo>
                  <a:cubicBezTo>
                    <a:pt x="1128756" y="173823"/>
                    <a:pt x="1151466" y="176860"/>
                    <a:pt x="1174044" y="180623"/>
                  </a:cubicBezTo>
                  <a:cubicBezTo>
                    <a:pt x="1222963" y="176860"/>
                    <a:pt x="1274762" y="186296"/>
                    <a:pt x="1320800" y="169334"/>
                  </a:cubicBezTo>
                  <a:cubicBezTo>
                    <a:pt x="1350761" y="158296"/>
                    <a:pt x="1358241" y="111696"/>
                    <a:pt x="1388533" y="101600"/>
                  </a:cubicBezTo>
                  <a:lnTo>
                    <a:pt x="1422400" y="90312"/>
                  </a:lnTo>
                  <a:cubicBezTo>
                    <a:pt x="1441215" y="94075"/>
                    <a:pt x="1459805" y="103980"/>
                    <a:pt x="1478844" y="101600"/>
                  </a:cubicBezTo>
                  <a:cubicBezTo>
                    <a:pt x="1492307" y="99917"/>
                    <a:pt x="1512711" y="79023"/>
                    <a:pt x="1512711" y="79023"/>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grpSp>
          <p:nvGrpSpPr>
            <p:cNvPr id="12" name="Group 34">
              <a:extLst>
                <a:ext uri="{FF2B5EF4-FFF2-40B4-BE49-F238E27FC236}">
                  <a16:creationId xmlns:a16="http://schemas.microsoft.com/office/drawing/2014/main" id="{6766542D-E721-52FA-493E-0F4514C4EFDC}"/>
                </a:ext>
              </a:extLst>
            </p:cNvPr>
            <p:cNvGrpSpPr>
              <a:grpSpLocks/>
            </p:cNvGrpSpPr>
            <p:nvPr/>
          </p:nvGrpSpPr>
          <p:grpSpPr bwMode="auto">
            <a:xfrm>
              <a:off x="6976533" y="4245129"/>
              <a:ext cx="1332089" cy="563938"/>
              <a:chOff x="6976533" y="4245129"/>
              <a:chExt cx="1332089" cy="563938"/>
            </a:xfrm>
          </p:grpSpPr>
          <p:sp>
            <p:nvSpPr>
              <p:cNvPr id="14" name="Freeform 15">
                <a:extLst>
                  <a:ext uri="{FF2B5EF4-FFF2-40B4-BE49-F238E27FC236}">
                    <a16:creationId xmlns:a16="http://schemas.microsoft.com/office/drawing/2014/main" id="{EFCC271B-09EB-3A94-7D7A-5A5D92D29DFB}"/>
                  </a:ext>
                </a:extLst>
              </p:cNvPr>
              <p:cNvSpPr>
                <a:spLocks noChangeArrowheads="1"/>
              </p:cNvSpPr>
              <p:nvPr/>
            </p:nvSpPr>
            <p:spPr bwMode="auto">
              <a:xfrm>
                <a:off x="6976533" y="4245129"/>
                <a:ext cx="1332089" cy="563938"/>
              </a:xfrm>
              <a:custGeom>
                <a:avLst/>
                <a:gdLst>
                  <a:gd name="T0" fmla="*/ 869245 w 1332089"/>
                  <a:gd name="T1" fmla="*/ 78515 h 563938"/>
                  <a:gd name="T2" fmla="*/ 270934 w 1332089"/>
                  <a:gd name="T3" fmla="*/ 67227 h 563938"/>
                  <a:gd name="T4" fmla="*/ 112889 w 1332089"/>
                  <a:gd name="T5" fmla="*/ 101093 h 563938"/>
                  <a:gd name="T6" fmla="*/ 79023 w 1332089"/>
                  <a:gd name="T7" fmla="*/ 112382 h 563938"/>
                  <a:gd name="T8" fmla="*/ 45156 w 1332089"/>
                  <a:gd name="T9" fmla="*/ 146249 h 563938"/>
                  <a:gd name="T10" fmla="*/ 11289 w 1332089"/>
                  <a:gd name="T11" fmla="*/ 168827 h 563938"/>
                  <a:gd name="T12" fmla="*/ 0 w 1332089"/>
                  <a:gd name="T13" fmla="*/ 202693 h 563938"/>
                  <a:gd name="T14" fmla="*/ 45156 w 1332089"/>
                  <a:gd name="T15" fmla="*/ 326871 h 563938"/>
                  <a:gd name="T16" fmla="*/ 124178 w 1332089"/>
                  <a:gd name="T17" fmla="*/ 372027 h 563938"/>
                  <a:gd name="T18" fmla="*/ 203200 w 1332089"/>
                  <a:gd name="T19" fmla="*/ 417182 h 563938"/>
                  <a:gd name="T20" fmla="*/ 248356 w 1332089"/>
                  <a:gd name="T21" fmla="*/ 428471 h 563938"/>
                  <a:gd name="T22" fmla="*/ 372534 w 1332089"/>
                  <a:gd name="T23" fmla="*/ 473627 h 563938"/>
                  <a:gd name="T24" fmla="*/ 417689 w 1332089"/>
                  <a:gd name="T25" fmla="*/ 484915 h 563938"/>
                  <a:gd name="T26" fmla="*/ 474134 w 1332089"/>
                  <a:gd name="T27" fmla="*/ 507493 h 563938"/>
                  <a:gd name="T28" fmla="*/ 541867 w 1332089"/>
                  <a:gd name="T29" fmla="*/ 518782 h 563938"/>
                  <a:gd name="T30" fmla="*/ 575734 w 1332089"/>
                  <a:gd name="T31" fmla="*/ 541360 h 563938"/>
                  <a:gd name="T32" fmla="*/ 654756 w 1332089"/>
                  <a:gd name="T33" fmla="*/ 552649 h 563938"/>
                  <a:gd name="T34" fmla="*/ 903111 w 1332089"/>
                  <a:gd name="T35" fmla="*/ 563938 h 563938"/>
                  <a:gd name="T36" fmla="*/ 1061156 w 1332089"/>
                  <a:gd name="T37" fmla="*/ 552649 h 563938"/>
                  <a:gd name="T38" fmla="*/ 1230489 w 1332089"/>
                  <a:gd name="T39" fmla="*/ 530071 h 563938"/>
                  <a:gd name="T40" fmla="*/ 1275645 w 1332089"/>
                  <a:gd name="T41" fmla="*/ 484915 h 563938"/>
                  <a:gd name="T42" fmla="*/ 1309511 w 1332089"/>
                  <a:gd name="T43" fmla="*/ 462338 h 563938"/>
                  <a:gd name="T44" fmla="*/ 1332089 w 1332089"/>
                  <a:gd name="T45" fmla="*/ 428471 h 563938"/>
                  <a:gd name="T46" fmla="*/ 1298223 w 1332089"/>
                  <a:gd name="T47" fmla="*/ 247849 h 563938"/>
                  <a:gd name="T48" fmla="*/ 1275645 w 1332089"/>
                  <a:gd name="T49" fmla="*/ 213982 h 563938"/>
                  <a:gd name="T50" fmla="*/ 1207911 w 1332089"/>
                  <a:gd name="T51" fmla="*/ 168827 h 563938"/>
                  <a:gd name="T52" fmla="*/ 1174045 w 1332089"/>
                  <a:gd name="T53" fmla="*/ 146249 h 563938"/>
                  <a:gd name="T54" fmla="*/ 1140178 w 1332089"/>
                  <a:gd name="T55" fmla="*/ 123671 h 563938"/>
                  <a:gd name="T56" fmla="*/ 1095023 w 1332089"/>
                  <a:gd name="T57" fmla="*/ 112382 h 563938"/>
                  <a:gd name="T58" fmla="*/ 1049867 w 1332089"/>
                  <a:gd name="T59" fmla="*/ 89804 h 563938"/>
                  <a:gd name="T60" fmla="*/ 801511 w 1332089"/>
                  <a:gd name="T61" fmla="*/ 78515 h 5639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2089"/>
                  <a:gd name="T94" fmla="*/ 0 h 563938"/>
                  <a:gd name="T95" fmla="*/ 1332089 w 1332089"/>
                  <a:gd name="T96" fmla="*/ 563938 h 5639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2089" h="563938">
                    <a:moveTo>
                      <a:pt x="869245" y="78515"/>
                    </a:moveTo>
                    <a:cubicBezTo>
                      <a:pt x="633689" y="0"/>
                      <a:pt x="825305" y="55432"/>
                      <a:pt x="270934" y="67227"/>
                    </a:cubicBezTo>
                    <a:cubicBezTo>
                      <a:pt x="227732" y="75867"/>
                      <a:pt x="160948" y="87362"/>
                      <a:pt x="112889" y="101093"/>
                    </a:cubicBezTo>
                    <a:cubicBezTo>
                      <a:pt x="101448" y="104362"/>
                      <a:pt x="90312" y="108619"/>
                      <a:pt x="79023" y="112382"/>
                    </a:cubicBezTo>
                    <a:cubicBezTo>
                      <a:pt x="67734" y="123671"/>
                      <a:pt x="57421" y="136028"/>
                      <a:pt x="45156" y="146249"/>
                    </a:cubicBezTo>
                    <a:cubicBezTo>
                      <a:pt x="34733" y="154935"/>
                      <a:pt x="19765" y="158232"/>
                      <a:pt x="11289" y="168827"/>
                    </a:cubicBezTo>
                    <a:cubicBezTo>
                      <a:pt x="3855" y="178119"/>
                      <a:pt x="3763" y="191404"/>
                      <a:pt x="0" y="202693"/>
                    </a:cubicBezTo>
                    <a:cubicBezTo>
                      <a:pt x="8284" y="244115"/>
                      <a:pt x="13093" y="294808"/>
                      <a:pt x="45156" y="326871"/>
                    </a:cubicBezTo>
                    <a:cubicBezTo>
                      <a:pt x="63490" y="345205"/>
                      <a:pt x="103520" y="360223"/>
                      <a:pt x="124178" y="372027"/>
                    </a:cubicBezTo>
                    <a:cubicBezTo>
                      <a:pt x="165856" y="395843"/>
                      <a:pt x="153589" y="398578"/>
                      <a:pt x="203200" y="417182"/>
                    </a:cubicBezTo>
                    <a:cubicBezTo>
                      <a:pt x="217727" y="422630"/>
                      <a:pt x="233637" y="423565"/>
                      <a:pt x="248356" y="428471"/>
                    </a:cubicBezTo>
                    <a:cubicBezTo>
                      <a:pt x="315680" y="450913"/>
                      <a:pt x="298749" y="455182"/>
                      <a:pt x="372534" y="473627"/>
                    </a:cubicBezTo>
                    <a:cubicBezTo>
                      <a:pt x="387586" y="477390"/>
                      <a:pt x="402970" y="480009"/>
                      <a:pt x="417689" y="484915"/>
                    </a:cubicBezTo>
                    <a:cubicBezTo>
                      <a:pt x="436914" y="491323"/>
                      <a:pt x="454584" y="502161"/>
                      <a:pt x="474134" y="507493"/>
                    </a:cubicBezTo>
                    <a:cubicBezTo>
                      <a:pt x="496217" y="513516"/>
                      <a:pt x="519289" y="515019"/>
                      <a:pt x="541867" y="518782"/>
                    </a:cubicBezTo>
                    <a:cubicBezTo>
                      <a:pt x="553156" y="526308"/>
                      <a:pt x="562739" y="537461"/>
                      <a:pt x="575734" y="541360"/>
                    </a:cubicBezTo>
                    <a:cubicBezTo>
                      <a:pt x="601220" y="549006"/>
                      <a:pt x="628211" y="550818"/>
                      <a:pt x="654756" y="552649"/>
                    </a:cubicBezTo>
                    <a:cubicBezTo>
                      <a:pt x="737430" y="558351"/>
                      <a:pt x="820326" y="560175"/>
                      <a:pt x="903111" y="563938"/>
                    </a:cubicBezTo>
                    <a:lnTo>
                      <a:pt x="1061156" y="552649"/>
                    </a:lnTo>
                    <a:cubicBezTo>
                      <a:pt x="1204798" y="541600"/>
                      <a:pt x="1154603" y="555367"/>
                      <a:pt x="1230489" y="530071"/>
                    </a:cubicBezTo>
                    <a:cubicBezTo>
                      <a:pt x="1245541" y="515019"/>
                      <a:pt x="1259483" y="498768"/>
                      <a:pt x="1275645" y="484915"/>
                    </a:cubicBezTo>
                    <a:cubicBezTo>
                      <a:pt x="1285946" y="476086"/>
                      <a:pt x="1299918" y="471931"/>
                      <a:pt x="1309511" y="462338"/>
                    </a:cubicBezTo>
                    <a:cubicBezTo>
                      <a:pt x="1319105" y="452744"/>
                      <a:pt x="1324563" y="439760"/>
                      <a:pt x="1332089" y="428471"/>
                    </a:cubicBezTo>
                    <a:cubicBezTo>
                      <a:pt x="1328117" y="388751"/>
                      <a:pt x="1326664" y="290510"/>
                      <a:pt x="1298223" y="247849"/>
                    </a:cubicBezTo>
                    <a:cubicBezTo>
                      <a:pt x="1290697" y="236560"/>
                      <a:pt x="1285856" y="222916"/>
                      <a:pt x="1275645" y="213982"/>
                    </a:cubicBezTo>
                    <a:cubicBezTo>
                      <a:pt x="1255224" y="196113"/>
                      <a:pt x="1230489" y="183879"/>
                      <a:pt x="1207911" y="168827"/>
                    </a:cubicBezTo>
                    <a:lnTo>
                      <a:pt x="1174045" y="146249"/>
                    </a:lnTo>
                    <a:cubicBezTo>
                      <a:pt x="1162756" y="138723"/>
                      <a:pt x="1153341" y="126962"/>
                      <a:pt x="1140178" y="123671"/>
                    </a:cubicBezTo>
                    <a:cubicBezTo>
                      <a:pt x="1125126" y="119908"/>
                      <a:pt x="1109550" y="117830"/>
                      <a:pt x="1095023" y="112382"/>
                    </a:cubicBezTo>
                    <a:cubicBezTo>
                      <a:pt x="1079266" y="106473"/>
                      <a:pt x="1066527" y="92184"/>
                      <a:pt x="1049867" y="89804"/>
                    </a:cubicBezTo>
                    <a:cubicBezTo>
                      <a:pt x="963111" y="77410"/>
                      <a:pt x="885647" y="78515"/>
                      <a:pt x="801511" y="78515"/>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15" name="Freeform 16">
                <a:extLst>
                  <a:ext uri="{FF2B5EF4-FFF2-40B4-BE49-F238E27FC236}">
                    <a16:creationId xmlns:a16="http://schemas.microsoft.com/office/drawing/2014/main" id="{404AEBED-076B-38B8-1ED3-AD6EB2977560}"/>
                  </a:ext>
                </a:extLst>
              </p:cNvPr>
              <p:cNvSpPr>
                <a:spLocks noChangeArrowheads="1"/>
              </p:cNvSpPr>
              <p:nvPr/>
            </p:nvSpPr>
            <p:spPr bwMode="auto">
              <a:xfrm>
                <a:off x="7307185" y="4447822"/>
                <a:ext cx="301526" cy="237067"/>
              </a:xfrm>
              <a:custGeom>
                <a:avLst/>
                <a:gdLst>
                  <a:gd name="T0" fmla="*/ 53171 w 301526"/>
                  <a:gd name="T1" fmla="*/ 0 h 237067"/>
                  <a:gd name="T2" fmla="*/ 19304 w 301526"/>
                  <a:gd name="T3" fmla="*/ 22578 h 237067"/>
                  <a:gd name="T4" fmla="*/ 19304 w 301526"/>
                  <a:gd name="T5" fmla="*/ 112889 h 237067"/>
                  <a:gd name="T6" fmla="*/ 98326 w 301526"/>
                  <a:gd name="T7" fmla="*/ 203200 h 237067"/>
                  <a:gd name="T8" fmla="*/ 177348 w 301526"/>
                  <a:gd name="T9" fmla="*/ 225778 h 237067"/>
                  <a:gd name="T10" fmla="*/ 211215 w 301526"/>
                  <a:gd name="T11" fmla="*/ 237067 h 237067"/>
                  <a:gd name="T12" fmla="*/ 245082 w 301526"/>
                  <a:gd name="T13" fmla="*/ 214489 h 237067"/>
                  <a:gd name="T14" fmla="*/ 278948 w 301526"/>
                  <a:gd name="T15" fmla="*/ 203200 h 237067"/>
                  <a:gd name="T16" fmla="*/ 301526 w 301526"/>
                  <a:gd name="T17" fmla="*/ 135467 h 237067"/>
                  <a:gd name="T18" fmla="*/ 267659 w 301526"/>
                  <a:gd name="T19" fmla="*/ 56445 h 237067"/>
                  <a:gd name="T20" fmla="*/ 154771 w 301526"/>
                  <a:gd name="T21" fmla="*/ 22578 h 237067"/>
                  <a:gd name="T22" fmla="*/ 53171 w 301526"/>
                  <a:gd name="T23" fmla="*/ 0 h 2370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526"/>
                  <a:gd name="T37" fmla="*/ 0 h 237067"/>
                  <a:gd name="T38" fmla="*/ 301526 w 301526"/>
                  <a:gd name="T39" fmla="*/ 237067 h 2370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526" h="237067">
                    <a:moveTo>
                      <a:pt x="53171" y="0"/>
                    </a:moveTo>
                    <a:cubicBezTo>
                      <a:pt x="30593" y="0"/>
                      <a:pt x="27780" y="11983"/>
                      <a:pt x="19304" y="22578"/>
                    </a:cubicBezTo>
                    <a:cubicBezTo>
                      <a:pt x="0" y="46708"/>
                      <a:pt x="8821" y="89827"/>
                      <a:pt x="19304" y="112889"/>
                    </a:cubicBezTo>
                    <a:cubicBezTo>
                      <a:pt x="39226" y="156717"/>
                      <a:pt x="58261" y="183168"/>
                      <a:pt x="98326" y="203200"/>
                    </a:cubicBezTo>
                    <a:cubicBezTo>
                      <a:pt x="116370" y="212222"/>
                      <a:pt x="160470" y="220956"/>
                      <a:pt x="177348" y="225778"/>
                    </a:cubicBezTo>
                    <a:cubicBezTo>
                      <a:pt x="188790" y="229047"/>
                      <a:pt x="199926" y="233304"/>
                      <a:pt x="211215" y="237067"/>
                    </a:cubicBezTo>
                    <a:cubicBezTo>
                      <a:pt x="222504" y="229541"/>
                      <a:pt x="232947" y="220557"/>
                      <a:pt x="245082" y="214489"/>
                    </a:cubicBezTo>
                    <a:cubicBezTo>
                      <a:pt x="255725" y="209167"/>
                      <a:pt x="272032" y="212883"/>
                      <a:pt x="278948" y="203200"/>
                    </a:cubicBezTo>
                    <a:cubicBezTo>
                      <a:pt x="292781" y="183834"/>
                      <a:pt x="301526" y="135467"/>
                      <a:pt x="301526" y="135467"/>
                    </a:cubicBezTo>
                    <a:cubicBezTo>
                      <a:pt x="292889" y="100921"/>
                      <a:pt x="293647" y="82433"/>
                      <a:pt x="267659" y="56445"/>
                    </a:cubicBezTo>
                    <a:cubicBezTo>
                      <a:pt x="235777" y="24563"/>
                      <a:pt x="199915" y="25086"/>
                      <a:pt x="154771" y="22578"/>
                    </a:cubicBezTo>
                    <a:cubicBezTo>
                      <a:pt x="113442" y="20282"/>
                      <a:pt x="75749" y="0"/>
                      <a:pt x="53171" y="0"/>
                    </a:cubicBezTo>
                    <a:close/>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sp>
            <p:nvSpPr>
              <p:cNvPr id="16" name="Freeform 17">
                <a:extLst>
                  <a:ext uri="{FF2B5EF4-FFF2-40B4-BE49-F238E27FC236}">
                    <a16:creationId xmlns:a16="http://schemas.microsoft.com/office/drawing/2014/main" id="{6EAE44B0-239A-8780-F170-7A633EC0ABDD}"/>
                  </a:ext>
                </a:extLst>
              </p:cNvPr>
              <p:cNvSpPr>
                <a:spLocks noChangeArrowheads="1"/>
              </p:cNvSpPr>
              <p:nvPr/>
            </p:nvSpPr>
            <p:spPr bwMode="auto">
              <a:xfrm>
                <a:off x="7769903" y="4447822"/>
                <a:ext cx="208467" cy="279348"/>
              </a:xfrm>
              <a:custGeom>
                <a:avLst/>
                <a:gdLst>
                  <a:gd name="T0" fmla="*/ 30719 w 208467"/>
                  <a:gd name="T1" fmla="*/ 0 h 279348"/>
                  <a:gd name="T2" fmla="*/ 8141 w 208467"/>
                  <a:gd name="T3" fmla="*/ 169334 h 279348"/>
                  <a:gd name="T4" fmla="*/ 19430 w 208467"/>
                  <a:gd name="T5" fmla="*/ 214489 h 279348"/>
                  <a:gd name="T6" fmla="*/ 30719 w 208467"/>
                  <a:gd name="T7" fmla="*/ 169334 h 279348"/>
                  <a:gd name="T8" fmla="*/ 154897 w 208467"/>
                  <a:gd name="T9" fmla="*/ 214489 h 279348"/>
                  <a:gd name="T10" fmla="*/ 188764 w 208467"/>
                  <a:gd name="T11" fmla="*/ 237067 h 279348"/>
                  <a:gd name="T12" fmla="*/ 200053 w 208467"/>
                  <a:gd name="T13" fmla="*/ 270934 h 279348"/>
                  <a:gd name="T14" fmla="*/ 121030 w 208467"/>
                  <a:gd name="T15" fmla="*/ 191911 h 279348"/>
                  <a:gd name="T16" fmla="*/ 42008 w 208467"/>
                  <a:gd name="T17" fmla="*/ 180622 h 279348"/>
                  <a:gd name="T18" fmla="*/ 8141 w 208467"/>
                  <a:gd name="T19" fmla="*/ 158045 h 279348"/>
                  <a:gd name="T20" fmla="*/ 75875 w 208467"/>
                  <a:gd name="T21" fmla="*/ 135467 h 279348"/>
                  <a:gd name="T22" fmla="*/ 109741 w 208467"/>
                  <a:gd name="T23" fmla="*/ 112889 h 279348"/>
                  <a:gd name="T24" fmla="*/ 143608 w 208467"/>
                  <a:gd name="T25" fmla="*/ 45156 h 279348"/>
                  <a:gd name="T26" fmla="*/ 154897 w 208467"/>
                  <a:gd name="T27" fmla="*/ 22578 h 2793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8467"/>
                  <a:gd name="T43" fmla="*/ 0 h 279348"/>
                  <a:gd name="T44" fmla="*/ 208467 w 208467"/>
                  <a:gd name="T45" fmla="*/ 279348 h 2793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8467" h="279348">
                    <a:moveTo>
                      <a:pt x="30719" y="0"/>
                    </a:moveTo>
                    <a:cubicBezTo>
                      <a:pt x="14088" y="66525"/>
                      <a:pt x="8141" y="80479"/>
                      <a:pt x="8141" y="169334"/>
                    </a:cubicBezTo>
                    <a:cubicBezTo>
                      <a:pt x="8141" y="184849"/>
                      <a:pt x="15667" y="199437"/>
                      <a:pt x="19430" y="214489"/>
                    </a:cubicBezTo>
                    <a:cubicBezTo>
                      <a:pt x="23193" y="199437"/>
                      <a:pt x="15858" y="173792"/>
                      <a:pt x="30719" y="169334"/>
                    </a:cubicBezTo>
                    <a:cubicBezTo>
                      <a:pt x="149477" y="133706"/>
                      <a:pt x="111955" y="171547"/>
                      <a:pt x="154897" y="214489"/>
                    </a:cubicBezTo>
                    <a:cubicBezTo>
                      <a:pt x="164491" y="224083"/>
                      <a:pt x="177475" y="229541"/>
                      <a:pt x="188764" y="237067"/>
                    </a:cubicBezTo>
                    <a:cubicBezTo>
                      <a:pt x="192527" y="248356"/>
                      <a:pt x="208467" y="279348"/>
                      <a:pt x="200053" y="270934"/>
                    </a:cubicBezTo>
                    <a:cubicBezTo>
                      <a:pt x="138603" y="209484"/>
                      <a:pt x="184891" y="204683"/>
                      <a:pt x="121030" y="191911"/>
                    </a:cubicBezTo>
                    <a:cubicBezTo>
                      <a:pt x="94939" y="186693"/>
                      <a:pt x="68349" y="184385"/>
                      <a:pt x="42008" y="180622"/>
                    </a:cubicBezTo>
                    <a:cubicBezTo>
                      <a:pt x="30719" y="173096"/>
                      <a:pt x="0" y="168899"/>
                      <a:pt x="8141" y="158045"/>
                    </a:cubicBezTo>
                    <a:cubicBezTo>
                      <a:pt x="22421" y="139006"/>
                      <a:pt x="75875" y="135467"/>
                      <a:pt x="75875" y="135467"/>
                    </a:cubicBezTo>
                    <a:cubicBezTo>
                      <a:pt x="87164" y="127941"/>
                      <a:pt x="100147" y="122483"/>
                      <a:pt x="109741" y="112889"/>
                    </a:cubicBezTo>
                    <a:cubicBezTo>
                      <a:pt x="135114" y="87515"/>
                      <a:pt x="131366" y="75761"/>
                      <a:pt x="143608" y="45156"/>
                    </a:cubicBezTo>
                    <a:cubicBezTo>
                      <a:pt x="146733" y="37344"/>
                      <a:pt x="151134" y="30104"/>
                      <a:pt x="154897" y="22578"/>
                    </a:cubicBezTo>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grpSp>
        <p:sp>
          <p:nvSpPr>
            <p:cNvPr id="13" name="Freeform 14">
              <a:extLst>
                <a:ext uri="{FF2B5EF4-FFF2-40B4-BE49-F238E27FC236}">
                  <a16:creationId xmlns:a16="http://schemas.microsoft.com/office/drawing/2014/main" id="{DA402012-7A74-CC55-1E33-D550622B6DE6}"/>
                </a:ext>
              </a:extLst>
            </p:cNvPr>
            <p:cNvSpPr>
              <a:spLocks noChangeArrowheads="1"/>
            </p:cNvSpPr>
            <p:nvPr/>
          </p:nvSpPr>
          <p:spPr bwMode="auto">
            <a:xfrm>
              <a:off x="7667740" y="2864386"/>
              <a:ext cx="88135" cy="495759"/>
            </a:xfrm>
            <a:custGeom>
              <a:avLst/>
              <a:gdLst>
                <a:gd name="T0" fmla="*/ 33050 w 88135"/>
                <a:gd name="T1" fmla="*/ 473725 h 495759"/>
                <a:gd name="T2" fmla="*/ 22033 w 88135"/>
                <a:gd name="T3" fmla="*/ 440674 h 495759"/>
                <a:gd name="T4" fmla="*/ 0 w 88135"/>
                <a:gd name="T5" fmla="*/ 231354 h 495759"/>
                <a:gd name="T6" fmla="*/ 11017 w 88135"/>
                <a:gd name="T7" fmla="*/ 66101 h 495759"/>
                <a:gd name="T8" fmla="*/ 33050 w 88135"/>
                <a:gd name="T9" fmla="*/ 0 h 495759"/>
                <a:gd name="T10" fmla="*/ 55084 w 88135"/>
                <a:gd name="T11" fmla="*/ 33050 h 495759"/>
                <a:gd name="T12" fmla="*/ 33050 w 88135"/>
                <a:gd name="T13" fmla="*/ 99151 h 495759"/>
                <a:gd name="T14" fmla="*/ 55084 w 88135"/>
                <a:gd name="T15" fmla="*/ 165253 h 495759"/>
                <a:gd name="T16" fmla="*/ 66101 w 88135"/>
                <a:gd name="T17" fmla="*/ 220337 h 495759"/>
                <a:gd name="T18" fmla="*/ 77118 w 88135"/>
                <a:gd name="T19" fmla="*/ 297455 h 495759"/>
                <a:gd name="T20" fmla="*/ 88135 w 88135"/>
                <a:gd name="T21" fmla="*/ 341522 h 495759"/>
                <a:gd name="T22" fmla="*/ 77118 w 88135"/>
                <a:gd name="T23" fmla="*/ 429657 h 495759"/>
                <a:gd name="T24" fmla="*/ 55084 w 88135"/>
                <a:gd name="T25" fmla="*/ 495759 h 495759"/>
                <a:gd name="T26" fmla="*/ 44067 w 88135"/>
                <a:gd name="T27" fmla="*/ 462708 h 495759"/>
                <a:gd name="T28" fmla="*/ 33050 w 88135"/>
                <a:gd name="T29" fmla="*/ 473725 h 4957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135"/>
                <a:gd name="T46" fmla="*/ 0 h 495759"/>
                <a:gd name="T47" fmla="*/ 88135 w 88135"/>
                <a:gd name="T48" fmla="*/ 495759 h 4957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135" h="495759">
                  <a:moveTo>
                    <a:pt x="33050" y="473725"/>
                  </a:moveTo>
                  <a:cubicBezTo>
                    <a:pt x="29378" y="470053"/>
                    <a:pt x="24552" y="452010"/>
                    <a:pt x="22033" y="440674"/>
                  </a:cubicBezTo>
                  <a:cubicBezTo>
                    <a:pt x="6480" y="370682"/>
                    <a:pt x="5584" y="303948"/>
                    <a:pt x="0" y="231354"/>
                  </a:cubicBezTo>
                  <a:cubicBezTo>
                    <a:pt x="3672" y="176270"/>
                    <a:pt x="3210" y="120753"/>
                    <a:pt x="11017" y="66101"/>
                  </a:cubicBezTo>
                  <a:cubicBezTo>
                    <a:pt x="14302" y="43109"/>
                    <a:pt x="33050" y="0"/>
                    <a:pt x="33050" y="0"/>
                  </a:cubicBezTo>
                  <a:cubicBezTo>
                    <a:pt x="40395" y="11017"/>
                    <a:pt x="55084" y="19809"/>
                    <a:pt x="55084" y="33050"/>
                  </a:cubicBezTo>
                  <a:cubicBezTo>
                    <a:pt x="55084" y="56276"/>
                    <a:pt x="33050" y="99151"/>
                    <a:pt x="33050" y="99151"/>
                  </a:cubicBezTo>
                  <a:cubicBezTo>
                    <a:pt x="40395" y="121185"/>
                    <a:pt x="50529" y="142478"/>
                    <a:pt x="55084" y="165253"/>
                  </a:cubicBezTo>
                  <a:cubicBezTo>
                    <a:pt x="58756" y="183614"/>
                    <a:pt x="63023" y="201867"/>
                    <a:pt x="66101" y="220337"/>
                  </a:cubicBezTo>
                  <a:cubicBezTo>
                    <a:pt x="70370" y="245951"/>
                    <a:pt x="72473" y="271907"/>
                    <a:pt x="77118" y="297455"/>
                  </a:cubicBezTo>
                  <a:cubicBezTo>
                    <a:pt x="79827" y="312352"/>
                    <a:pt x="84463" y="326833"/>
                    <a:pt x="88135" y="341522"/>
                  </a:cubicBezTo>
                  <a:cubicBezTo>
                    <a:pt x="84463" y="370900"/>
                    <a:pt x="83322" y="400707"/>
                    <a:pt x="77118" y="429657"/>
                  </a:cubicBezTo>
                  <a:cubicBezTo>
                    <a:pt x="72251" y="452367"/>
                    <a:pt x="55084" y="495759"/>
                    <a:pt x="55084" y="495759"/>
                  </a:cubicBezTo>
                  <a:cubicBezTo>
                    <a:pt x="51412" y="484742"/>
                    <a:pt x="49260" y="473095"/>
                    <a:pt x="44067" y="462708"/>
                  </a:cubicBezTo>
                  <a:cubicBezTo>
                    <a:pt x="38146" y="450865"/>
                    <a:pt x="36722" y="477397"/>
                    <a:pt x="33050" y="473725"/>
                  </a:cubicBezTo>
                  <a:close/>
                </a:path>
              </a:pathLst>
            </a:custGeom>
            <a:noFill/>
            <a:ln w="12699">
              <a:solidFill>
                <a:srgbClr val="70AD47"/>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p>
              <a:endParaRPr lang="en-US"/>
            </a:p>
          </p:txBody>
        </p:sp>
      </p:grpSp>
    </p:spTree>
    <p:extLst>
      <p:ext uri="{BB962C8B-B14F-4D97-AF65-F5344CB8AC3E}">
        <p14:creationId xmlns:p14="http://schemas.microsoft.com/office/powerpoint/2010/main" val="416961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6D49-FF0D-B104-3B9E-70AECA4522F8}"/>
              </a:ext>
            </a:extLst>
          </p:cNvPr>
          <p:cNvSpPr>
            <a:spLocks noGrp="1"/>
          </p:cNvSpPr>
          <p:nvPr>
            <p:ph type="title"/>
          </p:nvPr>
        </p:nvSpPr>
        <p:spPr/>
        <p:txBody>
          <a:bodyPr/>
          <a:lstStyle/>
          <a:p>
            <a:r>
              <a:rPr lang="en-US" dirty="0"/>
              <a:t>Low-fidelity Prototypes</a:t>
            </a:r>
          </a:p>
        </p:txBody>
      </p:sp>
      <p:sp>
        <p:nvSpPr>
          <p:cNvPr id="3" name="Content Placeholder 2">
            <a:extLst>
              <a:ext uri="{FF2B5EF4-FFF2-40B4-BE49-F238E27FC236}">
                <a16:creationId xmlns:a16="http://schemas.microsoft.com/office/drawing/2014/main" id="{D8E50359-88D2-6FC9-6057-200925534F13}"/>
              </a:ext>
            </a:extLst>
          </p:cNvPr>
          <p:cNvSpPr>
            <a:spLocks noGrp="1"/>
          </p:cNvSpPr>
          <p:nvPr>
            <p:ph idx="1"/>
          </p:nvPr>
        </p:nvSpPr>
        <p:spPr>
          <a:xfrm>
            <a:off x="440267" y="2328597"/>
            <a:ext cx="11319933" cy="973015"/>
          </a:xfrm>
        </p:spPr>
        <p:txBody>
          <a:bodyPr/>
          <a:lstStyle/>
          <a:p>
            <a:pPr marL="0" indent="0">
              <a:buNone/>
            </a:pPr>
            <a:r>
              <a:rPr lang="en-US" dirty="0"/>
              <a:t>Paper prototypes</a:t>
            </a:r>
          </a:p>
          <a:p>
            <a:pPr marL="0" indent="0">
              <a:buNone/>
            </a:pPr>
            <a:endParaRPr lang="en-US" dirty="0"/>
          </a:p>
        </p:txBody>
      </p:sp>
      <p:pic>
        <p:nvPicPr>
          <p:cNvPr id="4" name="Picture 2" descr="http://www.amymaeroberts.com/wp-content/uploads/2016/01/paper-prototype-header-1.jpg">
            <a:extLst>
              <a:ext uri="{FF2B5EF4-FFF2-40B4-BE49-F238E27FC236}">
                <a16:creationId xmlns:a16="http://schemas.microsoft.com/office/drawing/2014/main" id="{228CCA84-06B4-DD60-CC5A-434E854D4E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5673" y="1556544"/>
            <a:ext cx="4491318" cy="21184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usecon.com/wp-content/uploads/2011/10/Labor-Test-Automat.jpg">
            <a:extLst>
              <a:ext uri="{FF2B5EF4-FFF2-40B4-BE49-F238E27FC236}">
                <a16:creationId xmlns:a16="http://schemas.microsoft.com/office/drawing/2014/main" id="{6EA89814-EB82-DB58-FFB4-3EE85D618D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5277" y="3674949"/>
            <a:ext cx="3011714" cy="3011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D6131-8522-BB9F-BB37-DE42F8EEED8C}"/>
              </a:ext>
            </a:extLst>
          </p:cNvPr>
          <p:cNvSpPr txBox="1"/>
          <p:nvPr/>
        </p:nvSpPr>
        <p:spPr>
          <a:xfrm>
            <a:off x="440267" y="4868687"/>
            <a:ext cx="4160113" cy="800219"/>
          </a:xfrm>
          <a:prstGeom prst="rect">
            <a:avLst/>
          </a:prstGeom>
          <a:noFill/>
        </p:spPr>
        <p:txBody>
          <a:bodyPr wrap="none" rtlCol="0">
            <a:spAutoFit/>
          </a:bodyPr>
          <a:lstStyle/>
          <a:p>
            <a:r>
              <a:rPr lang="en-US" sz="2800" dirty="0"/>
              <a:t>Wizard-Of-Oz prototypes</a:t>
            </a:r>
          </a:p>
          <a:p>
            <a:endParaRPr lang="en-US" dirty="0"/>
          </a:p>
        </p:txBody>
      </p:sp>
    </p:spTree>
    <p:extLst>
      <p:ext uri="{BB962C8B-B14F-4D97-AF65-F5344CB8AC3E}">
        <p14:creationId xmlns:p14="http://schemas.microsoft.com/office/powerpoint/2010/main" val="198381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CB08-AD5A-F5AD-0185-992AF4CAF57B}"/>
              </a:ext>
            </a:extLst>
          </p:cNvPr>
          <p:cNvSpPr>
            <a:spLocks noGrp="1"/>
          </p:cNvSpPr>
          <p:nvPr>
            <p:ph type="title"/>
          </p:nvPr>
        </p:nvSpPr>
        <p:spPr/>
        <p:txBody>
          <a:bodyPr/>
          <a:lstStyle/>
          <a:p>
            <a:r>
              <a:rPr lang="en-US" dirty="0"/>
              <a:t>The Method we will use in class</a:t>
            </a:r>
          </a:p>
        </p:txBody>
      </p:sp>
      <p:sp>
        <p:nvSpPr>
          <p:cNvPr id="3" name="Content Placeholder 2">
            <a:extLst>
              <a:ext uri="{FF2B5EF4-FFF2-40B4-BE49-F238E27FC236}">
                <a16:creationId xmlns:a16="http://schemas.microsoft.com/office/drawing/2014/main" id="{DB33ED27-29B6-7ADD-D54A-F6D0B0552653}"/>
              </a:ext>
            </a:extLst>
          </p:cNvPr>
          <p:cNvSpPr>
            <a:spLocks noGrp="1"/>
          </p:cNvSpPr>
          <p:nvPr>
            <p:ph idx="1"/>
          </p:nvPr>
        </p:nvSpPr>
        <p:spPr>
          <a:xfrm>
            <a:off x="440267" y="2328597"/>
            <a:ext cx="11319933" cy="672869"/>
          </a:xfrm>
        </p:spPr>
        <p:txBody>
          <a:bodyPr/>
          <a:lstStyle/>
          <a:p>
            <a:pPr marL="0" indent="0">
              <a:spcBef>
                <a:spcPts val="1200"/>
              </a:spcBef>
              <a:buNone/>
            </a:pPr>
            <a:r>
              <a:rPr lang="en-US" dirty="0"/>
              <a:t>Cognitive walkthrough (CW)</a:t>
            </a:r>
          </a:p>
        </p:txBody>
      </p:sp>
      <p:sp>
        <p:nvSpPr>
          <p:cNvPr id="4" name="TextBox 3">
            <a:extLst>
              <a:ext uri="{FF2B5EF4-FFF2-40B4-BE49-F238E27FC236}">
                <a16:creationId xmlns:a16="http://schemas.microsoft.com/office/drawing/2014/main" id="{ECBAA83B-C6C6-849D-B317-B4CFF12D62D6}"/>
              </a:ext>
            </a:extLst>
          </p:cNvPr>
          <p:cNvSpPr txBox="1"/>
          <p:nvPr/>
        </p:nvSpPr>
        <p:spPr>
          <a:xfrm>
            <a:off x="875686" y="3001466"/>
            <a:ext cx="10876047" cy="3447098"/>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2200" dirty="0">
                <a:solidFill>
                  <a:schemeClr val="tx1"/>
                </a:solidFill>
              </a:rPr>
              <a:t>A cognitive walkthrough describes the process of putting yourself (or members of your team or organization) in the shoes of a first-time user of the interface you are designing. </a:t>
            </a:r>
          </a:p>
          <a:p>
            <a:pPr marL="342900" indent="-342900">
              <a:spcBef>
                <a:spcPts val="1200"/>
              </a:spcBef>
              <a:buFont typeface="Arial" panose="020B0604020202020204" pitchFamily="34" charset="0"/>
              <a:buChar char="-"/>
            </a:pPr>
            <a:r>
              <a:rPr lang="en-US" sz="2200" dirty="0">
                <a:solidFill>
                  <a:schemeClr val="tx1"/>
                </a:solidFill>
              </a:rPr>
              <a:t>Prior to beginning the walkthrough, you should have on-hand clear documentation of the user’s ideal path that the user should follow to achieve their goal, already prototyped.</a:t>
            </a:r>
          </a:p>
          <a:p>
            <a:pPr marL="342900" indent="-342900">
              <a:spcBef>
                <a:spcPts val="1200"/>
              </a:spcBef>
              <a:buFont typeface="Arial" panose="020B0604020202020204" pitchFamily="34" charset="0"/>
              <a:buChar char="-"/>
            </a:pPr>
            <a:r>
              <a:rPr lang="en-US" sz="2200" dirty="0">
                <a:solidFill>
                  <a:schemeClr val="tx1"/>
                </a:solidFill>
              </a:rPr>
              <a:t>The ideal path can be divided into steps, starting with the user’s intention to complete the step, and ending with any feedback that your interface supplies to the user indicating that the step is complete.</a:t>
            </a:r>
          </a:p>
        </p:txBody>
      </p:sp>
    </p:spTree>
    <p:extLst>
      <p:ext uri="{BB962C8B-B14F-4D97-AF65-F5344CB8AC3E}">
        <p14:creationId xmlns:p14="http://schemas.microsoft.com/office/powerpoint/2010/main" val="126263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87C4-5107-2A0C-BA83-496B5BBD6149}"/>
              </a:ext>
            </a:extLst>
          </p:cNvPr>
          <p:cNvSpPr>
            <a:spLocks noGrp="1"/>
          </p:cNvSpPr>
          <p:nvPr>
            <p:ph type="title"/>
          </p:nvPr>
        </p:nvSpPr>
        <p:spPr/>
        <p:txBody>
          <a:bodyPr/>
          <a:lstStyle/>
          <a:p>
            <a:r>
              <a:rPr lang="en-US" dirty="0"/>
              <a:t>Materials Needed for CW</a:t>
            </a:r>
          </a:p>
        </p:txBody>
      </p:sp>
      <p:sp>
        <p:nvSpPr>
          <p:cNvPr id="3" name="Content Placeholder 2">
            <a:extLst>
              <a:ext uri="{FF2B5EF4-FFF2-40B4-BE49-F238E27FC236}">
                <a16:creationId xmlns:a16="http://schemas.microsoft.com/office/drawing/2014/main" id="{96302734-5282-C384-D677-150166729F65}"/>
              </a:ext>
            </a:extLst>
          </p:cNvPr>
          <p:cNvSpPr>
            <a:spLocks noGrp="1"/>
          </p:cNvSpPr>
          <p:nvPr>
            <p:ph idx="1"/>
          </p:nvPr>
        </p:nvSpPr>
        <p:spPr/>
        <p:txBody>
          <a:bodyPr/>
          <a:lstStyle/>
          <a:p>
            <a:pPr>
              <a:spcBef>
                <a:spcPts val="1200"/>
              </a:spcBef>
            </a:pPr>
            <a:r>
              <a:rPr lang="en-US" dirty="0"/>
              <a:t>A low-fidelity prototype of the user interface</a:t>
            </a:r>
          </a:p>
          <a:p>
            <a:pPr>
              <a:spcBef>
                <a:spcPts val="1200"/>
              </a:spcBef>
            </a:pPr>
            <a:r>
              <a:rPr lang="en-US" dirty="0"/>
              <a:t>A user scenario</a:t>
            </a:r>
          </a:p>
          <a:p>
            <a:pPr>
              <a:spcBef>
                <a:spcPts val="1200"/>
              </a:spcBef>
            </a:pPr>
            <a:r>
              <a:rPr lang="en-US" dirty="0"/>
              <a:t>A task list that includes all the tasks that you will use in the walkthrough, as well as an action sequence that details the specific task flow from beginning to end.</a:t>
            </a:r>
          </a:p>
          <a:p>
            <a:pPr>
              <a:spcBef>
                <a:spcPts val="1200"/>
              </a:spcBef>
            </a:pPr>
            <a:r>
              <a:rPr lang="en-US" dirty="0"/>
              <a:t>A problem reporting form and cards for listing design ideas for later use</a:t>
            </a:r>
          </a:p>
        </p:txBody>
      </p:sp>
    </p:spTree>
    <p:extLst>
      <p:ext uri="{BB962C8B-B14F-4D97-AF65-F5344CB8AC3E}">
        <p14:creationId xmlns:p14="http://schemas.microsoft.com/office/powerpoint/2010/main" val="278714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DD6E-2E21-DE14-142A-B6A44CFEB7C7}"/>
              </a:ext>
            </a:extLst>
          </p:cNvPr>
          <p:cNvSpPr>
            <a:spLocks noGrp="1"/>
          </p:cNvSpPr>
          <p:nvPr>
            <p:ph type="title"/>
          </p:nvPr>
        </p:nvSpPr>
        <p:spPr/>
        <p:txBody>
          <a:bodyPr/>
          <a:lstStyle/>
          <a:p>
            <a:r>
              <a:rPr lang="en-US" dirty="0"/>
              <a:t>During evaluation</a:t>
            </a:r>
          </a:p>
        </p:txBody>
      </p:sp>
      <p:sp>
        <p:nvSpPr>
          <p:cNvPr id="3" name="Content Placeholder 2">
            <a:extLst>
              <a:ext uri="{FF2B5EF4-FFF2-40B4-BE49-F238E27FC236}">
                <a16:creationId xmlns:a16="http://schemas.microsoft.com/office/drawing/2014/main" id="{D9713DD0-D37F-C250-D568-E3B3789B3C84}"/>
              </a:ext>
            </a:extLst>
          </p:cNvPr>
          <p:cNvSpPr>
            <a:spLocks noGrp="1"/>
          </p:cNvSpPr>
          <p:nvPr>
            <p:ph idx="1"/>
          </p:nvPr>
        </p:nvSpPr>
        <p:spPr/>
        <p:txBody>
          <a:bodyPr/>
          <a:lstStyle/>
          <a:p>
            <a:pPr>
              <a:spcBef>
                <a:spcPts val="1200"/>
              </a:spcBef>
            </a:pPr>
            <a:r>
              <a:rPr lang="en-US" dirty="0">
                <a:solidFill>
                  <a:schemeClr val="tx1"/>
                </a:solidFill>
              </a:rPr>
              <a:t>Assign roles to your design team: Computer, Facilitator, and Observer.</a:t>
            </a:r>
          </a:p>
          <a:p>
            <a:pPr>
              <a:spcBef>
                <a:spcPts val="1200"/>
              </a:spcBef>
            </a:pPr>
            <a:r>
              <a:rPr lang="en-US" dirty="0">
                <a:solidFill>
                  <a:schemeClr val="tx1"/>
                </a:solidFill>
              </a:rPr>
              <a:t>Revisit your user scenarios and define 3 to 5 tasks. Tasks should be real, complete, independent, and representative.</a:t>
            </a:r>
          </a:p>
          <a:p>
            <a:pPr>
              <a:spcBef>
                <a:spcPts val="1200"/>
              </a:spcBef>
            </a:pPr>
            <a:r>
              <a:rPr lang="en-US" dirty="0">
                <a:solidFill>
                  <a:schemeClr val="tx1"/>
                </a:solidFill>
              </a:rPr>
              <a:t>A complete, written list of the actions needed to complete each task.</a:t>
            </a:r>
          </a:p>
        </p:txBody>
      </p:sp>
    </p:spTree>
    <p:extLst>
      <p:ext uri="{BB962C8B-B14F-4D97-AF65-F5344CB8AC3E}">
        <p14:creationId xmlns:p14="http://schemas.microsoft.com/office/powerpoint/2010/main" val="72890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1040</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Custom Design</vt:lpstr>
      <vt:lpstr>Office Theme</vt:lpstr>
      <vt:lpstr>PowerPoint Presentation</vt:lpstr>
      <vt:lpstr>Formative Evaluation</vt:lpstr>
      <vt:lpstr>Getting the design right</vt:lpstr>
      <vt:lpstr>Formative evaluation methods</vt:lpstr>
      <vt:lpstr>Before Evaluation</vt:lpstr>
      <vt:lpstr>Low-fidelity Prototypes</vt:lpstr>
      <vt:lpstr>The Method we will use in class</vt:lpstr>
      <vt:lpstr>Materials Needed for CW</vt:lpstr>
      <vt:lpstr>During evaluation</vt:lpstr>
      <vt:lpstr>When evaluating an application:</vt:lpstr>
      <vt:lpstr>Lab</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Debaleena</dc:creator>
  <cp:lastModifiedBy>Nina Sakhnini</cp:lastModifiedBy>
  <cp:revision>658</cp:revision>
  <dcterms:created xsi:type="dcterms:W3CDTF">2014-01-15T20:14:54Z</dcterms:created>
  <dcterms:modified xsi:type="dcterms:W3CDTF">2024-10-31T04:14:18Z</dcterms:modified>
</cp:coreProperties>
</file>