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2" r:id="rId56"/>
    <p:sldId id="333" r:id="rId57"/>
    <p:sldId id="334" r:id="rId58"/>
    <p:sldId id="335" r:id="rId59"/>
    <p:sldId id="330" r:id="rId60"/>
    <p:sldId id="331" r:id="rId61"/>
    <p:sldId id="33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96288" autoAdjust="0"/>
  </p:normalViewPr>
  <p:slideViewPr>
    <p:cSldViewPr snapToGrid="0">
      <p:cViewPr>
        <p:scale>
          <a:sx n="100" d="100"/>
          <a:sy n="100" d="100"/>
        </p:scale>
        <p:origin x="89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363</c:v>
                </c:pt>
                <c:pt idx="1">
                  <c:v>293</c:v>
                </c:pt>
                <c:pt idx="2">
                  <c:v>249</c:v>
                </c:pt>
                <c:pt idx="3">
                  <c:v>202</c:v>
                </c:pt>
                <c:pt idx="4">
                  <c:v>180</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38</c:v>
                </c:pt>
                <c:pt idx="1">
                  <c:v>108</c:v>
                </c:pt>
                <c:pt idx="2">
                  <c:v>152</c:v>
                </c:pt>
                <c:pt idx="3">
                  <c:v>199</c:v>
                </c:pt>
                <c:pt idx="4">
                  <c:v>221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0.27</c:v>
                </c:pt>
                <c:pt idx="1">
                  <c:v>0.41</c:v>
                </c:pt>
                <c:pt idx="2">
                  <c:v>0.46</c:v>
                </c:pt>
                <c:pt idx="3">
                  <c:v>0.57999999999999996</c:v>
                </c:pt>
                <c:pt idx="4">
                  <c:v>0.56999999999999995</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0.95</c:v>
                </c:pt>
                <c:pt idx="1">
                  <c:v>0.86</c:v>
                </c:pt>
                <c:pt idx="2">
                  <c:v>0.71</c:v>
                </c:pt>
                <c:pt idx="3">
                  <c:v>0.69</c:v>
                </c:pt>
                <c:pt idx="4">
                  <c:v>0.56000000000000005</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0.36</c:v>
                </c:pt>
                <c:pt idx="2">
                  <c:v>0.34</c:v>
                </c:pt>
                <c:pt idx="3">
                  <c:v>0.38</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348</c:v>
                </c:pt>
                <c:pt idx="2">
                  <c:v>354</c:v>
                </c:pt>
                <c:pt idx="3">
                  <c:v>299</c:v>
                </c:pt>
                <c:pt idx="4">
                  <c:v>288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14</c:v>
                </c:pt>
                <c:pt idx="1">
                  <c:v>53</c:v>
                </c:pt>
                <c:pt idx="2">
                  <c:v>47</c:v>
                </c:pt>
                <c:pt idx="3">
                  <c:v>102</c:v>
                </c:pt>
                <c:pt idx="4">
                  <c:v>113</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0.23</c:v>
                </c:pt>
                <c:pt idx="1">
                  <c:v>0.28999999999999998</c:v>
                </c:pt>
                <c:pt idx="2">
                  <c:v>0.28999999999999998</c:v>
                </c:pt>
                <c:pt idx="3">
                  <c:v>0.39</c:v>
                </c:pt>
                <c:pt idx="4">
                  <c:v>0.4</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1</c:v>
                </c:pt>
                <c:pt idx="1">
                  <c:v>0.91</c:v>
                </c:pt>
                <c:pt idx="2">
                  <c:v>0.95</c:v>
                </c:pt>
                <c:pt idx="3">
                  <c:v>0.86</c:v>
                </c:pt>
                <c:pt idx="4">
                  <c:v>0.81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0.33</c:v>
                </c:pt>
                <c:pt idx="2">
                  <c:v>0.34</c:v>
                </c:pt>
                <c:pt idx="3">
                  <c:v>0.35</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12-Aug-24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35</a:t>
            </a:fld>
            <a:endParaRPr lang="en-US"/>
          </a:p>
        </p:txBody>
      </p:sp>
    </p:spTree>
    <p:extLst>
      <p:ext uri="{BB962C8B-B14F-4D97-AF65-F5344CB8AC3E}">
        <p14:creationId xmlns:p14="http://schemas.microsoft.com/office/powerpoint/2010/main" val="17613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36</a:t>
            </a:fld>
            <a:endParaRPr lang="en-US"/>
          </a:p>
        </p:txBody>
      </p:sp>
    </p:spTree>
    <p:extLst>
      <p:ext uri="{BB962C8B-B14F-4D97-AF65-F5344CB8AC3E}">
        <p14:creationId xmlns:p14="http://schemas.microsoft.com/office/powerpoint/2010/main" val="26130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37</a:t>
            </a:fld>
            <a:endParaRPr lang="en-US"/>
          </a:p>
        </p:txBody>
      </p:sp>
    </p:spTree>
    <p:extLst>
      <p:ext uri="{BB962C8B-B14F-4D97-AF65-F5344CB8AC3E}">
        <p14:creationId xmlns:p14="http://schemas.microsoft.com/office/powerpoint/2010/main" val="418423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38</a:t>
            </a:fld>
            <a:endParaRPr lang="en-US"/>
          </a:p>
        </p:txBody>
      </p:sp>
    </p:spTree>
    <p:extLst>
      <p:ext uri="{BB962C8B-B14F-4D97-AF65-F5344CB8AC3E}">
        <p14:creationId xmlns:p14="http://schemas.microsoft.com/office/powerpoint/2010/main" val="282720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39</a:t>
            </a:fld>
            <a:endParaRPr lang="en-US"/>
          </a:p>
        </p:txBody>
      </p:sp>
    </p:spTree>
    <p:extLst>
      <p:ext uri="{BB962C8B-B14F-4D97-AF65-F5344CB8AC3E}">
        <p14:creationId xmlns:p14="http://schemas.microsoft.com/office/powerpoint/2010/main" val="3882972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40</a:t>
            </a:fld>
            <a:endParaRPr lang="en-US"/>
          </a:p>
        </p:txBody>
      </p:sp>
    </p:spTree>
    <p:extLst>
      <p:ext uri="{BB962C8B-B14F-4D97-AF65-F5344CB8AC3E}">
        <p14:creationId xmlns:p14="http://schemas.microsoft.com/office/powerpoint/2010/main" val="35327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41</a:t>
            </a:fld>
            <a:endParaRPr lang="en-US"/>
          </a:p>
        </p:txBody>
      </p:sp>
    </p:spTree>
    <p:extLst>
      <p:ext uri="{BB962C8B-B14F-4D97-AF65-F5344CB8AC3E}">
        <p14:creationId xmlns:p14="http://schemas.microsoft.com/office/powerpoint/2010/main" val="3785722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42</a:t>
            </a:fld>
            <a:endParaRPr lang="en-US"/>
          </a:p>
        </p:txBody>
      </p:sp>
    </p:spTree>
    <p:extLst>
      <p:ext uri="{BB962C8B-B14F-4D97-AF65-F5344CB8AC3E}">
        <p14:creationId xmlns:p14="http://schemas.microsoft.com/office/powerpoint/2010/main" val="1608328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43</a:t>
            </a:fld>
            <a:endParaRPr lang="en-US"/>
          </a:p>
        </p:txBody>
      </p:sp>
    </p:spTree>
    <p:extLst>
      <p:ext uri="{BB962C8B-B14F-4D97-AF65-F5344CB8AC3E}">
        <p14:creationId xmlns:p14="http://schemas.microsoft.com/office/powerpoint/2010/main" val="1471582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44</a:t>
            </a:fld>
            <a:endParaRPr lang="en-US"/>
          </a:p>
        </p:txBody>
      </p:sp>
    </p:spTree>
    <p:extLst>
      <p:ext uri="{BB962C8B-B14F-4D97-AF65-F5344CB8AC3E}">
        <p14:creationId xmlns:p14="http://schemas.microsoft.com/office/powerpoint/2010/main" val="38236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45</a:t>
            </a:fld>
            <a:endParaRPr lang="en-US"/>
          </a:p>
        </p:txBody>
      </p:sp>
    </p:spTree>
    <p:extLst>
      <p:ext uri="{BB962C8B-B14F-4D97-AF65-F5344CB8AC3E}">
        <p14:creationId xmlns:p14="http://schemas.microsoft.com/office/powerpoint/2010/main" val="4039873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46</a:t>
            </a:fld>
            <a:endParaRPr lang="en-US"/>
          </a:p>
        </p:txBody>
      </p:sp>
    </p:spTree>
    <p:extLst>
      <p:ext uri="{BB962C8B-B14F-4D97-AF65-F5344CB8AC3E}">
        <p14:creationId xmlns:p14="http://schemas.microsoft.com/office/powerpoint/2010/main" val="2336585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47</a:t>
            </a:fld>
            <a:endParaRPr lang="en-US"/>
          </a:p>
        </p:txBody>
      </p:sp>
    </p:spTree>
    <p:extLst>
      <p:ext uri="{BB962C8B-B14F-4D97-AF65-F5344CB8AC3E}">
        <p14:creationId xmlns:p14="http://schemas.microsoft.com/office/powerpoint/2010/main" val="669701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48</a:t>
            </a:fld>
            <a:endParaRPr lang="en-US"/>
          </a:p>
        </p:txBody>
      </p:sp>
    </p:spTree>
    <p:extLst>
      <p:ext uri="{BB962C8B-B14F-4D97-AF65-F5344CB8AC3E}">
        <p14:creationId xmlns:p14="http://schemas.microsoft.com/office/powerpoint/2010/main" val="67510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49</a:t>
            </a:fld>
            <a:endParaRPr lang="en-US"/>
          </a:p>
        </p:txBody>
      </p:sp>
    </p:spTree>
    <p:extLst>
      <p:ext uri="{BB962C8B-B14F-4D97-AF65-F5344CB8AC3E}">
        <p14:creationId xmlns:p14="http://schemas.microsoft.com/office/powerpoint/2010/main" val="1058780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50</a:t>
            </a:fld>
            <a:endParaRPr lang="en-US"/>
          </a:p>
        </p:txBody>
      </p:sp>
    </p:spTree>
    <p:extLst>
      <p:ext uri="{BB962C8B-B14F-4D97-AF65-F5344CB8AC3E}">
        <p14:creationId xmlns:p14="http://schemas.microsoft.com/office/powerpoint/2010/main" val="348057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51</a:t>
            </a:fld>
            <a:endParaRPr lang="en-US"/>
          </a:p>
        </p:txBody>
      </p:sp>
    </p:spTree>
    <p:extLst>
      <p:ext uri="{BB962C8B-B14F-4D97-AF65-F5344CB8AC3E}">
        <p14:creationId xmlns:p14="http://schemas.microsoft.com/office/powerpoint/2010/main" val="4035721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52</a:t>
            </a:fld>
            <a:endParaRPr lang="en-US"/>
          </a:p>
        </p:txBody>
      </p:sp>
    </p:spTree>
    <p:extLst>
      <p:ext uri="{BB962C8B-B14F-4D97-AF65-F5344CB8AC3E}">
        <p14:creationId xmlns:p14="http://schemas.microsoft.com/office/powerpoint/2010/main" val="3588370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53</a:t>
            </a:fld>
            <a:endParaRPr lang="en-US"/>
          </a:p>
        </p:txBody>
      </p:sp>
    </p:spTree>
    <p:extLst>
      <p:ext uri="{BB962C8B-B14F-4D97-AF65-F5344CB8AC3E}">
        <p14:creationId xmlns:p14="http://schemas.microsoft.com/office/powerpoint/2010/main" val="2998911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54</a:t>
            </a:fld>
            <a:endParaRPr lang="en-US"/>
          </a:p>
        </p:txBody>
      </p:sp>
    </p:spTree>
    <p:extLst>
      <p:ext uri="{BB962C8B-B14F-4D97-AF65-F5344CB8AC3E}">
        <p14:creationId xmlns:p14="http://schemas.microsoft.com/office/powerpoint/2010/main" val="1731209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55</a:t>
            </a:fld>
            <a:endParaRPr lang="en-US"/>
          </a:p>
        </p:txBody>
      </p:sp>
    </p:spTree>
    <p:extLst>
      <p:ext uri="{BB962C8B-B14F-4D97-AF65-F5344CB8AC3E}">
        <p14:creationId xmlns:p14="http://schemas.microsoft.com/office/powerpoint/2010/main" val="12163018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56</a:t>
            </a:fld>
            <a:endParaRPr lang="en-US"/>
          </a:p>
        </p:txBody>
      </p:sp>
    </p:spTree>
    <p:extLst>
      <p:ext uri="{BB962C8B-B14F-4D97-AF65-F5344CB8AC3E}">
        <p14:creationId xmlns:p14="http://schemas.microsoft.com/office/powerpoint/2010/main" val="34700004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57</a:t>
            </a:fld>
            <a:endParaRPr lang="en-US"/>
          </a:p>
        </p:txBody>
      </p:sp>
    </p:spTree>
    <p:extLst>
      <p:ext uri="{BB962C8B-B14F-4D97-AF65-F5344CB8AC3E}">
        <p14:creationId xmlns:p14="http://schemas.microsoft.com/office/powerpoint/2010/main" val="3007623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58</a:t>
            </a:fld>
            <a:endParaRPr lang="en-US"/>
          </a:p>
        </p:txBody>
      </p:sp>
    </p:spTree>
    <p:extLst>
      <p:ext uri="{BB962C8B-B14F-4D97-AF65-F5344CB8AC3E}">
        <p14:creationId xmlns:p14="http://schemas.microsoft.com/office/powerpoint/2010/main" val="539234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59</a:t>
            </a:fld>
            <a:endParaRPr lang="en-US"/>
          </a:p>
        </p:txBody>
      </p:sp>
    </p:spTree>
    <p:extLst>
      <p:ext uri="{BB962C8B-B14F-4D97-AF65-F5344CB8AC3E}">
        <p14:creationId xmlns:p14="http://schemas.microsoft.com/office/powerpoint/2010/main" val="63111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60</a:t>
            </a:fld>
            <a:endParaRPr lang="en-US"/>
          </a:p>
        </p:txBody>
      </p:sp>
    </p:spTree>
    <p:extLst>
      <p:ext uri="{BB962C8B-B14F-4D97-AF65-F5344CB8AC3E}">
        <p14:creationId xmlns:p14="http://schemas.microsoft.com/office/powerpoint/2010/main" val="24247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61</a:t>
            </a:fld>
            <a:endParaRPr lang="en-US"/>
          </a:p>
        </p:txBody>
      </p:sp>
    </p:spTree>
    <p:extLst>
      <p:ext uri="{BB962C8B-B14F-4D97-AF65-F5344CB8AC3E}">
        <p14:creationId xmlns:p14="http://schemas.microsoft.com/office/powerpoint/2010/main" val="2731704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changes made to the prompt.</a:t>
            </a:r>
          </a:p>
          <a:p>
            <a:r>
              <a:rPr lang="en-US" sz="1800" dirty="0"/>
              <a:t>The first change is adding information and details about ‘not important’ news.</a:t>
            </a:r>
          </a:p>
          <a:p>
            <a:r>
              <a:rPr lang="en-US" sz="1800" dirty="0"/>
              <a:t>The results can be seen in following slides.</a:t>
            </a:r>
            <a:endParaRPr lang="en-US" sz="1400" dirty="0"/>
          </a:p>
        </p:txBody>
      </p:sp>
    </p:spTree>
    <p:extLst>
      <p:ext uri="{BB962C8B-B14F-4D97-AF65-F5344CB8AC3E}">
        <p14:creationId xmlns:p14="http://schemas.microsoft.com/office/powerpoint/2010/main" val="114076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same as before we have 77 ‘important’ labels and 324 ‘not important’ labels in our first 401 samples from test data.</a:t>
            </a:r>
            <a:endParaRPr lang="en-US" sz="1400" dirty="0"/>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833236020"/>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27849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By adding s definition for ‘not important’ news we observe an increase in detecting ‘47’ labels.</a:t>
            </a:r>
          </a:p>
          <a:p>
            <a:r>
              <a:rPr lang="en-US" sz="1800" dirty="0"/>
              <a:t>This result into mor accuracy and f1-score!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40378054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27%</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95%</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363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1782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accuracy dropped here!</a:t>
            </a:r>
          </a:p>
          <a:p>
            <a:r>
              <a:rPr lang="en-US" sz="1800" dirty="0"/>
              <a:t>This is because to model is less sensitive to the example provided in prompt. As we can understand the increase in number of ’47’ labels predicted is steadier, revealing that the model is acting more nuanced about the example provided.</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52626472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41%</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293</a:t>
                      </a:r>
                    </a:p>
                  </a:txBody>
                  <a:tcPr/>
                </a:tc>
                <a:tc>
                  <a:txBody>
                    <a:bodyPr/>
                    <a:lstStyle/>
                    <a:p>
                      <a:pPr algn="ctr"/>
                      <a:r>
                        <a:rPr lang="en-US" b="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15429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Here we saw a small increase to the number of ‘47’ labels predicted.</a:t>
            </a:r>
          </a:p>
          <a:p>
            <a:r>
              <a:rPr lang="en-US" sz="1800" dirty="0"/>
              <a:t>This means the model shows more resistance to the examples because of the change in prompt.</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6468231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211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Highest accuracy and f1-score achieved so far!</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25332351"/>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tc>
                  <a:txBody>
                    <a:bodyPr/>
                    <a:lstStyle/>
                    <a:p>
                      <a:pPr algn="ctr"/>
                      <a:r>
                        <a:rPr lang="en-US" b="0" dirty="0">
                          <a:latin typeface="Times New Roman" panose="02020603050405020304" pitchFamily="18" charset="0"/>
                          <a:cs typeface="Times New Roman" panose="02020603050405020304" pitchFamily="18" charset="0"/>
                        </a:rPr>
                        <a:t>202</a:t>
                      </a:r>
                    </a:p>
                  </a:txBody>
                  <a:tcPr/>
                </a:tc>
                <a:tc>
                  <a:txBody>
                    <a:bodyPr/>
                    <a:lstStyle/>
                    <a:p>
                      <a:pPr algn="ctr"/>
                      <a:r>
                        <a:rPr lang="en-US" b="0"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32757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With many examples provided eventually the model predicted more ’47’ labels than ’58’ ones.</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64257058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56%</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180</a:t>
                      </a:r>
                    </a:p>
                  </a:txBody>
                  <a:tcPr/>
                </a:tc>
                <a:tc>
                  <a:txBody>
                    <a:bodyPr/>
                    <a:lstStyle/>
                    <a:p>
                      <a:pPr algn="ctr"/>
                      <a:r>
                        <a:rPr lang="en-US" b="0" dirty="0">
                          <a:latin typeface="Times New Roman" panose="02020603050405020304" pitchFamily="18" charset="0"/>
                          <a:cs typeface="Times New Roman" panose="02020603050405020304" pitchFamily="18" charset="0"/>
                        </a:rPr>
                        <a:t>221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99481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accuracy and f1-score in k = 20 scenario saw the biggest increase.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53131147"/>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221</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33573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164202356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4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60895979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results illustrate that even a small change in prompt can have dramatic alter the results and be observed in </a:t>
            </a:r>
            <a:r>
              <a:rPr lang="en-US" sz="1800"/>
              <a:t>symbol tuning.</a:t>
            </a:r>
            <a:endParaRPr lang="en-US" sz="1400" dirty="0"/>
          </a:p>
        </p:txBody>
      </p:sp>
    </p:spTree>
    <p:extLst>
      <p:ext uri="{BB962C8B-B14F-4D97-AF65-F5344CB8AC3E}">
        <p14:creationId xmlns:p14="http://schemas.microsoft.com/office/powerpoint/2010/main" val="34620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tested Gemma-7b-it model with the version 2 prompt and the results is illustrated in the following slides.</a:t>
            </a:r>
          </a:p>
          <a:p>
            <a:r>
              <a:rPr lang="en-US" sz="1800" dirty="0"/>
              <a:t>One thing to note is that this model  doesn’t response to our prompt with just one label of ‘47’ or ’58’, instead it responded with a sentence to explain why it is detecting what label.</a:t>
            </a:r>
            <a:endParaRPr lang="en-US" sz="1400" dirty="0"/>
          </a:p>
          <a:p>
            <a:pPr lvl="1"/>
            <a:r>
              <a:rPr lang="en-US" sz="1400" dirty="0"/>
              <a:t>For this reason, we just extract the first number from response and save it as the final result.</a:t>
            </a:r>
          </a:p>
        </p:txBody>
      </p:sp>
    </p:spTree>
    <p:extLst>
      <p:ext uri="{BB962C8B-B14F-4D97-AF65-F5344CB8AC3E}">
        <p14:creationId xmlns:p14="http://schemas.microsoft.com/office/powerpoint/2010/main" val="347053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pPr lvl="1"/>
            <a:r>
              <a:rPr lang="en-US" sz="1400" dirty="0"/>
              <a:t>This is the result for first 401 samples of test dataset.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We can interpret a loss in accuracy compared to Aya model.</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265261143"/>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14</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47</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102</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133</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49131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3347718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3766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423697002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778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it can be seen there is a direct correlation between the numbers of labels generate to the classification metrics.</a:t>
            </a:r>
            <a:endParaRPr lang="en-US" sz="1000" dirty="0"/>
          </a:p>
          <a:p>
            <a:pPr lvl="1"/>
            <a:r>
              <a:rPr lang="en-US" sz="1400" dirty="0"/>
              <a:t>Therefore, it is becoming an important agenda to design the prompt in a way for having more ’47’ or ‘not important’ labels in response.</a:t>
            </a:r>
          </a:p>
          <a:p>
            <a:r>
              <a:rPr lang="en-US" sz="1800" dirty="0"/>
              <a:t>One of the reasons that in k = 50 we observe the increase in ‘not important’ labels generated is the concept of ‘forgetting’. When the model receive too much information in prompt it forgets the main points and that ought to returning ‘47’ as the response.</a:t>
            </a:r>
          </a:p>
        </p:txBody>
      </p:sp>
    </p:spTree>
    <p:extLst>
      <p:ext uri="{BB962C8B-B14F-4D97-AF65-F5344CB8AC3E}">
        <p14:creationId xmlns:p14="http://schemas.microsoft.com/office/powerpoint/2010/main" val="2032718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1:</a:t>
            </a:r>
          </a:p>
          <a:p>
            <a:endParaRPr lang="en-US" sz="1800" dirty="0"/>
          </a:p>
          <a:p>
            <a:endParaRPr lang="en-US" sz="1800" dirty="0"/>
          </a:p>
          <a:p>
            <a:endParaRPr lang="en-US" sz="1800" dirty="0"/>
          </a:p>
          <a:p>
            <a:endParaRPr lang="en-US" sz="1800" dirty="0"/>
          </a:p>
          <a:p>
            <a:r>
              <a:rPr lang="en-US" sz="1800" dirty="0"/>
              <a:t>Result 321, k = 5:</a:t>
            </a:r>
          </a:p>
          <a:p>
            <a:endParaRPr lang="en-US" sz="1800" dirty="0"/>
          </a:p>
          <a:p>
            <a:endParaRPr lang="en-US" sz="1800" dirty="0"/>
          </a:p>
        </p:txBody>
      </p:sp>
      <p:pic>
        <p:nvPicPr>
          <p:cNvPr id="5" name="Picture 4">
            <a:extLst>
              <a:ext uri="{FF2B5EF4-FFF2-40B4-BE49-F238E27FC236}">
                <a16:creationId xmlns:a16="http://schemas.microsoft.com/office/drawing/2014/main" id="{F8F12ED1-1A60-A0B5-EBDA-4F28E7A76A26}"/>
              </a:ext>
            </a:extLst>
          </p:cNvPr>
          <p:cNvPicPr>
            <a:picLocks noChangeAspect="1"/>
          </p:cNvPicPr>
          <p:nvPr/>
        </p:nvPicPr>
        <p:blipFill>
          <a:blip r:embed="rId3"/>
          <a:stretch>
            <a:fillRect/>
          </a:stretch>
        </p:blipFill>
        <p:spPr>
          <a:xfrm>
            <a:off x="1775808" y="2323949"/>
            <a:ext cx="8640381" cy="1076475"/>
          </a:xfrm>
          <a:prstGeom prst="rect">
            <a:avLst/>
          </a:prstGeom>
        </p:spPr>
      </p:pic>
      <p:pic>
        <p:nvPicPr>
          <p:cNvPr id="7" name="Picture 6">
            <a:extLst>
              <a:ext uri="{FF2B5EF4-FFF2-40B4-BE49-F238E27FC236}">
                <a16:creationId xmlns:a16="http://schemas.microsoft.com/office/drawing/2014/main" id="{2946FE80-3927-BF2B-6E81-DE093502AFC2}"/>
              </a:ext>
            </a:extLst>
          </p:cNvPr>
          <p:cNvPicPr>
            <a:picLocks noChangeAspect="1"/>
          </p:cNvPicPr>
          <p:nvPr/>
        </p:nvPicPr>
        <p:blipFill>
          <a:blip r:embed="rId4"/>
          <a:stretch>
            <a:fillRect/>
          </a:stretch>
        </p:blipFill>
        <p:spPr>
          <a:xfrm>
            <a:off x="1347124" y="4300459"/>
            <a:ext cx="9497750" cy="1114581"/>
          </a:xfrm>
          <a:prstGeom prst="rect">
            <a:avLst/>
          </a:prstGeom>
        </p:spPr>
      </p:pic>
    </p:spTree>
    <p:extLst>
      <p:ext uri="{BB962C8B-B14F-4D97-AF65-F5344CB8AC3E}">
        <p14:creationId xmlns:p14="http://schemas.microsoft.com/office/powerpoint/2010/main" val="2268504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321, k = 20:</a:t>
            </a:r>
          </a:p>
          <a:p>
            <a:endParaRPr lang="en-US" sz="1800" dirty="0"/>
          </a:p>
          <a:p>
            <a:endParaRPr lang="en-US" sz="1800" dirty="0"/>
          </a:p>
          <a:p>
            <a:endParaRPr lang="en-US" sz="1800" dirty="0"/>
          </a:p>
          <a:p>
            <a:endParaRPr lang="en-US" sz="1800" dirty="0"/>
          </a:p>
          <a:p>
            <a:r>
              <a:rPr lang="en-US" sz="1800" dirty="0"/>
              <a:t>Result 321, k = 50:</a:t>
            </a:r>
          </a:p>
          <a:p>
            <a:endParaRPr lang="en-US" sz="1800" dirty="0"/>
          </a:p>
          <a:p>
            <a:endParaRPr lang="en-US" sz="1800" dirty="0"/>
          </a:p>
        </p:txBody>
      </p:sp>
      <p:pic>
        <p:nvPicPr>
          <p:cNvPr id="6" name="Picture 5">
            <a:extLst>
              <a:ext uri="{FF2B5EF4-FFF2-40B4-BE49-F238E27FC236}">
                <a16:creationId xmlns:a16="http://schemas.microsoft.com/office/drawing/2014/main" id="{00F4C1B8-BB0A-6768-9593-19892C4F04B1}"/>
              </a:ext>
            </a:extLst>
          </p:cNvPr>
          <p:cNvPicPr>
            <a:picLocks noChangeAspect="1"/>
          </p:cNvPicPr>
          <p:nvPr/>
        </p:nvPicPr>
        <p:blipFill>
          <a:blip r:embed="rId3"/>
          <a:stretch>
            <a:fillRect/>
          </a:stretch>
        </p:blipFill>
        <p:spPr>
          <a:xfrm>
            <a:off x="2642704" y="2266877"/>
            <a:ext cx="6906589" cy="1047896"/>
          </a:xfrm>
          <a:prstGeom prst="rect">
            <a:avLst/>
          </a:prstGeom>
        </p:spPr>
      </p:pic>
      <p:pic>
        <p:nvPicPr>
          <p:cNvPr id="9" name="Picture 8">
            <a:extLst>
              <a:ext uri="{FF2B5EF4-FFF2-40B4-BE49-F238E27FC236}">
                <a16:creationId xmlns:a16="http://schemas.microsoft.com/office/drawing/2014/main" id="{0B8C83DD-9174-74CA-BAB0-DE1D2511C090}"/>
              </a:ext>
            </a:extLst>
          </p:cNvPr>
          <p:cNvPicPr>
            <a:picLocks noChangeAspect="1"/>
          </p:cNvPicPr>
          <p:nvPr/>
        </p:nvPicPr>
        <p:blipFill>
          <a:blip r:embed="rId4"/>
          <a:stretch>
            <a:fillRect/>
          </a:stretch>
        </p:blipFill>
        <p:spPr>
          <a:xfrm>
            <a:off x="2714151" y="4462394"/>
            <a:ext cx="6763694" cy="981212"/>
          </a:xfrm>
          <a:prstGeom prst="rect">
            <a:avLst/>
          </a:prstGeom>
        </p:spPr>
      </p:pic>
    </p:spTree>
    <p:extLst>
      <p:ext uri="{BB962C8B-B14F-4D97-AF65-F5344CB8AC3E}">
        <p14:creationId xmlns:p14="http://schemas.microsoft.com/office/powerpoint/2010/main" val="3101109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1:</a:t>
            </a:r>
          </a:p>
          <a:p>
            <a:endParaRPr lang="en-US" sz="1800" dirty="0"/>
          </a:p>
          <a:p>
            <a:endParaRPr lang="en-US" sz="1800" dirty="0"/>
          </a:p>
          <a:p>
            <a:endParaRPr lang="en-US" sz="1800" dirty="0"/>
          </a:p>
          <a:p>
            <a:endParaRPr lang="en-US" sz="1800" dirty="0"/>
          </a:p>
          <a:p>
            <a:r>
              <a:rPr lang="en-US" sz="1800" dirty="0"/>
              <a:t>Result 381, k = 5:</a:t>
            </a:r>
          </a:p>
          <a:p>
            <a:endParaRPr lang="en-US" sz="1800" dirty="0"/>
          </a:p>
          <a:p>
            <a:endParaRPr lang="en-US" sz="1800" dirty="0"/>
          </a:p>
        </p:txBody>
      </p:sp>
      <p:pic>
        <p:nvPicPr>
          <p:cNvPr id="6" name="Picture 5">
            <a:extLst>
              <a:ext uri="{FF2B5EF4-FFF2-40B4-BE49-F238E27FC236}">
                <a16:creationId xmlns:a16="http://schemas.microsoft.com/office/drawing/2014/main" id="{57601BF2-B21C-4F6C-012B-81BBE8D4A5D9}"/>
              </a:ext>
            </a:extLst>
          </p:cNvPr>
          <p:cNvPicPr>
            <a:picLocks noChangeAspect="1"/>
          </p:cNvPicPr>
          <p:nvPr/>
        </p:nvPicPr>
        <p:blipFill>
          <a:blip r:embed="rId3"/>
          <a:stretch>
            <a:fillRect/>
          </a:stretch>
        </p:blipFill>
        <p:spPr>
          <a:xfrm>
            <a:off x="2433126" y="2247825"/>
            <a:ext cx="7325747" cy="1066949"/>
          </a:xfrm>
          <a:prstGeom prst="rect">
            <a:avLst/>
          </a:prstGeom>
        </p:spPr>
      </p:pic>
      <p:pic>
        <p:nvPicPr>
          <p:cNvPr id="9" name="Picture 8">
            <a:extLst>
              <a:ext uri="{FF2B5EF4-FFF2-40B4-BE49-F238E27FC236}">
                <a16:creationId xmlns:a16="http://schemas.microsoft.com/office/drawing/2014/main" id="{77876C77-BDFF-552F-4A57-3CDA6BA86FEB}"/>
              </a:ext>
            </a:extLst>
          </p:cNvPr>
          <p:cNvPicPr>
            <a:picLocks noChangeAspect="1"/>
          </p:cNvPicPr>
          <p:nvPr/>
        </p:nvPicPr>
        <p:blipFill>
          <a:blip r:embed="rId4"/>
          <a:stretch>
            <a:fillRect/>
          </a:stretch>
        </p:blipFill>
        <p:spPr>
          <a:xfrm>
            <a:off x="2214020" y="4510012"/>
            <a:ext cx="7763958" cy="1076475"/>
          </a:xfrm>
          <a:prstGeom prst="rect">
            <a:avLst/>
          </a:prstGeom>
        </p:spPr>
      </p:pic>
    </p:spTree>
    <p:extLst>
      <p:ext uri="{BB962C8B-B14F-4D97-AF65-F5344CB8AC3E}">
        <p14:creationId xmlns:p14="http://schemas.microsoft.com/office/powerpoint/2010/main" val="372941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381, k = 20:</a:t>
            </a:r>
          </a:p>
          <a:p>
            <a:endParaRPr lang="en-US" sz="1800" dirty="0"/>
          </a:p>
          <a:p>
            <a:endParaRPr lang="en-US" sz="1800" dirty="0"/>
          </a:p>
          <a:p>
            <a:endParaRPr lang="en-US" sz="1800" dirty="0"/>
          </a:p>
          <a:p>
            <a:endParaRPr lang="en-US" sz="1800" dirty="0"/>
          </a:p>
          <a:p>
            <a:r>
              <a:rPr lang="en-US" sz="1800" dirty="0"/>
              <a:t>Result 381, k = 50:</a:t>
            </a:r>
          </a:p>
          <a:p>
            <a:endParaRPr lang="en-US" sz="1800" dirty="0"/>
          </a:p>
          <a:p>
            <a:endParaRPr lang="en-US" sz="1800" dirty="0"/>
          </a:p>
        </p:txBody>
      </p:sp>
      <p:pic>
        <p:nvPicPr>
          <p:cNvPr id="5" name="Picture 4">
            <a:extLst>
              <a:ext uri="{FF2B5EF4-FFF2-40B4-BE49-F238E27FC236}">
                <a16:creationId xmlns:a16="http://schemas.microsoft.com/office/drawing/2014/main" id="{095C8F72-97F1-AE64-4F53-892C2A89B32D}"/>
              </a:ext>
            </a:extLst>
          </p:cNvPr>
          <p:cNvPicPr>
            <a:picLocks noChangeAspect="1"/>
          </p:cNvPicPr>
          <p:nvPr/>
        </p:nvPicPr>
        <p:blipFill>
          <a:blip r:embed="rId3"/>
          <a:stretch>
            <a:fillRect/>
          </a:stretch>
        </p:blipFill>
        <p:spPr>
          <a:xfrm>
            <a:off x="381000" y="2442575"/>
            <a:ext cx="11430000" cy="986425"/>
          </a:xfrm>
          <a:prstGeom prst="rect">
            <a:avLst/>
          </a:prstGeom>
        </p:spPr>
      </p:pic>
      <p:pic>
        <p:nvPicPr>
          <p:cNvPr id="8" name="Picture 7">
            <a:extLst>
              <a:ext uri="{FF2B5EF4-FFF2-40B4-BE49-F238E27FC236}">
                <a16:creationId xmlns:a16="http://schemas.microsoft.com/office/drawing/2014/main" id="{91FE611E-9EC3-E24B-BAAE-5C3F13B2BBFE}"/>
              </a:ext>
            </a:extLst>
          </p:cNvPr>
          <p:cNvPicPr>
            <a:picLocks noChangeAspect="1"/>
          </p:cNvPicPr>
          <p:nvPr/>
        </p:nvPicPr>
        <p:blipFill>
          <a:blip r:embed="rId4"/>
          <a:stretch>
            <a:fillRect/>
          </a:stretch>
        </p:blipFill>
        <p:spPr>
          <a:xfrm>
            <a:off x="3995444" y="4605274"/>
            <a:ext cx="4201111" cy="905001"/>
          </a:xfrm>
          <a:prstGeom prst="rect">
            <a:avLst/>
          </a:prstGeom>
        </p:spPr>
      </p:pic>
    </p:spTree>
    <p:extLst>
      <p:ext uri="{BB962C8B-B14F-4D97-AF65-F5344CB8AC3E}">
        <p14:creationId xmlns:p14="http://schemas.microsoft.com/office/powerpoint/2010/main" val="4150663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5C8BDE88-423E-EB87-01B9-680F22242476}"/>
              </a:ext>
            </a:extLst>
          </p:cNvPr>
          <p:cNvPicPr>
            <a:picLocks noChangeAspect="1"/>
          </p:cNvPicPr>
          <p:nvPr/>
        </p:nvPicPr>
        <p:blipFill>
          <a:blip r:embed="rId3"/>
          <a:stretch>
            <a:fillRect/>
          </a:stretch>
        </p:blipFill>
        <p:spPr>
          <a:xfrm>
            <a:off x="1166124" y="2714468"/>
            <a:ext cx="9859751" cy="2248214"/>
          </a:xfrm>
          <a:prstGeom prst="rect">
            <a:avLst/>
          </a:prstGeom>
        </p:spPr>
      </p:pic>
    </p:spTree>
    <p:extLst>
      <p:ext uri="{BB962C8B-B14F-4D97-AF65-F5344CB8AC3E}">
        <p14:creationId xmlns:p14="http://schemas.microsoft.com/office/powerpoint/2010/main" val="4005221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5:</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6" name="Picture 5">
            <a:extLst>
              <a:ext uri="{FF2B5EF4-FFF2-40B4-BE49-F238E27FC236}">
                <a16:creationId xmlns:a16="http://schemas.microsoft.com/office/drawing/2014/main" id="{501DAC22-DAD3-4E2E-2874-1572F399E116}"/>
              </a:ext>
            </a:extLst>
          </p:cNvPr>
          <p:cNvPicPr>
            <a:picLocks noChangeAspect="1"/>
          </p:cNvPicPr>
          <p:nvPr/>
        </p:nvPicPr>
        <p:blipFill>
          <a:blip r:embed="rId3"/>
          <a:stretch>
            <a:fillRect/>
          </a:stretch>
        </p:blipFill>
        <p:spPr>
          <a:xfrm>
            <a:off x="3147601" y="2758108"/>
            <a:ext cx="5896798" cy="2486372"/>
          </a:xfrm>
          <a:prstGeom prst="rect">
            <a:avLst/>
          </a:prstGeom>
        </p:spPr>
      </p:pic>
    </p:spTree>
    <p:extLst>
      <p:ext uri="{BB962C8B-B14F-4D97-AF65-F5344CB8AC3E}">
        <p14:creationId xmlns:p14="http://schemas.microsoft.com/office/powerpoint/2010/main" val="3399451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8" name="Picture 7">
            <a:extLst>
              <a:ext uri="{FF2B5EF4-FFF2-40B4-BE49-F238E27FC236}">
                <a16:creationId xmlns:a16="http://schemas.microsoft.com/office/drawing/2014/main" id="{0D11827D-8CC2-F02A-6139-6D7214B5C393}"/>
              </a:ext>
            </a:extLst>
          </p:cNvPr>
          <p:cNvPicPr>
            <a:picLocks noChangeAspect="1"/>
          </p:cNvPicPr>
          <p:nvPr/>
        </p:nvPicPr>
        <p:blipFill>
          <a:blip r:embed="rId3"/>
          <a:stretch>
            <a:fillRect/>
          </a:stretch>
        </p:blipFill>
        <p:spPr>
          <a:xfrm>
            <a:off x="2637942" y="2061836"/>
            <a:ext cx="6916115" cy="4677428"/>
          </a:xfrm>
          <a:prstGeom prst="rect">
            <a:avLst/>
          </a:prstGeom>
        </p:spPr>
      </p:pic>
    </p:spTree>
    <p:extLst>
      <p:ext uri="{BB962C8B-B14F-4D97-AF65-F5344CB8AC3E}">
        <p14:creationId xmlns:p14="http://schemas.microsoft.com/office/powerpoint/2010/main" val="316470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a:t>
            </a:r>
            <a:br>
              <a:rPr lang="en-US" sz="1800" dirty="0"/>
            </a:br>
            <a:r>
              <a:rPr lang="en-US" sz="1800" dirty="0"/>
              <a:t> k = 20:</a:t>
            </a:r>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8C31C8D8-BAF4-CB3A-E423-C411532BBD02}"/>
              </a:ext>
            </a:extLst>
          </p:cNvPr>
          <p:cNvPicPr>
            <a:picLocks noChangeAspect="1"/>
          </p:cNvPicPr>
          <p:nvPr/>
        </p:nvPicPr>
        <p:blipFill>
          <a:blip r:embed="rId3"/>
          <a:stretch>
            <a:fillRect/>
          </a:stretch>
        </p:blipFill>
        <p:spPr>
          <a:xfrm>
            <a:off x="2323573" y="2280971"/>
            <a:ext cx="7544853" cy="3820058"/>
          </a:xfrm>
          <a:prstGeom prst="rect">
            <a:avLst/>
          </a:prstGeom>
        </p:spPr>
      </p:pic>
    </p:spTree>
    <p:extLst>
      <p:ext uri="{BB962C8B-B14F-4D97-AF65-F5344CB8AC3E}">
        <p14:creationId xmlns:p14="http://schemas.microsoft.com/office/powerpoint/2010/main" val="1169722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1:</a:t>
            </a:r>
          </a:p>
          <a:p>
            <a:endParaRPr lang="en-US" sz="1800" dirty="0"/>
          </a:p>
          <a:p>
            <a:endParaRPr lang="en-US" sz="1800" dirty="0"/>
          </a:p>
          <a:p>
            <a:endParaRPr lang="en-US" sz="1800" dirty="0"/>
          </a:p>
          <a:p>
            <a:endParaRPr lang="en-US" sz="1800" dirty="0"/>
          </a:p>
          <a:p>
            <a:r>
              <a:rPr lang="en-US" sz="1800" dirty="0"/>
              <a:t>Result 261, k = 5:</a:t>
            </a:r>
          </a:p>
          <a:p>
            <a:endParaRPr lang="en-US" sz="1800" dirty="0"/>
          </a:p>
          <a:p>
            <a:endParaRPr lang="en-US" sz="1800" dirty="0"/>
          </a:p>
        </p:txBody>
      </p:sp>
      <p:pic>
        <p:nvPicPr>
          <p:cNvPr id="8" name="Picture 7">
            <a:extLst>
              <a:ext uri="{FF2B5EF4-FFF2-40B4-BE49-F238E27FC236}">
                <a16:creationId xmlns:a16="http://schemas.microsoft.com/office/drawing/2014/main" id="{BC8F444E-36F5-FA29-7151-BDBA2380D3D3}"/>
              </a:ext>
            </a:extLst>
          </p:cNvPr>
          <p:cNvPicPr>
            <a:picLocks noChangeAspect="1"/>
          </p:cNvPicPr>
          <p:nvPr/>
        </p:nvPicPr>
        <p:blipFill>
          <a:blip r:embed="rId3"/>
          <a:stretch>
            <a:fillRect/>
          </a:stretch>
        </p:blipFill>
        <p:spPr>
          <a:xfrm>
            <a:off x="3338127" y="2366899"/>
            <a:ext cx="5515745" cy="905001"/>
          </a:xfrm>
          <a:prstGeom prst="rect">
            <a:avLst/>
          </a:prstGeom>
        </p:spPr>
      </p:pic>
      <p:pic>
        <p:nvPicPr>
          <p:cNvPr id="11" name="Picture 10">
            <a:extLst>
              <a:ext uri="{FF2B5EF4-FFF2-40B4-BE49-F238E27FC236}">
                <a16:creationId xmlns:a16="http://schemas.microsoft.com/office/drawing/2014/main" id="{CF8569B3-AA22-ACBC-6CFA-94104A88DFC5}"/>
              </a:ext>
            </a:extLst>
          </p:cNvPr>
          <p:cNvPicPr>
            <a:picLocks noChangeAspect="1"/>
          </p:cNvPicPr>
          <p:nvPr/>
        </p:nvPicPr>
        <p:blipFill>
          <a:blip r:embed="rId4"/>
          <a:stretch>
            <a:fillRect/>
          </a:stretch>
        </p:blipFill>
        <p:spPr>
          <a:xfrm>
            <a:off x="1104202" y="4429060"/>
            <a:ext cx="9983593" cy="933580"/>
          </a:xfrm>
          <a:prstGeom prst="rect">
            <a:avLst/>
          </a:prstGeom>
        </p:spPr>
      </p:pic>
    </p:spTree>
    <p:extLst>
      <p:ext uri="{BB962C8B-B14F-4D97-AF65-F5344CB8AC3E}">
        <p14:creationId xmlns:p14="http://schemas.microsoft.com/office/powerpoint/2010/main" val="1530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 261, k = 20:</a:t>
            </a:r>
          </a:p>
          <a:p>
            <a:endParaRPr lang="en-US" sz="1800" dirty="0"/>
          </a:p>
          <a:p>
            <a:endParaRPr lang="en-US" sz="1800" dirty="0"/>
          </a:p>
          <a:p>
            <a:endParaRPr lang="en-US" sz="1800" dirty="0"/>
          </a:p>
          <a:p>
            <a:endParaRPr lang="en-US" sz="1800" dirty="0"/>
          </a:p>
          <a:p>
            <a:r>
              <a:rPr lang="en-US" sz="1800" dirty="0"/>
              <a:t>Result 261, k = 50:</a:t>
            </a:r>
          </a:p>
          <a:p>
            <a:endParaRPr lang="en-US" sz="1800" dirty="0"/>
          </a:p>
          <a:p>
            <a:endParaRPr lang="en-US" sz="1800" dirty="0"/>
          </a:p>
        </p:txBody>
      </p:sp>
      <p:pic>
        <p:nvPicPr>
          <p:cNvPr id="5" name="Picture 4">
            <a:extLst>
              <a:ext uri="{FF2B5EF4-FFF2-40B4-BE49-F238E27FC236}">
                <a16:creationId xmlns:a16="http://schemas.microsoft.com/office/drawing/2014/main" id="{00ACD8B9-E121-F807-9FCF-5C0682246C03}"/>
              </a:ext>
            </a:extLst>
          </p:cNvPr>
          <p:cNvPicPr>
            <a:picLocks noChangeAspect="1"/>
          </p:cNvPicPr>
          <p:nvPr/>
        </p:nvPicPr>
        <p:blipFill>
          <a:blip r:embed="rId3"/>
          <a:stretch>
            <a:fillRect/>
          </a:stretch>
        </p:blipFill>
        <p:spPr>
          <a:xfrm>
            <a:off x="2966601" y="2219249"/>
            <a:ext cx="6258798" cy="1086002"/>
          </a:xfrm>
          <a:prstGeom prst="rect">
            <a:avLst/>
          </a:prstGeom>
        </p:spPr>
      </p:pic>
      <p:pic>
        <p:nvPicPr>
          <p:cNvPr id="7" name="Picture 6">
            <a:extLst>
              <a:ext uri="{FF2B5EF4-FFF2-40B4-BE49-F238E27FC236}">
                <a16:creationId xmlns:a16="http://schemas.microsoft.com/office/drawing/2014/main" id="{9D6A7D96-9803-5CD8-FD51-00BD287AB47C}"/>
              </a:ext>
            </a:extLst>
          </p:cNvPr>
          <p:cNvPicPr>
            <a:picLocks noChangeAspect="1"/>
          </p:cNvPicPr>
          <p:nvPr/>
        </p:nvPicPr>
        <p:blipFill>
          <a:blip r:embed="rId4"/>
          <a:stretch>
            <a:fillRect/>
          </a:stretch>
        </p:blipFill>
        <p:spPr>
          <a:xfrm>
            <a:off x="4019260" y="4471923"/>
            <a:ext cx="4153480" cy="924054"/>
          </a:xfrm>
          <a:prstGeom prst="rect">
            <a:avLst/>
          </a:prstGeom>
        </p:spPr>
      </p:pic>
    </p:spTree>
    <p:extLst>
      <p:ext uri="{BB962C8B-B14F-4D97-AF65-F5344CB8AC3E}">
        <p14:creationId xmlns:p14="http://schemas.microsoft.com/office/powerpoint/2010/main" val="756626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It seems that the reasoning is inconsistent across different k shot learning prompts.</a:t>
            </a:r>
          </a:p>
          <a:p>
            <a:pPr lvl="1"/>
            <a:r>
              <a:rPr lang="en-US" sz="1400" dirty="0"/>
              <a:t>The model is very sensitive to the example provided, especially in k=1 situation.</a:t>
            </a:r>
          </a:p>
          <a:p>
            <a:r>
              <a:rPr lang="en-US" sz="1800" dirty="0"/>
              <a:t>We see that a mix of English and Persian words is generated in response.</a:t>
            </a:r>
          </a:p>
          <a:p>
            <a:r>
              <a:rPr lang="en-US" sz="1800" dirty="0"/>
              <a:t>There is a theory that these small LLM models (parameters &lt; 9b) are having better performance in reasoning task in English compared to Persian.</a:t>
            </a:r>
            <a:endParaRPr lang="en-US" sz="1400" dirty="0"/>
          </a:p>
          <a:p>
            <a:pPr lvl="1"/>
            <a:r>
              <a:rPr lang="en-US" sz="1400" dirty="0"/>
              <a:t>As it seen in one of results, the model tried to provide reason in English langue, while the whole prompt is in Persian.</a:t>
            </a:r>
          </a:p>
          <a:p>
            <a:r>
              <a:rPr lang="en-US" sz="1800" dirty="0"/>
              <a:t>It is worth experiencing with having instructions in English language and the examples and target text in Persian.</a:t>
            </a:r>
          </a:p>
        </p:txBody>
      </p:sp>
    </p:spTree>
    <p:extLst>
      <p:ext uri="{BB962C8B-B14F-4D97-AF65-F5344CB8AC3E}">
        <p14:creationId xmlns:p14="http://schemas.microsoft.com/office/powerpoint/2010/main" val="9548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563</TotalTime>
  <Words>2886</Words>
  <Application>Microsoft Office PowerPoint</Application>
  <PresentationFormat>Widescreen</PresentationFormat>
  <Paragraphs>932</Paragraphs>
  <Slides>61</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prompt</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vt:lpstr>
      <vt:lpstr>Symbol Tuning Gemma-7b-it</vt:lpstr>
      <vt:lpstr>Symbol Tuning Gemma-7b-it Results</vt:lpstr>
      <vt:lpstr>Symbol Tuning Gemma-7b-it Results</vt:lpstr>
      <vt:lpstr>Symbol Tuning Gemma-7b-it Results</vt:lpstr>
      <vt:lpstr>Symbol Tuning Gemma-7b-it</vt:lpstr>
      <vt:lpstr>Symbol Tuning Gemma-7b-it</vt:lpstr>
      <vt:lpstr>Symbol Tuning Gemma-7b-it</vt:lpstr>
      <vt:lpstr>Symbol Tuning Gemma-7b-it</vt:lpstr>
      <vt:lpstr>Symbol Tuning Gemma-7b-it</vt:lpstr>
      <vt:lpstr>Symbol Tuning Gemma-7b-it Prompt</vt:lpstr>
      <vt:lpstr>Symbol Tuning Gemma-7b-it Prompt</vt:lpstr>
      <vt:lpstr>Symbol Tuning Gemma-7b-it Prompt</vt:lpstr>
      <vt:lpstr>Symbol Tuning Gemma-7b-it Prompt</vt:lpstr>
      <vt:lpstr>Symbol Tuning Gemma-7b-it</vt:lpstr>
      <vt:lpstr>Symbol Tuning Gemma-7b-it</vt:lpstr>
      <vt:lpstr>Symbol Tuning Gemma-7b-it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123</cp:revision>
  <dcterms:created xsi:type="dcterms:W3CDTF">2024-07-06T06:55:27Z</dcterms:created>
  <dcterms:modified xsi:type="dcterms:W3CDTF">2024-08-12T06:42:46Z</dcterms:modified>
</cp:coreProperties>
</file>