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76" r:id="rId2"/>
    <p:sldId id="277" r:id="rId3"/>
    <p:sldId id="279" r:id="rId4"/>
    <p:sldId id="278"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96288" autoAdjust="0"/>
  </p:normalViewPr>
  <p:slideViewPr>
    <p:cSldViewPr snapToGrid="0">
      <p:cViewPr varScale="1">
        <p:scale>
          <a:sx n="102" d="100"/>
          <a:sy n="102" d="100"/>
        </p:scale>
        <p:origin x="144"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Number of Labels Generated Compression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 of '58' Label</c:v>
                </c:pt>
              </c:strCache>
            </c:strRef>
          </c:tx>
          <c:spPr>
            <a:ln w="28575" cap="rnd">
              <a:solidFill>
                <a:schemeClr val="accent1"/>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General</c:formatCode>
                <c:ptCount val="5"/>
                <c:pt idx="0">
                  <c:v>96</c:v>
                </c:pt>
                <c:pt idx="1">
                  <c:v>63</c:v>
                </c:pt>
                <c:pt idx="2">
                  <c:v>58</c:v>
                </c:pt>
                <c:pt idx="3">
                  <c:v>54</c:v>
                </c:pt>
                <c:pt idx="4">
                  <c:v>47</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 of '47' Labels</c:v>
                </c:pt>
              </c:strCache>
            </c:strRef>
          </c:tx>
          <c:spPr>
            <a:ln w="28575" cap="rnd">
              <a:solidFill>
                <a:schemeClr val="accent2"/>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General</c:formatCode>
                <c:ptCount val="5"/>
                <c:pt idx="0">
                  <c:v>5</c:v>
                </c:pt>
                <c:pt idx="1">
                  <c:v>38</c:v>
                </c:pt>
                <c:pt idx="2">
                  <c:v>43</c:v>
                </c:pt>
                <c:pt idx="3">
                  <c:v>47</c:v>
                </c:pt>
                <c:pt idx="4">
                  <c:v>54</c:v>
                </c:pt>
              </c:numCache>
            </c:numRef>
          </c:val>
          <c:smooth val="0"/>
          <c:extLst>
            <c:ext xmlns:c16="http://schemas.microsoft.com/office/drawing/2014/chart" uri="{C3380CC4-5D6E-409C-BE32-E72D297353CC}">
              <c16:uniqueId val="{00000001-A6F0-438E-952C-4C0191585590}"/>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Number of Labels Generated Compression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 of '58' Label</c:v>
                </c:pt>
              </c:strCache>
            </c:strRef>
          </c:tx>
          <c:spPr>
            <a:ln w="28575" cap="rnd">
              <a:solidFill>
                <a:schemeClr val="accent1"/>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General</c:formatCode>
                <c:ptCount val="5"/>
                <c:pt idx="0">
                  <c:v>387</c:v>
                </c:pt>
                <c:pt idx="1">
                  <c:v>218</c:v>
                </c:pt>
                <c:pt idx="2">
                  <c:v>249</c:v>
                </c:pt>
                <c:pt idx="3">
                  <c:v>242</c:v>
                </c:pt>
                <c:pt idx="4">
                  <c:v>188</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 of '47' Labels</c:v>
                </c:pt>
              </c:strCache>
            </c:strRef>
          </c:tx>
          <c:spPr>
            <a:ln w="28575" cap="rnd">
              <a:solidFill>
                <a:schemeClr val="accent2"/>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General</c:formatCode>
                <c:ptCount val="5"/>
                <c:pt idx="0">
                  <c:v>13</c:v>
                </c:pt>
                <c:pt idx="1">
                  <c:v>182</c:v>
                </c:pt>
                <c:pt idx="2">
                  <c:v>151</c:v>
                </c:pt>
                <c:pt idx="3">
                  <c:v>158</c:v>
                </c:pt>
                <c:pt idx="4">
                  <c:v>212</c:v>
                </c:pt>
              </c:numCache>
            </c:numRef>
          </c:val>
          <c:smooth val="0"/>
          <c:extLst>
            <c:ext xmlns:c16="http://schemas.microsoft.com/office/drawing/2014/chart" uri="{C3380CC4-5D6E-409C-BE32-E72D297353CC}">
              <c16:uniqueId val="{00000001-A6F0-438E-952C-4C0191585590}"/>
            </c:ext>
          </c:extLst>
        </c:ser>
        <c:ser>
          <c:idx val="2"/>
          <c:order val="2"/>
          <c:tx>
            <c:strRef>
              <c:f>Sheet1!$D$1</c:f>
              <c:strCache>
                <c:ptCount val="1"/>
                <c:pt idx="0">
                  <c:v># of '1' True Labels</c:v>
                </c:pt>
              </c:strCache>
            </c:strRef>
          </c:tx>
          <c:spPr>
            <a:ln w="28575" cap="rnd">
              <a:solidFill>
                <a:schemeClr val="accent3"/>
              </a:solidFill>
              <a:prstDash val="sysDash"/>
              <a:round/>
            </a:ln>
            <a:effectLst/>
          </c:spPr>
          <c:marker>
            <c:symbol val="none"/>
          </c:marker>
          <c:cat>
            <c:strRef>
              <c:f>Sheet1!$A$2:$A$6</c:f>
              <c:strCache>
                <c:ptCount val="5"/>
                <c:pt idx="0">
                  <c:v>k = 0</c:v>
                </c:pt>
                <c:pt idx="1">
                  <c:v>k = 1</c:v>
                </c:pt>
                <c:pt idx="2">
                  <c:v>k = 5</c:v>
                </c:pt>
                <c:pt idx="3">
                  <c:v>k = 20</c:v>
                </c:pt>
                <c:pt idx="4">
                  <c:v>k = 50</c:v>
                </c:pt>
              </c:strCache>
            </c:strRef>
          </c:cat>
          <c:val>
            <c:numRef>
              <c:f>Sheet1!$D$2:$D$6</c:f>
              <c:numCache>
                <c:formatCode>General</c:formatCode>
                <c:ptCount val="5"/>
                <c:pt idx="0">
                  <c:v>77</c:v>
                </c:pt>
                <c:pt idx="1">
                  <c:v>77</c:v>
                </c:pt>
                <c:pt idx="2">
                  <c:v>77</c:v>
                </c:pt>
                <c:pt idx="3">
                  <c:v>77</c:v>
                </c:pt>
                <c:pt idx="4">
                  <c:v>77</c:v>
                </c:pt>
              </c:numCache>
            </c:numRef>
          </c:val>
          <c:smooth val="0"/>
          <c:extLst>
            <c:ext xmlns:c16="http://schemas.microsoft.com/office/drawing/2014/chart" uri="{C3380CC4-5D6E-409C-BE32-E72D297353CC}">
              <c16:uniqueId val="{00000001-D87E-4EE7-8C6E-AA19262E9FD8}"/>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4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Metrics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Accuracy</c:v>
                </c:pt>
              </c:strCache>
            </c:strRef>
          </c:tx>
          <c:spPr>
            <a:ln w="28575" cap="rnd">
              <a:solidFill>
                <a:schemeClr val="accent5">
                  <a:lumMod val="60000"/>
                  <a:lumOff val="40000"/>
                </a:schemeClr>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0%</c:formatCode>
                <c:ptCount val="5"/>
                <c:pt idx="0">
                  <c:v>0.21</c:v>
                </c:pt>
                <c:pt idx="1">
                  <c:v>0.53</c:v>
                </c:pt>
                <c:pt idx="2">
                  <c:v>0.49</c:v>
                </c:pt>
                <c:pt idx="3">
                  <c:v>0.48</c:v>
                </c:pt>
                <c:pt idx="4">
                  <c:v>0.57999999999999996</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Recall</c:v>
                </c:pt>
              </c:strCache>
            </c:strRef>
          </c:tx>
          <c:spPr>
            <a:ln w="28575" cap="rnd">
              <a:solidFill>
                <a:schemeClr val="accent1">
                  <a:lumMod val="60000"/>
                  <a:lumOff val="40000"/>
                </a:schemeClr>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0%</c:formatCode>
                <c:ptCount val="5"/>
                <c:pt idx="0">
                  <c:v>0.97</c:v>
                </c:pt>
                <c:pt idx="1">
                  <c:v>0.69</c:v>
                </c:pt>
                <c:pt idx="2">
                  <c:v>0.78</c:v>
                </c:pt>
                <c:pt idx="3">
                  <c:v>0.71</c:v>
                </c:pt>
                <c:pt idx="4">
                  <c:v>0.61</c:v>
                </c:pt>
              </c:numCache>
            </c:numRef>
          </c:val>
          <c:smooth val="0"/>
          <c:extLst>
            <c:ext xmlns:c16="http://schemas.microsoft.com/office/drawing/2014/chart" uri="{C3380CC4-5D6E-409C-BE32-E72D297353CC}">
              <c16:uniqueId val="{00000001-A6F0-438E-952C-4C0191585590}"/>
            </c:ext>
          </c:extLst>
        </c:ser>
        <c:ser>
          <c:idx val="2"/>
          <c:order val="2"/>
          <c:tx>
            <c:strRef>
              <c:f>Sheet1!$D$1</c:f>
              <c:strCache>
                <c:ptCount val="1"/>
                <c:pt idx="0">
                  <c:v>F1-Score</c:v>
                </c:pt>
              </c:strCache>
            </c:strRef>
          </c:tx>
          <c:spPr>
            <a:ln w="28575" cap="rnd" cmpd="sng">
              <a:solidFill>
                <a:schemeClr val="accent6">
                  <a:lumMod val="75000"/>
                </a:schemeClr>
              </a:solidFill>
              <a:prstDash val="solid"/>
              <a:round/>
              <a:headEnd type="none"/>
              <a:tailEnd type="none"/>
            </a:ln>
            <a:effectLst/>
          </c:spPr>
          <c:marker>
            <c:symbol val="none"/>
          </c:marker>
          <c:cat>
            <c:strRef>
              <c:f>Sheet1!$A$2:$A$6</c:f>
              <c:strCache>
                <c:ptCount val="5"/>
                <c:pt idx="0">
                  <c:v>k = 0</c:v>
                </c:pt>
                <c:pt idx="1">
                  <c:v>k = 1</c:v>
                </c:pt>
                <c:pt idx="2">
                  <c:v>k = 5</c:v>
                </c:pt>
                <c:pt idx="3">
                  <c:v>k = 20</c:v>
                </c:pt>
                <c:pt idx="4">
                  <c:v>k = 50</c:v>
                </c:pt>
              </c:strCache>
            </c:strRef>
          </c:cat>
          <c:val>
            <c:numRef>
              <c:f>Sheet1!$D$2:$D$6</c:f>
              <c:numCache>
                <c:formatCode>0%</c:formatCode>
                <c:ptCount val="5"/>
                <c:pt idx="0">
                  <c:v>0.32</c:v>
                </c:pt>
                <c:pt idx="1">
                  <c:v>0.36</c:v>
                </c:pt>
                <c:pt idx="2">
                  <c:v>0.37</c:v>
                </c:pt>
                <c:pt idx="3">
                  <c:v>0.34</c:v>
                </c:pt>
                <c:pt idx="4">
                  <c:v>0.35</c:v>
                </c:pt>
              </c:numCache>
            </c:numRef>
          </c:val>
          <c:smooth val="0"/>
          <c:extLst>
            <c:ext xmlns:c16="http://schemas.microsoft.com/office/drawing/2014/chart" uri="{C3380CC4-5D6E-409C-BE32-E72D297353CC}">
              <c16:uniqueId val="{00000001-D87E-4EE7-8C6E-AA19262E9FD8}"/>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Number of Labels Generated Compression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 of '58' Label</c:v>
                </c:pt>
              </c:strCache>
            </c:strRef>
          </c:tx>
          <c:spPr>
            <a:ln w="28575" cap="rnd">
              <a:solidFill>
                <a:schemeClr val="accent1"/>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General</c:formatCode>
                <c:ptCount val="5"/>
                <c:pt idx="0">
                  <c:v>1121</c:v>
                </c:pt>
                <c:pt idx="1">
                  <c:v>609</c:v>
                </c:pt>
                <c:pt idx="2">
                  <c:v>701</c:v>
                </c:pt>
                <c:pt idx="3">
                  <c:v>711</c:v>
                </c:pt>
                <c:pt idx="4">
                  <c:v>537</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 of '47' Labels</c:v>
                </c:pt>
              </c:strCache>
            </c:strRef>
          </c:tx>
          <c:spPr>
            <a:ln w="28575" cap="rnd">
              <a:solidFill>
                <a:schemeClr val="accent2"/>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General</c:formatCode>
                <c:ptCount val="5"/>
                <c:pt idx="0">
                  <c:v>40</c:v>
                </c:pt>
                <c:pt idx="1">
                  <c:v>552</c:v>
                </c:pt>
                <c:pt idx="2">
                  <c:v>460</c:v>
                </c:pt>
                <c:pt idx="3">
                  <c:v>450</c:v>
                </c:pt>
                <c:pt idx="4">
                  <c:v>624</c:v>
                </c:pt>
              </c:numCache>
            </c:numRef>
          </c:val>
          <c:smooth val="0"/>
          <c:extLst>
            <c:ext xmlns:c16="http://schemas.microsoft.com/office/drawing/2014/chart" uri="{C3380CC4-5D6E-409C-BE32-E72D297353CC}">
              <c16:uniqueId val="{00000001-A6F0-438E-952C-4C0191585590}"/>
            </c:ext>
          </c:extLst>
        </c:ser>
        <c:ser>
          <c:idx val="2"/>
          <c:order val="2"/>
          <c:tx>
            <c:strRef>
              <c:f>Sheet1!$D$1</c:f>
              <c:strCache>
                <c:ptCount val="1"/>
                <c:pt idx="0">
                  <c:v># of '1' True Labels</c:v>
                </c:pt>
              </c:strCache>
            </c:strRef>
          </c:tx>
          <c:spPr>
            <a:ln w="28575" cap="rnd">
              <a:solidFill>
                <a:schemeClr val="accent3"/>
              </a:solidFill>
              <a:prstDash val="sysDash"/>
              <a:round/>
            </a:ln>
            <a:effectLst/>
          </c:spPr>
          <c:marker>
            <c:symbol val="none"/>
          </c:marker>
          <c:cat>
            <c:strRef>
              <c:f>Sheet1!$A$2:$A$6</c:f>
              <c:strCache>
                <c:ptCount val="5"/>
                <c:pt idx="0">
                  <c:v>k = 0</c:v>
                </c:pt>
                <c:pt idx="1">
                  <c:v>k = 1</c:v>
                </c:pt>
                <c:pt idx="2">
                  <c:v>k = 5</c:v>
                </c:pt>
                <c:pt idx="3">
                  <c:v>k = 20</c:v>
                </c:pt>
                <c:pt idx="4">
                  <c:v>k = 50</c:v>
                </c:pt>
              </c:strCache>
            </c:strRef>
          </c:cat>
          <c:val>
            <c:numRef>
              <c:f>Sheet1!$D$2:$D$6</c:f>
              <c:numCache>
                <c:formatCode>General</c:formatCode>
                <c:ptCount val="5"/>
                <c:pt idx="0">
                  <c:v>196</c:v>
                </c:pt>
                <c:pt idx="1">
                  <c:v>196</c:v>
                </c:pt>
                <c:pt idx="2">
                  <c:v>196</c:v>
                </c:pt>
                <c:pt idx="3">
                  <c:v>196</c:v>
                </c:pt>
                <c:pt idx="4">
                  <c:v>196</c:v>
                </c:pt>
              </c:numCache>
            </c:numRef>
          </c:val>
          <c:smooth val="0"/>
          <c:extLst>
            <c:ext xmlns:c16="http://schemas.microsoft.com/office/drawing/2014/chart" uri="{C3380CC4-5D6E-409C-BE32-E72D297353CC}">
              <c16:uniqueId val="{00000001-D87E-4EE7-8C6E-AA19262E9FD8}"/>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12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Metrics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Accuracy</c:v>
                </c:pt>
              </c:strCache>
            </c:strRef>
          </c:tx>
          <c:spPr>
            <a:ln w="28575" cap="rnd">
              <a:solidFill>
                <a:schemeClr val="accent5">
                  <a:lumMod val="60000"/>
                  <a:lumOff val="40000"/>
                </a:schemeClr>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0%</c:formatCode>
                <c:ptCount val="5"/>
                <c:pt idx="0">
                  <c:v>0.19</c:v>
                </c:pt>
                <c:pt idx="1">
                  <c:v>0.53</c:v>
                </c:pt>
                <c:pt idx="2">
                  <c:v>0.49</c:v>
                </c:pt>
                <c:pt idx="3">
                  <c:v>0.46</c:v>
                </c:pt>
                <c:pt idx="4">
                  <c:v>0.57999999999999996</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Recall</c:v>
                </c:pt>
              </c:strCache>
            </c:strRef>
          </c:tx>
          <c:spPr>
            <a:ln w="28575" cap="rnd">
              <a:solidFill>
                <a:schemeClr val="accent1">
                  <a:lumMod val="60000"/>
                  <a:lumOff val="40000"/>
                </a:schemeClr>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0%</c:formatCode>
                <c:ptCount val="5"/>
                <c:pt idx="0">
                  <c:v>0.97</c:v>
                </c:pt>
                <c:pt idx="1">
                  <c:v>0.67</c:v>
                </c:pt>
                <c:pt idx="2">
                  <c:v>0.77</c:v>
                </c:pt>
                <c:pt idx="3">
                  <c:v>0.73</c:v>
                </c:pt>
                <c:pt idx="4">
                  <c:v>0.62</c:v>
                </c:pt>
              </c:numCache>
            </c:numRef>
          </c:val>
          <c:smooth val="0"/>
          <c:extLst>
            <c:ext xmlns:c16="http://schemas.microsoft.com/office/drawing/2014/chart" uri="{C3380CC4-5D6E-409C-BE32-E72D297353CC}">
              <c16:uniqueId val="{00000001-A6F0-438E-952C-4C0191585590}"/>
            </c:ext>
          </c:extLst>
        </c:ser>
        <c:ser>
          <c:idx val="2"/>
          <c:order val="2"/>
          <c:tx>
            <c:strRef>
              <c:f>Sheet1!$D$1</c:f>
              <c:strCache>
                <c:ptCount val="1"/>
                <c:pt idx="0">
                  <c:v>F1-Score</c:v>
                </c:pt>
              </c:strCache>
            </c:strRef>
          </c:tx>
          <c:spPr>
            <a:ln w="28575" cap="rnd" cmpd="sng">
              <a:solidFill>
                <a:schemeClr val="accent6">
                  <a:lumMod val="75000"/>
                </a:schemeClr>
              </a:solidFill>
              <a:prstDash val="solid"/>
              <a:round/>
              <a:headEnd type="none"/>
              <a:tailEnd type="none"/>
            </a:ln>
            <a:effectLst/>
          </c:spPr>
          <c:marker>
            <c:symbol val="none"/>
          </c:marker>
          <c:cat>
            <c:strRef>
              <c:f>Sheet1!$A$2:$A$6</c:f>
              <c:strCache>
                <c:ptCount val="5"/>
                <c:pt idx="0">
                  <c:v>k = 0</c:v>
                </c:pt>
                <c:pt idx="1">
                  <c:v>k = 1</c:v>
                </c:pt>
                <c:pt idx="2">
                  <c:v>k = 5</c:v>
                </c:pt>
                <c:pt idx="3">
                  <c:v>k = 20</c:v>
                </c:pt>
                <c:pt idx="4">
                  <c:v>k = 50</c:v>
                </c:pt>
              </c:strCache>
            </c:strRef>
          </c:cat>
          <c:val>
            <c:numRef>
              <c:f>Sheet1!$D$2:$D$6</c:f>
              <c:numCache>
                <c:formatCode>0%</c:formatCode>
                <c:ptCount val="5"/>
                <c:pt idx="0">
                  <c:v>0.28000000000000003</c:v>
                </c:pt>
                <c:pt idx="1">
                  <c:v>0.32</c:v>
                </c:pt>
                <c:pt idx="2">
                  <c:v>0.33</c:v>
                </c:pt>
                <c:pt idx="3">
                  <c:v>0.31</c:v>
                </c:pt>
                <c:pt idx="4">
                  <c:v>0.33</c:v>
                </c:pt>
              </c:numCache>
            </c:numRef>
          </c:val>
          <c:smooth val="0"/>
          <c:extLst>
            <c:ext xmlns:c16="http://schemas.microsoft.com/office/drawing/2014/chart" uri="{C3380CC4-5D6E-409C-BE32-E72D297353CC}">
              <c16:uniqueId val="{00000001-D87E-4EE7-8C6E-AA19262E9FD8}"/>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EA4D55-0F48-48F2-8B8B-CD81BA2373CB}" type="datetimeFigureOut">
              <a:rPr lang="en-US" smtClean="0"/>
              <a:t>04-Aug-24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4A7109-D3E0-47BA-A045-9A99591D35D8}" type="slidenum">
              <a:rPr lang="en-US" smtClean="0"/>
              <a:t>‹#›</a:t>
            </a:fld>
            <a:endParaRPr lang="en-US"/>
          </a:p>
        </p:txBody>
      </p:sp>
    </p:spTree>
    <p:extLst>
      <p:ext uri="{BB962C8B-B14F-4D97-AF65-F5344CB8AC3E}">
        <p14:creationId xmlns:p14="http://schemas.microsoft.com/office/powerpoint/2010/main" val="1645932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a:t>
            </a:fld>
            <a:endParaRPr lang="en-US"/>
          </a:p>
        </p:txBody>
      </p:sp>
    </p:spTree>
    <p:extLst>
      <p:ext uri="{BB962C8B-B14F-4D97-AF65-F5344CB8AC3E}">
        <p14:creationId xmlns:p14="http://schemas.microsoft.com/office/powerpoint/2010/main" val="294851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11</a:t>
            </a:fld>
            <a:endParaRPr lang="en-US"/>
          </a:p>
        </p:txBody>
      </p:sp>
    </p:spTree>
    <p:extLst>
      <p:ext uri="{BB962C8B-B14F-4D97-AF65-F5344CB8AC3E}">
        <p14:creationId xmlns:p14="http://schemas.microsoft.com/office/powerpoint/2010/main" val="1067076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12</a:t>
            </a:fld>
            <a:endParaRPr lang="en-US"/>
          </a:p>
        </p:txBody>
      </p:sp>
    </p:spTree>
    <p:extLst>
      <p:ext uri="{BB962C8B-B14F-4D97-AF65-F5344CB8AC3E}">
        <p14:creationId xmlns:p14="http://schemas.microsoft.com/office/powerpoint/2010/main" val="4250831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13</a:t>
            </a:fld>
            <a:endParaRPr lang="en-US"/>
          </a:p>
        </p:txBody>
      </p:sp>
    </p:spTree>
    <p:extLst>
      <p:ext uri="{BB962C8B-B14F-4D97-AF65-F5344CB8AC3E}">
        <p14:creationId xmlns:p14="http://schemas.microsoft.com/office/powerpoint/2010/main" val="1906514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14</a:t>
            </a:fld>
            <a:endParaRPr lang="en-US"/>
          </a:p>
        </p:txBody>
      </p:sp>
    </p:spTree>
    <p:extLst>
      <p:ext uri="{BB962C8B-B14F-4D97-AF65-F5344CB8AC3E}">
        <p14:creationId xmlns:p14="http://schemas.microsoft.com/office/powerpoint/2010/main" val="2975028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15</a:t>
            </a:fld>
            <a:endParaRPr lang="en-US"/>
          </a:p>
        </p:txBody>
      </p:sp>
    </p:spTree>
    <p:extLst>
      <p:ext uri="{BB962C8B-B14F-4D97-AF65-F5344CB8AC3E}">
        <p14:creationId xmlns:p14="http://schemas.microsoft.com/office/powerpoint/2010/main" val="3610469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16</a:t>
            </a:fld>
            <a:endParaRPr lang="en-US"/>
          </a:p>
        </p:txBody>
      </p:sp>
    </p:spTree>
    <p:extLst>
      <p:ext uri="{BB962C8B-B14F-4D97-AF65-F5344CB8AC3E}">
        <p14:creationId xmlns:p14="http://schemas.microsoft.com/office/powerpoint/2010/main" val="103798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17</a:t>
            </a:fld>
            <a:endParaRPr lang="en-US"/>
          </a:p>
        </p:txBody>
      </p:sp>
    </p:spTree>
    <p:extLst>
      <p:ext uri="{BB962C8B-B14F-4D97-AF65-F5344CB8AC3E}">
        <p14:creationId xmlns:p14="http://schemas.microsoft.com/office/powerpoint/2010/main" val="3062556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18</a:t>
            </a:fld>
            <a:endParaRPr lang="en-US"/>
          </a:p>
        </p:txBody>
      </p:sp>
    </p:spTree>
    <p:extLst>
      <p:ext uri="{BB962C8B-B14F-4D97-AF65-F5344CB8AC3E}">
        <p14:creationId xmlns:p14="http://schemas.microsoft.com/office/powerpoint/2010/main" val="4245474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19</a:t>
            </a:fld>
            <a:endParaRPr lang="en-US"/>
          </a:p>
        </p:txBody>
      </p:sp>
    </p:spTree>
    <p:extLst>
      <p:ext uri="{BB962C8B-B14F-4D97-AF65-F5344CB8AC3E}">
        <p14:creationId xmlns:p14="http://schemas.microsoft.com/office/powerpoint/2010/main" val="908865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20</a:t>
            </a:fld>
            <a:endParaRPr lang="en-US"/>
          </a:p>
        </p:txBody>
      </p:sp>
    </p:spTree>
    <p:extLst>
      <p:ext uri="{BB962C8B-B14F-4D97-AF65-F5344CB8AC3E}">
        <p14:creationId xmlns:p14="http://schemas.microsoft.com/office/powerpoint/2010/main" val="4119839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a:t>
            </a:fld>
            <a:endParaRPr lang="en-US"/>
          </a:p>
        </p:txBody>
      </p:sp>
    </p:spTree>
    <p:extLst>
      <p:ext uri="{BB962C8B-B14F-4D97-AF65-F5344CB8AC3E}">
        <p14:creationId xmlns:p14="http://schemas.microsoft.com/office/powerpoint/2010/main" val="3788599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21</a:t>
            </a:fld>
            <a:endParaRPr lang="en-US"/>
          </a:p>
        </p:txBody>
      </p:sp>
    </p:spTree>
    <p:extLst>
      <p:ext uri="{BB962C8B-B14F-4D97-AF65-F5344CB8AC3E}">
        <p14:creationId xmlns:p14="http://schemas.microsoft.com/office/powerpoint/2010/main" val="1485252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22</a:t>
            </a:fld>
            <a:endParaRPr lang="en-US"/>
          </a:p>
        </p:txBody>
      </p:sp>
    </p:spTree>
    <p:extLst>
      <p:ext uri="{BB962C8B-B14F-4D97-AF65-F5344CB8AC3E}">
        <p14:creationId xmlns:p14="http://schemas.microsoft.com/office/powerpoint/2010/main" val="1036090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23</a:t>
            </a:fld>
            <a:endParaRPr lang="en-US"/>
          </a:p>
        </p:txBody>
      </p:sp>
    </p:spTree>
    <p:extLst>
      <p:ext uri="{BB962C8B-B14F-4D97-AF65-F5344CB8AC3E}">
        <p14:creationId xmlns:p14="http://schemas.microsoft.com/office/powerpoint/2010/main" val="1087351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24</a:t>
            </a:fld>
            <a:endParaRPr lang="en-US"/>
          </a:p>
        </p:txBody>
      </p:sp>
    </p:spTree>
    <p:extLst>
      <p:ext uri="{BB962C8B-B14F-4D97-AF65-F5344CB8AC3E}">
        <p14:creationId xmlns:p14="http://schemas.microsoft.com/office/powerpoint/2010/main" val="856756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25</a:t>
            </a:fld>
            <a:endParaRPr lang="en-US"/>
          </a:p>
        </p:txBody>
      </p:sp>
    </p:spTree>
    <p:extLst>
      <p:ext uri="{BB962C8B-B14F-4D97-AF65-F5344CB8AC3E}">
        <p14:creationId xmlns:p14="http://schemas.microsoft.com/office/powerpoint/2010/main" val="37263265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26</a:t>
            </a:fld>
            <a:endParaRPr lang="en-US"/>
          </a:p>
        </p:txBody>
      </p:sp>
    </p:spTree>
    <p:extLst>
      <p:ext uri="{BB962C8B-B14F-4D97-AF65-F5344CB8AC3E}">
        <p14:creationId xmlns:p14="http://schemas.microsoft.com/office/powerpoint/2010/main" val="7995418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27</a:t>
            </a:fld>
            <a:endParaRPr lang="en-US"/>
          </a:p>
        </p:txBody>
      </p:sp>
    </p:spTree>
    <p:extLst>
      <p:ext uri="{BB962C8B-B14F-4D97-AF65-F5344CB8AC3E}">
        <p14:creationId xmlns:p14="http://schemas.microsoft.com/office/powerpoint/2010/main" val="13474748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28</a:t>
            </a:fld>
            <a:endParaRPr lang="en-US"/>
          </a:p>
        </p:txBody>
      </p:sp>
    </p:spTree>
    <p:extLst>
      <p:ext uri="{BB962C8B-B14F-4D97-AF65-F5344CB8AC3E}">
        <p14:creationId xmlns:p14="http://schemas.microsoft.com/office/powerpoint/2010/main" val="6923641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29</a:t>
            </a:fld>
            <a:endParaRPr lang="en-US"/>
          </a:p>
        </p:txBody>
      </p:sp>
    </p:spTree>
    <p:extLst>
      <p:ext uri="{BB962C8B-B14F-4D97-AF65-F5344CB8AC3E}">
        <p14:creationId xmlns:p14="http://schemas.microsoft.com/office/powerpoint/2010/main" val="1812799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30</a:t>
            </a:fld>
            <a:endParaRPr lang="en-US"/>
          </a:p>
        </p:txBody>
      </p:sp>
    </p:spTree>
    <p:extLst>
      <p:ext uri="{BB962C8B-B14F-4D97-AF65-F5344CB8AC3E}">
        <p14:creationId xmlns:p14="http://schemas.microsoft.com/office/powerpoint/2010/main" val="111207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a:t>
            </a:fld>
            <a:endParaRPr lang="en-US"/>
          </a:p>
        </p:txBody>
      </p:sp>
    </p:spTree>
    <p:extLst>
      <p:ext uri="{BB962C8B-B14F-4D97-AF65-F5344CB8AC3E}">
        <p14:creationId xmlns:p14="http://schemas.microsoft.com/office/powerpoint/2010/main" val="11564482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31</a:t>
            </a:fld>
            <a:endParaRPr lang="en-US"/>
          </a:p>
        </p:txBody>
      </p:sp>
    </p:spTree>
    <p:extLst>
      <p:ext uri="{BB962C8B-B14F-4D97-AF65-F5344CB8AC3E}">
        <p14:creationId xmlns:p14="http://schemas.microsoft.com/office/powerpoint/2010/main" val="18561600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32</a:t>
            </a:fld>
            <a:endParaRPr lang="en-US"/>
          </a:p>
        </p:txBody>
      </p:sp>
    </p:spTree>
    <p:extLst>
      <p:ext uri="{BB962C8B-B14F-4D97-AF65-F5344CB8AC3E}">
        <p14:creationId xmlns:p14="http://schemas.microsoft.com/office/powerpoint/2010/main" val="19104697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33</a:t>
            </a:fld>
            <a:endParaRPr lang="en-US"/>
          </a:p>
        </p:txBody>
      </p:sp>
    </p:spTree>
    <p:extLst>
      <p:ext uri="{BB962C8B-B14F-4D97-AF65-F5344CB8AC3E}">
        <p14:creationId xmlns:p14="http://schemas.microsoft.com/office/powerpoint/2010/main" val="2033063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34</a:t>
            </a:fld>
            <a:endParaRPr lang="en-US"/>
          </a:p>
        </p:txBody>
      </p:sp>
    </p:spTree>
    <p:extLst>
      <p:ext uri="{BB962C8B-B14F-4D97-AF65-F5344CB8AC3E}">
        <p14:creationId xmlns:p14="http://schemas.microsoft.com/office/powerpoint/2010/main" val="2560624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5</a:t>
            </a:fld>
            <a:endParaRPr lang="en-US"/>
          </a:p>
        </p:txBody>
      </p:sp>
    </p:spTree>
    <p:extLst>
      <p:ext uri="{BB962C8B-B14F-4D97-AF65-F5344CB8AC3E}">
        <p14:creationId xmlns:p14="http://schemas.microsoft.com/office/powerpoint/2010/main" val="1860356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6</a:t>
            </a:fld>
            <a:endParaRPr lang="en-US"/>
          </a:p>
        </p:txBody>
      </p:sp>
    </p:spTree>
    <p:extLst>
      <p:ext uri="{BB962C8B-B14F-4D97-AF65-F5344CB8AC3E}">
        <p14:creationId xmlns:p14="http://schemas.microsoft.com/office/powerpoint/2010/main" val="1354833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7</a:t>
            </a:fld>
            <a:endParaRPr lang="en-US"/>
          </a:p>
        </p:txBody>
      </p:sp>
    </p:spTree>
    <p:extLst>
      <p:ext uri="{BB962C8B-B14F-4D97-AF65-F5344CB8AC3E}">
        <p14:creationId xmlns:p14="http://schemas.microsoft.com/office/powerpoint/2010/main" val="2555794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8</a:t>
            </a:fld>
            <a:endParaRPr lang="en-US"/>
          </a:p>
        </p:txBody>
      </p:sp>
    </p:spTree>
    <p:extLst>
      <p:ext uri="{BB962C8B-B14F-4D97-AF65-F5344CB8AC3E}">
        <p14:creationId xmlns:p14="http://schemas.microsoft.com/office/powerpoint/2010/main" val="3537313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9</a:t>
            </a:fld>
            <a:endParaRPr lang="en-US"/>
          </a:p>
        </p:txBody>
      </p:sp>
    </p:spTree>
    <p:extLst>
      <p:ext uri="{BB962C8B-B14F-4D97-AF65-F5344CB8AC3E}">
        <p14:creationId xmlns:p14="http://schemas.microsoft.com/office/powerpoint/2010/main" val="2120742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10</a:t>
            </a:fld>
            <a:endParaRPr lang="en-US"/>
          </a:p>
        </p:txBody>
      </p:sp>
    </p:spTree>
    <p:extLst>
      <p:ext uri="{BB962C8B-B14F-4D97-AF65-F5344CB8AC3E}">
        <p14:creationId xmlns:p14="http://schemas.microsoft.com/office/powerpoint/2010/main" val="3106959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4251E-B742-C4D8-82DC-FAE08DF932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743DA1-D530-713F-C81E-40A70A3484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90B894-3E2F-DBD6-A1A5-55003E76084E}"/>
              </a:ext>
            </a:extLst>
          </p:cNvPr>
          <p:cNvSpPr>
            <a:spLocks noGrp="1"/>
          </p:cNvSpPr>
          <p:nvPr>
            <p:ph type="dt" sz="half" idx="10"/>
          </p:nvPr>
        </p:nvSpPr>
        <p:spPr/>
        <p:txBody>
          <a:bodyPr/>
          <a:lstStyle/>
          <a:p>
            <a:fld id="{B8959F3C-9879-4806-ADC7-BA321CD3F53D}" type="datetimeFigureOut">
              <a:rPr lang="en-US" smtClean="0"/>
              <a:t>04-Aug-24</a:t>
            </a:fld>
            <a:endParaRPr lang="en-US"/>
          </a:p>
        </p:txBody>
      </p:sp>
      <p:sp>
        <p:nvSpPr>
          <p:cNvPr id="5" name="Footer Placeholder 4">
            <a:extLst>
              <a:ext uri="{FF2B5EF4-FFF2-40B4-BE49-F238E27FC236}">
                <a16:creationId xmlns:a16="http://schemas.microsoft.com/office/drawing/2014/main" id="{C508BF91-3E35-8CD9-F21E-27F0CAD4C3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9C787C-83D1-9CEA-4416-B59C8FCFD5C6}"/>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855579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6B8F9-22B2-D622-EE05-1EB83E95C7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815B40-284E-FF6D-54A6-A84E46934D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9526E-13FD-B954-0F5E-C7F46F3BB3E4}"/>
              </a:ext>
            </a:extLst>
          </p:cNvPr>
          <p:cNvSpPr>
            <a:spLocks noGrp="1"/>
          </p:cNvSpPr>
          <p:nvPr>
            <p:ph type="dt" sz="half" idx="10"/>
          </p:nvPr>
        </p:nvSpPr>
        <p:spPr/>
        <p:txBody>
          <a:bodyPr/>
          <a:lstStyle/>
          <a:p>
            <a:fld id="{B8959F3C-9879-4806-ADC7-BA321CD3F53D}" type="datetimeFigureOut">
              <a:rPr lang="en-US" smtClean="0"/>
              <a:t>04-Aug-24</a:t>
            </a:fld>
            <a:endParaRPr lang="en-US"/>
          </a:p>
        </p:txBody>
      </p:sp>
      <p:sp>
        <p:nvSpPr>
          <p:cNvPr id="5" name="Footer Placeholder 4">
            <a:extLst>
              <a:ext uri="{FF2B5EF4-FFF2-40B4-BE49-F238E27FC236}">
                <a16:creationId xmlns:a16="http://schemas.microsoft.com/office/drawing/2014/main" id="{9352190F-8518-FFFA-BED0-053BF5FC61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8C6912-B303-5E4F-4B33-9BC83A8E05B7}"/>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1663526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159EAA-5E97-DD6D-1106-A39BB0EF6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45D886-7EAF-991C-9446-31E681F991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6454BA-9E46-4C50-2046-8CF6A93DAA87}"/>
              </a:ext>
            </a:extLst>
          </p:cNvPr>
          <p:cNvSpPr>
            <a:spLocks noGrp="1"/>
          </p:cNvSpPr>
          <p:nvPr>
            <p:ph type="dt" sz="half" idx="10"/>
          </p:nvPr>
        </p:nvSpPr>
        <p:spPr/>
        <p:txBody>
          <a:bodyPr/>
          <a:lstStyle/>
          <a:p>
            <a:fld id="{B8959F3C-9879-4806-ADC7-BA321CD3F53D}" type="datetimeFigureOut">
              <a:rPr lang="en-US" smtClean="0"/>
              <a:t>04-Aug-24</a:t>
            </a:fld>
            <a:endParaRPr lang="en-US"/>
          </a:p>
        </p:txBody>
      </p:sp>
      <p:sp>
        <p:nvSpPr>
          <p:cNvPr id="5" name="Footer Placeholder 4">
            <a:extLst>
              <a:ext uri="{FF2B5EF4-FFF2-40B4-BE49-F238E27FC236}">
                <a16:creationId xmlns:a16="http://schemas.microsoft.com/office/drawing/2014/main" id="{BF07E8E0-FA59-1103-E690-879FA67837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9BAD3A-5FBA-F3E7-5557-FE78F9970B9C}"/>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1624110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205FD-A103-38BA-2716-DC70E0DE66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294B4F-7013-1FC7-40D6-5A7937C0B9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6D2588-7FC0-3946-2294-A6DC1C41AC1D}"/>
              </a:ext>
            </a:extLst>
          </p:cNvPr>
          <p:cNvSpPr>
            <a:spLocks noGrp="1"/>
          </p:cNvSpPr>
          <p:nvPr>
            <p:ph type="dt" sz="half" idx="10"/>
          </p:nvPr>
        </p:nvSpPr>
        <p:spPr/>
        <p:txBody>
          <a:bodyPr/>
          <a:lstStyle/>
          <a:p>
            <a:fld id="{B8959F3C-9879-4806-ADC7-BA321CD3F53D}" type="datetimeFigureOut">
              <a:rPr lang="en-US" smtClean="0"/>
              <a:t>04-Aug-24</a:t>
            </a:fld>
            <a:endParaRPr lang="en-US"/>
          </a:p>
        </p:txBody>
      </p:sp>
      <p:sp>
        <p:nvSpPr>
          <p:cNvPr id="5" name="Footer Placeholder 4">
            <a:extLst>
              <a:ext uri="{FF2B5EF4-FFF2-40B4-BE49-F238E27FC236}">
                <a16:creationId xmlns:a16="http://schemas.microsoft.com/office/drawing/2014/main" id="{9F81D1B9-7BC6-D4E5-5AB6-A5767FB044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0A8AC-8954-66A8-49E5-3EB17B389D18}"/>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3342972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26724-69E9-26D7-9410-C941C22ED0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945DAE-2153-4FFD-A6FD-D34726F08E2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C629E0-D2FC-A98E-DE84-63B6CA1E4579}"/>
              </a:ext>
            </a:extLst>
          </p:cNvPr>
          <p:cNvSpPr>
            <a:spLocks noGrp="1"/>
          </p:cNvSpPr>
          <p:nvPr>
            <p:ph type="dt" sz="half" idx="10"/>
          </p:nvPr>
        </p:nvSpPr>
        <p:spPr/>
        <p:txBody>
          <a:bodyPr/>
          <a:lstStyle/>
          <a:p>
            <a:fld id="{B8959F3C-9879-4806-ADC7-BA321CD3F53D}" type="datetimeFigureOut">
              <a:rPr lang="en-US" smtClean="0"/>
              <a:t>04-Aug-24</a:t>
            </a:fld>
            <a:endParaRPr lang="en-US"/>
          </a:p>
        </p:txBody>
      </p:sp>
      <p:sp>
        <p:nvSpPr>
          <p:cNvPr id="5" name="Footer Placeholder 4">
            <a:extLst>
              <a:ext uri="{FF2B5EF4-FFF2-40B4-BE49-F238E27FC236}">
                <a16:creationId xmlns:a16="http://schemas.microsoft.com/office/drawing/2014/main" id="{BAF11E1C-DBF2-706D-4346-5A881B88F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3B8476-6C02-7865-B582-A5C4A4C0D950}"/>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3008447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EAA9-81BE-994D-951D-760800B6FE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D7F9E3-7D07-8788-A7BC-285A591401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97D4F2-7BF5-746F-9274-C4A0945021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81C7CC-A159-C9AF-BBE0-62AA433060CF}"/>
              </a:ext>
            </a:extLst>
          </p:cNvPr>
          <p:cNvSpPr>
            <a:spLocks noGrp="1"/>
          </p:cNvSpPr>
          <p:nvPr>
            <p:ph type="dt" sz="half" idx="10"/>
          </p:nvPr>
        </p:nvSpPr>
        <p:spPr/>
        <p:txBody>
          <a:bodyPr/>
          <a:lstStyle/>
          <a:p>
            <a:fld id="{B8959F3C-9879-4806-ADC7-BA321CD3F53D}" type="datetimeFigureOut">
              <a:rPr lang="en-US" smtClean="0"/>
              <a:t>04-Aug-24</a:t>
            </a:fld>
            <a:endParaRPr lang="en-US"/>
          </a:p>
        </p:txBody>
      </p:sp>
      <p:sp>
        <p:nvSpPr>
          <p:cNvPr id="6" name="Footer Placeholder 5">
            <a:extLst>
              <a:ext uri="{FF2B5EF4-FFF2-40B4-BE49-F238E27FC236}">
                <a16:creationId xmlns:a16="http://schemas.microsoft.com/office/drawing/2014/main" id="{952207C2-6902-0FC5-BD5F-3C17A285A0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220E20-20D9-1161-E71A-5985D7D56D1D}"/>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2496736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1B368-3CDB-9BA7-B166-B73BF543A7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BA1057-E2DF-24AC-4FEC-D2EE241C1C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C83941-1C3F-1A57-41D4-C423D4673F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DBF18A-CC36-56C4-670D-7A11BAB361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B08852-2EBC-E4D1-EECD-634A2A85B5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9787A9-6C0B-B42E-51D7-F6EAA72F44EB}"/>
              </a:ext>
            </a:extLst>
          </p:cNvPr>
          <p:cNvSpPr>
            <a:spLocks noGrp="1"/>
          </p:cNvSpPr>
          <p:nvPr>
            <p:ph type="dt" sz="half" idx="10"/>
          </p:nvPr>
        </p:nvSpPr>
        <p:spPr/>
        <p:txBody>
          <a:bodyPr/>
          <a:lstStyle/>
          <a:p>
            <a:fld id="{B8959F3C-9879-4806-ADC7-BA321CD3F53D}" type="datetimeFigureOut">
              <a:rPr lang="en-US" smtClean="0"/>
              <a:t>04-Aug-24</a:t>
            </a:fld>
            <a:endParaRPr lang="en-US"/>
          </a:p>
        </p:txBody>
      </p:sp>
      <p:sp>
        <p:nvSpPr>
          <p:cNvPr id="8" name="Footer Placeholder 7">
            <a:extLst>
              <a:ext uri="{FF2B5EF4-FFF2-40B4-BE49-F238E27FC236}">
                <a16:creationId xmlns:a16="http://schemas.microsoft.com/office/drawing/2014/main" id="{883E9F4A-BDA7-B032-51E1-889D6D8FCB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39BA6F-A6D3-E008-FB45-774A5672BA02}"/>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2338853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1ED5-CD6B-202E-2E96-15D42D4E1E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CEE441-2B6E-233F-342A-FD9154A544BA}"/>
              </a:ext>
            </a:extLst>
          </p:cNvPr>
          <p:cNvSpPr>
            <a:spLocks noGrp="1"/>
          </p:cNvSpPr>
          <p:nvPr>
            <p:ph type="dt" sz="half" idx="10"/>
          </p:nvPr>
        </p:nvSpPr>
        <p:spPr/>
        <p:txBody>
          <a:bodyPr/>
          <a:lstStyle/>
          <a:p>
            <a:fld id="{B8959F3C-9879-4806-ADC7-BA321CD3F53D}" type="datetimeFigureOut">
              <a:rPr lang="en-US" smtClean="0"/>
              <a:t>04-Aug-24</a:t>
            </a:fld>
            <a:endParaRPr lang="en-US"/>
          </a:p>
        </p:txBody>
      </p:sp>
      <p:sp>
        <p:nvSpPr>
          <p:cNvPr id="4" name="Footer Placeholder 3">
            <a:extLst>
              <a:ext uri="{FF2B5EF4-FFF2-40B4-BE49-F238E27FC236}">
                <a16:creationId xmlns:a16="http://schemas.microsoft.com/office/drawing/2014/main" id="{97C37471-CCBC-F8D0-F9FF-C0FAC7AB07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4A2545-01E2-D78C-9D9E-56A8AE001759}"/>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3382171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9F6B9E-4AEA-506C-BE2F-9D639AC6D5BC}"/>
              </a:ext>
            </a:extLst>
          </p:cNvPr>
          <p:cNvSpPr>
            <a:spLocks noGrp="1"/>
          </p:cNvSpPr>
          <p:nvPr>
            <p:ph type="dt" sz="half" idx="10"/>
          </p:nvPr>
        </p:nvSpPr>
        <p:spPr/>
        <p:txBody>
          <a:bodyPr/>
          <a:lstStyle/>
          <a:p>
            <a:fld id="{B8959F3C-9879-4806-ADC7-BA321CD3F53D}" type="datetimeFigureOut">
              <a:rPr lang="en-US" smtClean="0"/>
              <a:t>04-Aug-24</a:t>
            </a:fld>
            <a:endParaRPr lang="en-US"/>
          </a:p>
        </p:txBody>
      </p:sp>
      <p:sp>
        <p:nvSpPr>
          <p:cNvPr id="3" name="Footer Placeholder 2">
            <a:extLst>
              <a:ext uri="{FF2B5EF4-FFF2-40B4-BE49-F238E27FC236}">
                <a16:creationId xmlns:a16="http://schemas.microsoft.com/office/drawing/2014/main" id="{095D48FF-4C72-9E9F-50DC-2D8E55B2EA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876FAD-EC6F-2759-EA12-4B2B970D62B6}"/>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302447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5899A-0E69-599C-968A-6F7659085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FFDA0B-C15D-EB42-26FD-4D9A3A53AF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1970A7-FF73-A357-8BE5-85A12857FC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5B8C84-985E-20D6-0A4D-56FA2D0B4C1E}"/>
              </a:ext>
            </a:extLst>
          </p:cNvPr>
          <p:cNvSpPr>
            <a:spLocks noGrp="1"/>
          </p:cNvSpPr>
          <p:nvPr>
            <p:ph type="dt" sz="half" idx="10"/>
          </p:nvPr>
        </p:nvSpPr>
        <p:spPr/>
        <p:txBody>
          <a:bodyPr/>
          <a:lstStyle/>
          <a:p>
            <a:fld id="{B8959F3C-9879-4806-ADC7-BA321CD3F53D}" type="datetimeFigureOut">
              <a:rPr lang="en-US" smtClean="0"/>
              <a:t>04-Aug-24</a:t>
            </a:fld>
            <a:endParaRPr lang="en-US"/>
          </a:p>
        </p:txBody>
      </p:sp>
      <p:sp>
        <p:nvSpPr>
          <p:cNvPr id="6" name="Footer Placeholder 5">
            <a:extLst>
              <a:ext uri="{FF2B5EF4-FFF2-40B4-BE49-F238E27FC236}">
                <a16:creationId xmlns:a16="http://schemas.microsoft.com/office/drawing/2014/main" id="{4A4321AB-D162-ABAA-2A3D-0B66D0350D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D0AB9-BE36-A4B2-D3CF-22E14BE75151}"/>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3216394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BCCE1-BC30-0809-3FC9-FC225CB8D5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D035F5-27F4-8CF3-7B23-A98D240524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25C78C-0FB3-14BB-89A3-08237BCBEC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0F53D4-3CA5-A27B-2438-9B19ABAB013E}"/>
              </a:ext>
            </a:extLst>
          </p:cNvPr>
          <p:cNvSpPr>
            <a:spLocks noGrp="1"/>
          </p:cNvSpPr>
          <p:nvPr>
            <p:ph type="dt" sz="half" idx="10"/>
          </p:nvPr>
        </p:nvSpPr>
        <p:spPr/>
        <p:txBody>
          <a:bodyPr/>
          <a:lstStyle/>
          <a:p>
            <a:fld id="{B8959F3C-9879-4806-ADC7-BA321CD3F53D}" type="datetimeFigureOut">
              <a:rPr lang="en-US" smtClean="0"/>
              <a:t>04-Aug-24</a:t>
            </a:fld>
            <a:endParaRPr lang="en-US"/>
          </a:p>
        </p:txBody>
      </p:sp>
      <p:sp>
        <p:nvSpPr>
          <p:cNvPr id="6" name="Footer Placeholder 5">
            <a:extLst>
              <a:ext uri="{FF2B5EF4-FFF2-40B4-BE49-F238E27FC236}">
                <a16:creationId xmlns:a16="http://schemas.microsoft.com/office/drawing/2014/main" id="{07DF22B5-229E-060F-68A3-611984C3B5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169A6D-776F-5EE0-1529-7948EBB33E4B}"/>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991187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A23937-9B24-CF56-3474-6DF2591D61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5FAD9C-E585-6768-3CC6-B57ACF50E6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22BE98-5434-6E1D-A584-610E1A74B3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8959F3C-9879-4806-ADC7-BA321CD3F53D}" type="datetimeFigureOut">
              <a:rPr lang="en-US" smtClean="0"/>
              <a:t>04-Aug-24</a:t>
            </a:fld>
            <a:endParaRPr lang="en-US"/>
          </a:p>
        </p:txBody>
      </p:sp>
      <p:sp>
        <p:nvSpPr>
          <p:cNvPr id="5" name="Footer Placeholder 4">
            <a:extLst>
              <a:ext uri="{FF2B5EF4-FFF2-40B4-BE49-F238E27FC236}">
                <a16:creationId xmlns:a16="http://schemas.microsoft.com/office/drawing/2014/main" id="{CB42CD8E-0D24-3BD6-0839-1BC74146AE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6A819C7-29F7-925B-8583-2C3F1E944F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E7CEE70-2E53-4018-916E-1D2712E71878}" type="slidenum">
              <a:rPr lang="en-US" smtClean="0"/>
              <a:t>‹#›</a:t>
            </a:fld>
            <a:endParaRPr lang="en-US"/>
          </a:p>
        </p:txBody>
      </p:sp>
    </p:spTree>
    <p:extLst>
      <p:ext uri="{BB962C8B-B14F-4D97-AF65-F5344CB8AC3E}">
        <p14:creationId xmlns:p14="http://schemas.microsoft.com/office/powerpoint/2010/main" val="1383434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A7945-AF52-16F3-5BDC-451F163B10C6}"/>
              </a:ext>
            </a:extLst>
          </p:cNvPr>
          <p:cNvSpPr>
            <a:spLocks noGrp="1"/>
          </p:cNvSpPr>
          <p:nvPr>
            <p:ph type="ctrTitle"/>
          </p:nvPr>
        </p:nvSpPr>
        <p:spPr/>
        <p:txBody>
          <a:bodyPr/>
          <a:lstStyle/>
          <a:p>
            <a:r>
              <a:rPr lang="en-US" dirty="0"/>
              <a:t>Symbol Tuning Benchmark</a:t>
            </a:r>
          </a:p>
        </p:txBody>
      </p:sp>
    </p:spTree>
    <p:extLst>
      <p:ext uri="{BB962C8B-B14F-4D97-AF65-F5344CB8AC3E}">
        <p14:creationId xmlns:p14="http://schemas.microsoft.com/office/powerpoint/2010/main" val="2899743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0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101 entities in test data.</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968336954"/>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0</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17%</a:t>
                      </a:r>
                    </a:p>
                  </a:txBody>
                  <a:tcPr/>
                </a:tc>
                <a:tc>
                  <a:txBody>
                    <a:bodyPr/>
                    <a:lstStyle/>
                    <a:p>
                      <a:pPr algn="ctr"/>
                      <a:r>
                        <a:rPr lang="en-US" b="0" dirty="0">
                          <a:latin typeface="Times New Roman" panose="02020603050405020304" pitchFamily="18" charset="0"/>
                          <a:cs typeface="Times New Roman" panose="02020603050405020304" pitchFamily="18" charset="0"/>
                        </a:rPr>
                        <a:t>14%</a:t>
                      </a:r>
                    </a:p>
                  </a:txBody>
                  <a:tcPr/>
                </a:tc>
                <a:tc>
                  <a:txBody>
                    <a:bodyPr/>
                    <a:lstStyle/>
                    <a:p>
                      <a:pPr algn="ctr"/>
                      <a:r>
                        <a:rPr lang="en-US" b="0" dirty="0">
                          <a:latin typeface="Times New Roman" panose="02020603050405020304" pitchFamily="18" charset="0"/>
                          <a:cs typeface="Times New Roman" panose="02020603050405020304" pitchFamily="18" charset="0"/>
                        </a:rPr>
                        <a:t>93%</a:t>
                      </a:r>
                    </a:p>
                  </a:txBody>
                  <a:tcPr/>
                </a:tc>
                <a:tc>
                  <a:txBody>
                    <a:bodyPr/>
                    <a:lstStyle/>
                    <a:p>
                      <a:pPr algn="ctr"/>
                      <a:r>
                        <a:rPr lang="en-US" b="0" dirty="0">
                          <a:latin typeface="Times New Roman" panose="02020603050405020304" pitchFamily="18" charset="0"/>
                          <a:cs typeface="Times New Roman" panose="02020603050405020304" pitchFamily="18" charset="0"/>
                        </a:rPr>
                        <a:t>24%</a:t>
                      </a:r>
                    </a:p>
                  </a:txBody>
                  <a:tcPr/>
                </a:tc>
                <a:tc>
                  <a:txBody>
                    <a:bodyPr/>
                    <a:lstStyle/>
                    <a:p>
                      <a:pPr algn="ctr"/>
                      <a:r>
                        <a:rPr lang="en-US" b="0" dirty="0">
                          <a:latin typeface="Times New Roman" panose="02020603050405020304" pitchFamily="18" charset="0"/>
                          <a:cs typeface="Times New Roman" panose="02020603050405020304" pitchFamily="18" charset="0"/>
                        </a:rPr>
                        <a:t>96</a:t>
                      </a:r>
                    </a:p>
                  </a:txBody>
                  <a:tcPr/>
                </a:tc>
                <a:tc>
                  <a:txBody>
                    <a:bodyPr/>
                    <a:lstStyle/>
                    <a:p>
                      <a:pPr algn="ctr"/>
                      <a:r>
                        <a:rPr lang="en-US" b="0"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2352904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1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101 entities in test data.</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1149305988"/>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1</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48%</a:t>
                      </a:r>
                    </a:p>
                  </a:txBody>
                  <a:tcPr/>
                </a:tc>
                <a:tc>
                  <a:txBody>
                    <a:bodyPr/>
                    <a:lstStyle/>
                    <a:p>
                      <a:pPr algn="ctr"/>
                      <a:r>
                        <a:rPr lang="en-US" b="0" dirty="0">
                          <a:latin typeface="Times New Roman" panose="02020603050405020304" pitchFamily="18" charset="0"/>
                          <a:cs typeface="Times New Roman" panose="02020603050405020304" pitchFamily="18" charset="0"/>
                        </a:rPr>
                        <a:t>19%</a:t>
                      </a:r>
                    </a:p>
                  </a:txBody>
                  <a:tcPr/>
                </a:tc>
                <a:tc>
                  <a:txBody>
                    <a:bodyPr/>
                    <a:lstStyle/>
                    <a:p>
                      <a:pPr algn="ctr"/>
                      <a:r>
                        <a:rPr lang="en-US" b="0" dirty="0">
                          <a:latin typeface="Times New Roman" panose="02020603050405020304" pitchFamily="18" charset="0"/>
                          <a:cs typeface="Times New Roman" panose="02020603050405020304" pitchFamily="18" charset="0"/>
                        </a:rPr>
                        <a:t>86%</a:t>
                      </a:r>
                    </a:p>
                  </a:txBody>
                  <a:tcPr/>
                </a:tc>
                <a:tc>
                  <a:txBody>
                    <a:bodyPr/>
                    <a:lstStyle/>
                    <a:p>
                      <a:pPr algn="ctr"/>
                      <a:r>
                        <a:rPr lang="en-US" b="0" dirty="0">
                          <a:latin typeface="Times New Roman" panose="02020603050405020304" pitchFamily="18" charset="0"/>
                          <a:cs typeface="Times New Roman" panose="02020603050405020304" pitchFamily="18" charset="0"/>
                        </a:rPr>
                        <a:t>31%</a:t>
                      </a:r>
                    </a:p>
                  </a:txBody>
                  <a:tcPr/>
                </a:tc>
                <a:tc>
                  <a:txBody>
                    <a:bodyPr/>
                    <a:lstStyle/>
                    <a:p>
                      <a:pPr algn="ctr"/>
                      <a:r>
                        <a:rPr lang="en-US" b="0" dirty="0">
                          <a:latin typeface="Times New Roman" panose="02020603050405020304" pitchFamily="18" charset="0"/>
                          <a:cs typeface="Times New Roman" panose="02020603050405020304" pitchFamily="18" charset="0"/>
                        </a:rPr>
                        <a:t>63</a:t>
                      </a:r>
                    </a:p>
                  </a:txBody>
                  <a:tcPr/>
                </a:tc>
                <a:tc>
                  <a:txBody>
                    <a:bodyPr/>
                    <a:lstStyle/>
                    <a:p>
                      <a:pPr algn="ctr"/>
                      <a:r>
                        <a:rPr lang="en-US" b="0" dirty="0">
                          <a:latin typeface="Times New Roman" panose="02020603050405020304" pitchFamily="18" charset="0"/>
                          <a:cs typeface="Times New Roman" panose="02020603050405020304" pitchFamily="18" charset="0"/>
                        </a:rPr>
                        <a:t>38</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1004503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101 entities in test data.</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225473238"/>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5</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47%</a:t>
                      </a:r>
                    </a:p>
                  </a:txBody>
                  <a:tcPr/>
                </a:tc>
                <a:tc>
                  <a:txBody>
                    <a:bodyPr/>
                    <a:lstStyle/>
                    <a:p>
                      <a:pPr algn="ctr"/>
                      <a:r>
                        <a:rPr lang="en-US" b="0" dirty="0">
                          <a:latin typeface="Times New Roman" panose="02020603050405020304" pitchFamily="18" charset="0"/>
                          <a:cs typeface="Times New Roman" panose="02020603050405020304" pitchFamily="18" charset="0"/>
                        </a:rPr>
                        <a:t>16%</a:t>
                      </a:r>
                    </a:p>
                  </a:txBody>
                  <a:tcPr/>
                </a:tc>
                <a:tc>
                  <a:txBody>
                    <a:bodyPr/>
                    <a:lstStyle/>
                    <a:p>
                      <a:pPr algn="ctr"/>
                      <a:r>
                        <a:rPr lang="en-US" b="0" dirty="0">
                          <a:latin typeface="Times New Roman" panose="02020603050405020304" pitchFamily="18" charset="0"/>
                          <a:cs typeface="Times New Roman" panose="02020603050405020304" pitchFamily="18" charset="0"/>
                        </a:rPr>
                        <a:t>64%</a:t>
                      </a:r>
                    </a:p>
                  </a:txBody>
                  <a:tcPr/>
                </a:tc>
                <a:tc>
                  <a:txBody>
                    <a:bodyPr/>
                    <a:lstStyle/>
                    <a:p>
                      <a:pPr algn="ctr"/>
                      <a:r>
                        <a:rPr lang="en-US" b="0" dirty="0">
                          <a:latin typeface="Times New Roman" panose="02020603050405020304" pitchFamily="18" charset="0"/>
                          <a:cs typeface="Times New Roman" panose="02020603050405020304" pitchFamily="18" charset="0"/>
                        </a:rPr>
                        <a:t>25%</a:t>
                      </a:r>
                    </a:p>
                  </a:txBody>
                  <a:tcPr/>
                </a:tc>
                <a:tc>
                  <a:txBody>
                    <a:bodyPr/>
                    <a:lstStyle/>
                    <a:p>
                      <a:pPr algn="ctr"/>
                      <a:r>
                        <a:rPr lang="en-US" b="0" dirty="0">
                          <a:latin typeface="Times New Roman" panose="02020603050405020304" pitchFamily="18" charset="0"/>
                          <a:cs typeface="Times New Roman" panose="02020603050405020304" pitchFamily="18" charset="0"/>
                        </a:rPr>
                        <a:t>58</a:t>
                      </a:r>
                    </a:p>
                  </a:txBody>
                  <a:tcPr/>
                </a:tc>
                <a:tc>
                  <a:txBody>
                    <a:bodyPr/>
                    <a:lstStyle/>
                    <a:p>
                      <a:pPr algn="ctr"/>
                      <a:r>
                        <a:rPr lang="en-US" b="0" dirty="0">
                          <a:latin typeface="Times New Roman" panose="02020603050405020304" pitchFamily="18" charset="0"/>
                          <a:cs typeface="Times New Roman" panose="02020603050405020304" pitchFamily="18" charset="0"/>
                        </a:rPr>
                        <a:t>43</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202491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20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101 entities in test data.</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817059205"/>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20</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49%</a:t>
                      </a:r>
                    </a:p>
                  </a:txBody>
                  <a:tcPr/>
                </a:tc>
                <a:tc>
                  <a:txBody>
                    <a:bodyPr/>
                    <a:lstStyle/>
                    <a:p>
                      <a:pPr algn="ctr"/>
                      <a:r>
                        <a:rPr lang="en-US" b="0" dirty="0">
                          <a:latin typeface="Times New Roman" panose="02020603050405020304" pitchFamily="18" charset="0"/>
                          <a:cs typeface="Times New Roman" panose="02020603050405020304" pitchFamily="18" charset="0"/>
                        </a:rPr>
                        <a:t>15%</a:t>
                      </a:r>
                    </a:p>
                  </a:txBody>
                  <a:tcPr/>
                </a:tc>
                <a:tc>
                  <a:txBody>
                    <a:bodyPr/>
                    <a:lstStyle/>
                    <a:p>
                      <a:pPr algn="ctr"/>
                      <a:r>
                        <a:rPr lang="en-US" b="0" dirty="0">
                          <a:latin typeface="Times New Roman" panose="02020603050405020304" pitchFamily="18" charset="0"/>
                          <a:cs typeface="Times New Roman" panose="02020603050405020304" pitchFamily="18" charset="0"/>
                        </a:rPr>
                        <a:t>57%</a:t>
                      </a:r>
                    </a:p>
                  </a:txBody>
                  <a:tcPr/>
                </a:tc>
                <a:tc>
                  <a:txBody>
                    <a:bodyPr/>
                    <a:lstStyle/>
                    <a:p>
                      <a:pPr algn="ctr"/>
                      <a:r>
                        <a:rPr lang="en-US" b="0" dirty="0">
                          <a:latin typeface="Times New Roman" panose="02020603050405020304" pitchFamily="18" charset="0"/>
                          <a:cs typeface="Times New Roman" panose="02020603050405020304" pitchFamily="18" charset="0"/>
                        </a:rPr>
                        <a:t>24%</a:t>
                      </a:r>
                    </a:p>
                  </a:txBody>
                  <a:tcPr/>
                </a:tc>
                <a:tc>
                  <a:txBody>
                    <a:bodyPr/>
                    <a:lstStyle/>
                    <a:p>
                      <a:pPr algn="ctr"/>
                      <a:r>
                        <a:rPr lang="en-US" b="0" dirty="0">
                          <a:latin typeface="Times New Roman" panose="02020603050405020304" pitchFamily="18" charset="0"/>
                          <a:cs typeface="Times New Roman" panose="02020603050405020304" pitchFamily="18" charset="0"/>
                        </a:rPr>
                        <a:t>54</a:t>
                      </a:r>
                    </a:p>
                  </a:txBody>
                  <a:tcPr/>
                </a:tc>
                <a:tc>
                  <a:txBody>
                    <a:bodyPr/>
                    <a:lstStyle/>
                    <a:p>
                      <a:pPr algn="ctr"/>
                      <a:r>
                        <a:rPr lang="en-US" b="0" dirty="0">
                          <a:latin typeface="Times New Roman" panose="02020603050405020304" pitchFamily="18" charset="0"/>
                          <a:cs typeface="Times New Roman" panose="02020603050405020304" pitchFamily="18" charset="0"/>
                        </a:rPr>
                        <a:t>47</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211677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50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101 entities in test data.</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238192536"/>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50</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55%</a:t>
                      </a:r>
                    </a:p>
                  </a:txBody>
                  <a:tcPr/>
                </a:tc>
                <a:tc>
                  <a:txBody>
                    <a:bodyPr/>
                    <a:lstStyle/>
                    <a:p>
                      <a:pPr algn="ctr"/>
                      <a:r>
                        <a:rPr lang="en-US" b="0" dirty="0">
                          <a:latin typeface="Times New Roman" panose="02020603050405020304" pitchFamily="18" charset="0"/>
                          <a:cs typeface="Times New Roman" panose="02020603050405020304" pitchFamily="18" charset="0"/>
                        </a:rPr>
                        <a:t>17%</a:t>
                      </a:r>
                    </a:p>
                  </a:txBody>
                  <a:tcPr/>
                </a:tc>
                <a:tc>
                  <a:txBody>
                    <a:bodyPr/>
                    <a:lstStyle/>
                    <a:p>
                      <a:pPr algn="ctr"/>
                      <a:r>
                        <a:rPr lang="en-US" b="0" dirty="0">
                          <a:latin typeface="Times New Roman" panose="02020603050405020304" pitchFamily="18" charset="0"/>
                          <a:cs typeface="Times New Roman" panose="02020603050405020304" pitchFamily="18" charset="0"/>
                        </a:rPr>
                        <a:t>57%</a:t>
                      </a:r>
                    </a:p>
                  </a:txBody>
                  <a:tcPr/>
                </a:tc>
                <a:tc>
                  <a:txBody>
                    <a:bodyPr/>
                    <a:lstStyle/>
                    <a:p>
                      <a:pPr algn="ctr"/>
                      <a:r>
                        <a:rPr lang="en-US" b="0" dirty="0">
                          <a:latin typeface="Times New Roman" panose="02020603050405020304" pitchFamily="18" charset="0"/>
                          <a:cs typeface="Times New Roman" panose="02020603050405020304" pitchFamily="18" charset="0"/>
                        </a:rPr>
                        <a:t>26%</a:t>
                      </a:r>
                    </a:p>
                  </a:txBody>
                  <a:tcPr/>
                </a:tc>
                <a:tc>
                  <a:txBody>
                    <a:bodyPr/>
                    <a:lstStyle/>
                    <a:p>
                      <a:pPr algn="ctr"/>
                      <a:r>
                        <a:rPr lang="en-US" b="0" dirty="0">
                          <a:latin typeface="Times New Roman" panose="02020603050405020304" pitchFamily="18" charset="0"/>
                          <a:cs typeface="Times New Roman" panose="02020603050405020304" pitchFamily="18" charset="0"/>
                        </a:rPr>
                        <a:t>47</a:t>
                      </a:r>
                    </a:p>
                  </a:txBody>
                  <a:tcPr/>
                </a:tc>
                <a:tc>
                  <a:txBody>
                    <a:bodyPr/>
                    <a:lstStyle/>
                    <a:p>
                      <a:pPr algn="ctr"/>
                      <a:r>
                        <a:rPr lang="en-US" b="0" dirty="0">
                          <a:latin typeface="Times New Roman" panose="02020603050405020304" pitchFamily="18" charset="0"/>
                          <a:cs typeface="Times New Roman" panose="02020603050405020304" pitchFamily="18" charset="0"/>
                        </a:rPr>
                        <a:t>54</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23178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895359142"/>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93208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feasible improvements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Possible future improvements:</a:t>
            </a:r>
          </a:p>
          <a:p>
            <a:pPr lvl="1"/>
            <a:r>
              <a:rPr lang="en-US" sz="1400" dirty="0"/>
              <a:t>Change the prompt: The problem observed here is that the prompt lacks a definition for ‘important’ news but details and definitions for ‘not important’ ones.</a:t>
            </a:r>
          </a:p>
          <a:p>
            <a:pPr lvl="1"/>
            <a:r>
              <a:rPr lang="en-US" sz="1400" dirty="0"/>
              <a:t>Changing the ‘important’ label to something that is harder to generate because our dataset is imbalanced, and we have little ‘important’ news compared to ‘not important’ ones. Therefore, it is logical to make the ‘important’ label harder to generate for the LLM model.</a:t>
            </a:r>
          </a:p>
          <a:p>
            <a:pPr lvl="1"/>
            <a:r>
              <a:rPr lang="en-US" sz="1400" dirty="0"/>
              <a:t>Including in the prompt that we have way less ‘important’ news than ‘not important’ ones; therefore, the model should be more sensitive and conservative in generating the ‘important’ label.</a:t>
            </a:r>
          </a:p>
          <a:p>
            <a:pPr lvl="1"/>
            <a:r>
              <a:rPr lang="en-US" sz="1400" dirty="0"/>
              <a:t>Including the chain of thoughts context with the examples provided in the prompt to make the decision for the model more logical and with more reasoning information.</a:t>
            </a:r>
          </a:p>
        </p:txBody>
      </p:sp>
    </p:spTree>
    <p:extLst>
      <p:ext uri="{BB962C8B-B14F-4D97-AF65-F5344CB8AC3E}">
        <p14:creationId xmlns:p14="http://schemas.microsoft.com/office/powerpoint/2010/main" val="605231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Here, we analyze the results achieved from the first 400 indices from our test dataset.</a:t>
            </a:r>
          </a:p>
          <a:p>
            <a:pPr lvl="1"/>
            <a:r>
              <a:rPr lang="en-US" sz="1400" dirty="0"/>
              <a:t>The number of total '1' labels is 77, and for '0' labels is 323.</a:t>
            </a:r>
          </a:p>
        </p:txBody>
      </p:sp>
      <p:graphicFrame>
        <p:nvGraphicFramePr>
          <p:cNvPr id="4" name="Table 3">
            <a:extLst>
              <a:ext uri="{FF2B5EF4-FFF2-40B4-BE49-F238E27FC236}">
                <a16:creationId xmlns:a16="http://schemas.microsoft.com/office/drawing/2014/main" id="{0453A488-C523-27E2-B36E-3B0AEA0AE3CF}"/>
              </a:ext>
            </a:extLst>
          </p:cNvPr>
          <p:cNvGraphicFramePr>
            <a:graphicFrameLocks noGrp="1"/>
          </p:cNvGraphicFramePr>
          <p:nvPr>
            <p:extLst>
              <p:ext uri="{D42A27DB-BD31-4B8C-83A1-F6EECF244321}">
                <p14:modId xmlns:p14="http://schemas.microsoft.com/office/powerpoint/2010/main" val="1795117742"/>
              </p:ext>
            </p:extLst>
          </p:nvPr>
        </p:nvGraphicFramePr>
        <p:xfrm>
          <a:off x="3593934" y="3058160"/>
          <a:ext cx="5004132" cy="741680"/>
        </p:xfrm>
        <a:graphic>
          <a:graphicData uri="http://schemas.openxmlformats.org/drawingml/2006/table">
            <a:tbl>
              <a:tblPr firstRow="1" bandRow="1">
                <a:tableStyleId>{D7AC3CCA-C797-4891-BE02-D94E43425B78}</a:tableStyleId>
              </a:tblPr>
              <a:tblGrid>
                <a:gridCol w="2502066">
                  <a:extLst>
                    <a:ext uri="{9D8B030D-6E8A-4147-A177-3AD203B41FA5}">
                      <a16:colId xmlns:a16="http://schemas.microsoft.com/office/drawing/2014/main" val="1729950084"/>
                    </a:ext>
                  </a:extLst>
                </a:gridCol>
                <a:gridCol w="2502066">
                  <a:extLst>
                    <a:ext uri="{9D8B030D-6E8A-4147-A177-3AD203B41FA5}">
                      <a16:colId xmlns:a16="http://schemas.microsoft.com/office/drawing/2014/main" val="483548369"/>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 of ‘1’ labels</a:t>
                      </a:r>
                    </a:p>
                  </a:txBody>
                  <a:tcPr/>
                </a:tc>
                <a:tc>
                  <a:txBody>
                    <a:bodyPr/>
                    <a:lstStyle/>
                    <a:p>
                      <a:pPr algn="ctr"/>
                      <a:r>
                        <a:rPr lang="en-US" b="0" dirty="0">
                          <a:latin typeface="Times New Roman" panose="02020603050405020304" pitchFamily="18" charset="0"/>
                          <a:cs typeface="Times New Roman" panose="02020603050405020304" pitchFamily="18" charset="0"/>
                        </a:rPr>
                        <a:t># of ‘0’ labels</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77</a:t>
                      </a:r>
                    </a:p>
                  </a:txBody>
                  <a:tcPr/>
                </a:tc>
                <a:tc>
                  <a:txBody>
                    <a:bodyPr/>
                    <a:lstStyle/>
                    <a:p>
                      <a:pPr algn="ctr"/>
                      <a:r>
                        <a:rPr lang="en-US" b="0" dirty="0">
                          <a:latin typeface="Times New Roman" panose="02020603050405020304" pitchFamily="18" charset="0"/>
                          <a:cs typeface="Times New Roman" panose="02020603050405020304" pitchFamily="18" charset="0"/>
                        </a:rPr>
                        <a:t>323</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286012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0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400 entities in test data.</a:t>
            </a:r>
          </a:p>
          <a:p>
            <a:r>
              <a:rPr lang="en-US" sz="1800" dirty="0"/>
              <a:t>The high percentage achieved by the model in recall metrics is due to mostly predicting '58' labels.</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3427659110"/>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0</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21%</a:t>
                      </a:r>
                    </a:p>
                  </a:txBody>
                  <a:tcPr/>
                </a:tc>
                <a:tc>
                  <a:txBody>
                    <a:bodyPr/>
                    <a:lstStyle/>
                    <a:p>
                      <a:pPr algn="ctr"/>
                      <a:r>
                        <a:rPr lang="en-US" b="0" dirty="0">
                          <a:latin typeface="Times New Roman" panose="02020603050405020304" pitchFamily="18" charset="0"/>
                          <a:cs typeface="Times New Roman" panose="02020603050405020304" pitchFamily="18" charset="0"/>
                        </a:rPr>
                        <a:t>19%</a:t>
                      </a:r>
                    </a:p>
                  </a:txBody>
                  <a:tcPr/>
                </a:tc>
                <a:tc>
                  <a:txBody>
                    <a:bodyPr/>
                    <a:lstStyle/>
                    <a:p>
                      <a:pPr algn="ctr"/>
                      <a:r>
                        <a:rPr lang="en-US" b="0" dirty="0">
                          <a:latin typeface="Times New Roman" panose="02020603050405020304" pitchFamily="18" charset="0"/>
                          <a:cs typeface="Times New Roman" panose="02020603050405020304" pitchFamily="18" charset="0"/>
                        </a:rPr>
                        <a:t>97%</a:t>
                      </a:r>
                    </a:p>
                  </a:txBody>
                  <a:tcPr/>
                </a:tc>
                <a:tc>
                  <a:txBody>
                    <a:bodyPr/>
                    <a:lstStyle/>
                    <a:p>
                      <a:pPr algn="ctr"/>
                      <a:r>
                        <a:rPr lang="en-US" b="0" dirty="0">
                          <a:latin typeface="Times New Roman" panose="02020603050405020304" pitchFamily="18" charset="0"/>
                          <a:cs typeface="Times New Roman" panose="02020603050405020304" pitchFamily="18" charset="0"/>
                        </a:rPr>
                        <a:t>32%</a:t>
                      </a:r>
                    </a:p>
                  </a:txBody>
                  <a:tcPr/>
                </a:tc>
                <a:tc>
                  <a:txBody>
                    <a:bodyPr/>
                    <a:lstStyle/>
                    <a:p>
                      <a:pPr algn="ctr"/>
                      <a:r>
                        <a:rPr lang="en-US" b="0" dirty="0">
                          <a:latin typeface="Times New Roman" panose="02020603050405020304" pitchFamily="18" charset="0"/>
                          <a:cs typeface="Times New Roman" panose="02020603050405020304" pitchFamily="18" charset="0"/>
                        </a:rPr>
                        <a:t>387</a:t>
                      </a:r>
                    </a:p>
                  </a:txBody>
                  <a:tcPr/>
                </a:tc>
                <a:tc>
                  <a:txBody>
                    <a:bodyPr/>
                    <a:lstStyle/>
                    <a:p>
                      <a:pPr algn="ctr"/>
                      <a:r>
                        <a:rPr lang="en-US" b="0" dirty="0">
                          <a:latin typeface="Times New Roman" panose="02020603050405020304" pitchFamily="18" charset="0"/>
                          <a:cs typeface="Times New Roman" panose="02020603050405020304" pitchFamily="18" charset="0"/>
                        </a:rPr>
                        <a:t>13</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107626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1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400 entities in test data.</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573698485"/>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1</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53%</a:t>
                      </a:r>
                    </a:p>
                  </a:txBody>
                  <a:tcPr/>
                </a:tc>
                <a:tc>
                  <a:txBody>
                    <a:bodyPr/>
                    <a:lstStyle/>
                    <a:p>
                      <a:pPr algn="ctr"/>
                      <a:r>
                        <a:rPr lang="en-US" b="0" dirty="0">
                          <a:latin typeface="Times New Roman" panose="02020603050405020304" pitchFamily="18" charset="0"/>
                          <a:cs typeface="Times New Roman" panose="02020603050405020304" pitchFamily="18" charset="0"/>
                        </a:rPr>
                        <a:t>24%</a:t>
                      </a:r>
                    </a:p>
                  </a:txBody>
                  <a:tcPr/>
                </a:tc>
                <a:tc>
                  <a:txBody>
                    <a:bodyPr/>
                    <a:lstStyle/>
                    <a:p>
                      <a:pPr algn="ctr"/>
                      <a:r>
                        <a:rPr lang="en-US" b="0" dirty="0">
                          <a:latin typeface="Times New Roman" panose="02020603050405020304" pitchFamily="18" charset="0"/>
                          <a:cs typeface="Times New Roman" panose="02020603050405020304" pitchFamily="18" charset="0"/>
                        </a:rPr>
                        <a:t>69%</a:t>
                      </a:r>
                    </a:p>
                  </a:txBody>
                  <a:tcPr/>
                </a:tc>
                <a:tc>
                  <a:txBody>
                    <a:bodyPr/>
                    <a:lstStyle/>
                    <a:p>
                      <a:pPr algn="ctr"/>
                      <a:r>
                        <a:rPr lang="en-US" b="0" dirty="0">
                          <a:latin typeface="Times New Roman" panose="02020603050405020304" pitchFamily="18" charset="0"/>
                          <a:cs typeface="Times New Roman" panose="02020603050405020304" pitchFamily="18" charset="0"/>
                        </a:rPr>
                        <a:t>36%</a:t>
                      </a:r>
                    </a:p>
                  </a:txBody>
                  <a:tcPr/>
                </a:tc>
                <a:tc>
                  <a:txBody>
                    <a:bodyPr/>
                    <a:lstStyle/>
                    <a:p>
                      <a:pPr algn="ctr"/>
                      <a:r>
                        <a:rPr lang="en-US" b="0" dirty="0">
                          <a:latin typeface="Times New Roman" panose="02020603050405020304" pitchFamily="18" charset="0"/>
                          <a:cs typeface="Times New Roman" panose="02020603050405020304" pitchFamily="18" charset="0"/>
                        </a:rPr>
                        <a:t>218</a:t>
                      </a:r>
                    </a:p>
                  </a:txBody>
                  <a:tcPr/>
                </a:tc>
                <a:tc>
                  <a:txBody>
                    <a:bodyPr/>
                    <a:lstStyle/>
                    <a:p>
                      <a:pPr algn="ctr"/>
                      <a:r>
                        <a:rPr lang="en-US" b="0" dirty="0">
                          <a:latin typeface="Times New Roman" panose="02020603050405020304" pitchFamily="18" charset="0"/>
                          <a:cs typeface="Times New Roman" panose="02020603050405020304" pitchFamily="18" charset="0"/>
                        </a:rPr>
                        <a:t>182</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1445846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Change labels to numbers.</a:t>
            </a:r>
          </a:p>
          <a:p>
            <a:r>
              <a:rPr lang="en-US" sz="1800" dirty="0"/>
              <a:t>Trying to not mention anything related to ‘important’ or ‘not important’ tags in the prompt.</a:t>
            </a:r>
          </a:p>
        </p:txBody>
      </p:sp>
    </p:spTree>
    <p:extLst>
      <p:ext uri="{BB962C8B-B14F-4D97-AF65-F5344CB8AC3E}">
        <p14:creationId xmlns:p14="http://schemas.microsoft.com/office/powerpoint/2010/main" val="1835678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400 entities in test data.</a:t>
            </a:r>
          </a:p>
          <a:p>
            <a:r>
              <a:rPr lang="en-US" sz="1800" dirty="0"/>
              <a:t>Highest f1-score reached!</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3864464506"/>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5</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49%</a:t>
                      </a:r>
                    </a:p>
                  </a:txBody>
                  <a:tcPr/>
                </a:tc>
                <a:tc>
                  <a:txBody>
                    <a:bodyPr/>
                    <a:lstStyle/>
                    <a:p>
                      <a:pPr algn="ctr"/>
                      <a:r>
                        <a:rPr lang="en-US" b="0" dirty="0">
                          <a:latin typeface="Times New Roman" panose="02020603050405020304" pitchFamily="18" charset="0"/>
                          <a:cs typeface="Times New Roman" panose="02020603050405020304" pitchFamily="18" charset="0"/>
                        </a:rPr>
                        <a:t>24%</a:t>
                      </a:r>
                    </a:p>
                  </a:txBody>
                  <a:tcPr/>
                </a:tc>
                <a:tc>
                  <a:txBody>
                    <a:bodyPr/>
                    <a:lstStyle/>
                    <a:p>
                      <a:pPr algn="ctr"/>
                      <a:r>
                        <a:rPr lang="en-US" b="0" dirty="0">
                          <a:latin typeface="Times New Roman" panose="02020603050405020304" pitchFamily="18" charset="0"/>
                          <a:cs typeface="Times New Roman" panose="02020603050405020304" pitchFamily="18" charset="0"/>
                        </a:rPr>
                        <a:t>78%</a:t>
                      </a:r>
                    </a:p>
                  </a:txBody>
                  <a:tcPr/>
                </a:tc>
                <a:tc>
                  <a:txBody>
                    <a:bodyPr/>
                    <a:lstStyle/>
                    <a:p>
                      <a:pPr algn="ctr"/>
                      <a:r>
                        <a:rPr lang="en-US" b="0" dirty="0">
                          <a:latin typeface="Times New Roman" panose="02020603050405020304" pitchFamily="18" charset="0"/>
                          <a:cs typeface="Times New Roman" panose="02020603050405020304" pitchFamily="18" charset="0"/>
                        </a:rPr>
                        <a:t>37%</a:t>
                      </a:r>
                    </a:p>
                  </a:txBody>
                  <a:tcPr/>
                </a:tc>
                <a:tc>
                  <a:txBody>
                    <a:bodyPr/>
                    <a:lstStyle/>
                    <a:p>
                      <a:pPr algn="ctr"/>
                      <a:r>
                        <a:rPr lang="en-US" b="0" dirty="0">
                          <a:latin typeface="Times New Roman" panose="02020603050405020304" pitchFamily="18" charset="0"/>
                          <a:cs typeface="Times New Roman" panose="02020603050405020304" pitchFamily="18" charset="0"/>
                        </a:rPr>
                        <a:t>249</a:t>
                      </a:r>
                    </a:p>
                  </a:txBody>
                  <a:tcPr/>
                </a:tc>
                <a:tc>
                  <a:txBody>
                    <a:bodyPr/>
                    <a:lstStyle/>
                    <a:p>
                      <a:pPr algn="ctr"/>
                      <a:r>
                        <a:rPr lang="en-US" b="0" dirty="0">
                          <a:latin typeface="Times New Roman" panose="02020603050405020304" pitchFamily="18" charset="0"/>
                          <a:cs typeface="Times New Roman" panose="02020603050405020304" pitchFamily="18" charset="0"/>
                        </a:rPr>
                        <a:t>151</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613297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20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400 entities in test data.</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1955283882"/>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20</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48%</a:t>
                      </a:r>
                    </a:p>
                  </a:txBody>
                  <a:tcPr/>
                </a:tc>
                <a:tc>
                  <a:txBody>
                    <a:bodyPr/>
                    <a:lstStyle/>
                    <a:p>
                      <a:pPr algn="ctr"/>
                      <a:r>
                        <a:rPr lang="en-US" b="0" dirty="0">
                          <a:latin typeface="Times New Roman" panose="02020603050405020304" pitchFamily="18" charset="0"/>
                          <a:cs typeface="Times New Roman" panose="02020603050405020304" pitchFamily="18" charset="0"/>
                        </a:rPr>
                        <a:t>23%</a:t>
                      </a:r>
                    </a:p>
                  </a:txBody>
                  <a:tcPr/>
                </a:tc>
                <a:tc>
                  <a:txBody>
                    <a:bodyPr/>
                    <a:lstStyle/>
                    <a:p>
                      <a:pPr algn="ctr"/>
                      <a:r>
                        <a:rPr lang="en-US" b="0" dirty="0">
                          <a:latin typeface="Times New Roman" panose="02020603050405020304" pitchFamily="18" charset="0"/>
                          <a:cs typeface="Times New Roman" panose="02020603050405020304" pitchFamily="18" charset="0"/>
                        </a:rPr>
                        <a:t>71%</a:t>
                      </a:r>
                    </a:p>
                  </a:txBody>
                  <a:tcPr/>
                </a:tc>
                <a:tc>
                  <a:txBody>
                    <a:bodyPr/>
                    <a:lstStyle/>
                    <a:p>
                      <a:pPr algn="ctr"/>
                      <a:r>
                        <a:rPr lang="en-US" b="0" dirty="0">
                          <a:latin typeface="Times New Roman" panose="02020603050405020304" pitchFamily="18" charset="0"/>
                          <a:cs typeface="Times New Roman" panose="02020603050405020304" pitchFamily="18" charset="0"/>
                        </a:rPr>
                        <a:t>34%</a:t>
                      </a:r>
                    </a:p>
                  </a:txBody>
                  <a:tcPr/>
                </a:tc>
                <a:tc>
                  <a:txBody>
                    <a:bodyPr/>
                    <a:lstStyle/>
                    <a:p>
                      <a:pPr algn="ctr"/>
                      <a:r>
                        <a:rPr lang="en-US" b="0" dirty="0">
                          <a:latin typeface="Times New Roman" panose="02020603050405020304" pitchFamily="18" charset="0"/>
                          <a:cs typeface="Times New Roman" panose="02020603050405020304" pitchFamily="18" charset="0"/>
                        </a:rPr>
                        <a:t>242</a:t>
                      </a:r>
                    </a:p>
                  </a:txBody>
                  <a:tcPr/>
                </a:tc>
                <a:tc>
                  <a:txBody>
                    <a:bodyPr/>
                    <a:lstStyle/>
                    <a:p>
                      <a:pPr algn="ctr"/>
                      <a:r>
                        <a:rPr lang="en-US" b="0" dirty="0">
                          <a:latin typeface="Times New Roman" panose="02020603050405020304" pitchFamily="18" charset="0"/>
                          <a:cs typeface="Times New Roman" panose="02020603050405020304" pitchFamily="18" charset="0"/>
                        </a:rPr>
                        <a:t>158</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1739108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50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400 entities in test data.</a:t>
            </a:r>
          </a:p>
          <a:p>
            <a:r>
              <a:rPr lang="en-US" sz="1800" dirty="0"/>
              <a:t>Highest number of ’47’ predicted!</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4135865293"/>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50</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57%</a:t>
                      </a:r>
                    </a:p>
                  </a:txBody>
                  <a:tcPr/>
                </a:tc>
                <a:tc>
                  <a:txBody>
                    <a:bodyPr/>
                    <a:lstStyle/>
                    <a:p>
                      <a:pPr algn="ctr"/>
                      <a:r>
                        <a:rPr lang="en-US" b="0" dirty="0">
                          <a:latin typeface="Times New Roman" panose="02020603050405020304" pitchFamily="18" charset="0"/>
                          <a:cs typeface="Times New Roman" panose="02020603050405020304" pitchFamily="18" charset="0"/>
                        </a:rPr>
                        <a:t>25%</a:t>
                      </a:r>
                    </a:p>
                  </a:txBody>
                  <a:tcPr/>
                </a:tc>
                <a:tc>
                  <a:txBody>
                    <a:bodyPr/>
                    <a:lstStyle/>
                    <a:p>
                      <a:pPr algn="ctr"/>
                      <a:r>
                        <a:rPr lang="en-US" b="0" dirty="0">
                          <a:latin typeface="Times New Roman" panose="02020603050405020304" pitchFamily="18" charset="0"/>
                          <a:cs typeface="Times New Roman" panose="02020603050405020304" pitchFamily="18" charset="0"/>
                        </a:rPr>
                        <a:t>61%</a:t>
                      </a:r>
                    </a:p>
                  </a:txBody>
                  <a:tcPr/>
                </a:tc>
                <a:tc>
                  <a:txBody>
                    <a:bodyPr/>
                    <a:lstStyle/>
                    <a:p>
                      <a:pPr algn="ctr"/>
                      <a:r>
                        <a:rPr lang="en-US" b="0" dirty="0">
                          <a:latin typeface="Times New Roman" panose="02020603050405020304" pitchFamily="18" charset="0"/>
                          <a:cs typeface="Times New Roman" panose="02020603050405020304" pitchFamily="18" charset="0"/>
                        </a:rPr>
                        <a:t>35%</a:t>
                      </a:r>
                    </a:p>
                  </a:txBody>
                  <a:tcPr/>
                </a:tc>
                <a:tc>
                  <a:txBody>
                    <a:bodyPr/>
                    <a:lstStyle/>
                    <a:p>
                      <a:pPr algn="ctr"/>
                      <a:r>
                        <a:rPr lang="en-US" b="0" dirty="0">
                          <a:latin typeface="Times New Roman" panose="02020603050405020304" pitchFamily="18" charset="0"/>
                          <a:cs typeface="Times New Roman" panose="02020603050405020304" pitchFamily="18" charset="0"/>
                        </a:rPr>
                        <a:t>188</a:t>
                      </a:r>
                    </a:p>
                  </a:txBody>
                  <a:tcPr/>
                </a:tc>
                <a:tc>
                  <a:txBody>
                    <a:bodyPr/>
                    <a:lstStyle/>
                    <a:p>
                      <a:pPr algn="ctr"/>
                      <a:r>
                        <a:rPr lang="en-US" b="0" dirty="0">
                          <a:latin typeface="Times New Roman" panose="02020603050405020304" pitchFamily="18" charset="0"/>
                          <a:cs typeface="Times New Roman" panose="02020603050405020304" pitchFamily="18" charset="0"/>
                        </a:rPr>
                        <a:t>212</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975073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287775639"/>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6853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2278518169"/>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18852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Now, we analyze the whole data in test dataset.</a:t>
            </a:r>
          </a:p>
          <a:p>
            <a:pPr lvl="1"/>
            <a:r>
              <a:rPr lang="en-US" sz="1400" dirty="0"/>
              <a:t>The total number of labeled news is ‘1179’</a:t>
            </a:r>
          </a:p>
          <a:p>
            <a:pPr lvl="1"/>
            <a:r>
              <a:rPr lang="en-US" sz="1400" dirty="0"/>
              <a:t>The number of total '1' labels is 196, and for '0' labels is 983.</a:t>
            </a:r>
          </a:p>
        </p:txBody>
      </p:sp>
      <p:graphicFrame>
        <p:nvGraphicFramePr>
          <p:cNvPr id="4" name="Table 3">
            <a:extLst>
              <a:ext uri="{FF2B5EF4-FFF2-40B4-BE49-F238E27FC236}">
                <a16:creationId xmlns:a16="http://schemas.microsoft.com/office/drawing/2014/main" id="{0453A488-C523-27E2-B36E-3B0AEA0AE3CF}"/>
              </a:ext>
            </a:extLst>
          </p:cNvPr>
          <p:cNvGraphicFramePr>
            <a:graphicFrameLocks noGrp="1"/>
          </p:cNvGraphicFramePr>
          <p:nvPr>
            <p:extLst>
              <p:ext uri="{D42A27DB-BD31-4B8C-83A1-F6EECF244321}">
                <p14:modId xmlns:p14="http://schemas.microsoft.com/office/powerpoint/2010/main" val="374195956"/>
              </p:ext>
            </p:extLst>
          </p:nvPr>
        </p:nvGraphicFramePr>
        <p:xfrm>
          <a:off x="3593934" y="3058160"/>
          <a:ext cx="5004132" cy="741680"/>
        </p:xfrm>
        <a:graphic>
          <a:graphicData uri="http://schemas.openxmlformats.org/drawingml/2006/table">
            <a:tbl>
              <a:tblPr firstRow="1" bandRow="1">
                <a:tableStyleId>{D7AC3CCA-C797-4891-BE02-D94E43425B78}</a:tableStyleId>
              </a:tblPr>
              <a:tblGrid>
                <a:gridCol w="2502066">
                  <a:extLst>
                    <a:ext uri="{9D8B030D-6E8A-4147-A177-3AD203B41FA5}">
                      <a16:colId xmlns:a16="http://schemas.microsoft.com/office/drawing/2014/main" val="1729950084"/>
                    </a:ext>
                  </a:extLst>
                </a:gridCol>
                <a:gridCol w="2502066">
                  <a:extLst>
                    <a:ext uri="{9D8B030D-6E8A-4147-A177-3AD203B41FA5}">
                      <a16:colId xmlns:a16="http://schemas.microsoft.com/office/drawing/2014/main" val="483548369"/>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 of ‘1’ labels</a:t>
                      </a:r>
                    </a:p>
                  </a:txBody>
                  <a:tcPr/>
                </a:tc>
                <a:tc>
                  <a:txBody>
                    <a:bodyPr/>
                    <a:lstStyle/>
                    <a:p>
                      <a:pPr algn="ctr"/>
                      <a:r>
                        <a:rPr lang="en-US" b="0" dirty="0">
                          <a:latin typeface="Times New Roman" panose="02020603050405020304" pitchFamily="18" charset="0"/>
                          <a:cs typeface="Times New Roman" panose="02020603050405020304" pitchFamily="18" charset="0"/>
                        </a:rPr>
                        <a:t># of ‘0’ labels</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196</a:t>
                      </a:r>
                    </a:p>
                  </a:txBody>
                  <a:tcPr/>
                </a:tc>
                <a:tc>
                  <a:txBody>
                    <a:bodyPr/>
                    <a:lstStyle/>
                    <a:p>
                      <a:pPr algn="ctr"/>
                      <a:r>
                        <a:rPr lang="en-US" b="0" dirty="0">
                          <a:latin typeface="Times New Roman" panose="02020603050405020304" pitchFamily="18" charset="0"/>
                          <a:cs typeface="Times New Roman" panose="02020603050405020304" pitchFamily="18" charset="0"/>
                        </a:rPr>
                        <a:t>983</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887613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0 shot learning:</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526543057"/>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0</a:t>
                      </a:r>
                    </a:p>
                  </a:txBody>
                  <a:tcPr/>
                </a:tc>
                <a:tc>
                  <a:txBody>
                    <a:bodyPr/>
                    <a:lstStyle/>
                    <a:p>
                      <a:pPr algn="ctr"/>
                      <a:r>
                        <a:rPr lang="en-US" b="0" dirty="0">
                          <a:latin typeface="Times New Roman" panose="02020603050405020304" pitchFamily="18" charset="0"/>
                          <a:cs typeface="Times New Roman" panose="02020603050405020304" pitchFamily="18" charset="0"/>
                        </a:rPr>
                        <a:t>19%</a:t>
                      </a:r>
                    </a:p>
                  </a:txBody>
                  <a:tcPr/>
                </a:tc>
                <a:tc>
                  <a:txBody>
                    <a:bodyPr/>
                    <a:lstStyle/>
                    <a:p>
                      <a:pPr algn="ctr"/>
                      <a:r>
                        <a:rPr lang="en-US" b="0" dirty="0">
                          <a:latin typeface="Times New Roman" panose="02020603050405020304" pitchFamily="18" charset="0"/>
                          <a:cs typeface="Times New Roman" panose="02020603050405020304" pitchFamily="18" charset="0"/>
                        </a:rPr>
                        <a:t>17%</a:t>
                      </a:r>
                    </a:p>
                  </a:txBody>
                  <a:tcPr/>
                </a:tc>
                <a:tc>
                  <a:txBody>
                    <a:bodyPr/>
                    <a:lstStyle/>
                    <a:p>
                      <a:pPr algn="ctr"/>
                      <a:r>
                        <a:rPr lang="en-US" b="0" dirty="0">
                          <a:latin typeface="Times New Roman" panose="02020603050405020304" pitchFamily="18" charset="0"/>
                          <a:cs typeface="Times New Roman" panose="02020603050405020304" pitchFamily="18" charset="0"/>
                        </a:rPr>
                        <a:t>97%</a:t>
                      </a:r>
                    </a:p>
                  </a:txBody>
                  <a:tcPr/>
                </a:tc>
                <a:tc>
                  <a:txBody>
                    <a:bodyPr/>
                    <a:lstStyle/>
                    <a:p>
                      <a:pPr algn="ctr"/>
                      <a:r>
                        <a:rPr lang="en-US" b="0" dirty="0">
                          <a:latin typeface="Times New Roman" panose="02020603050405020304" pitchFamily="18" charset="0"/>
                          <a:cs typeface="Times New Roman" panose="02020603050405020304" pitchFamily="18" charset="0"/>
                        </a:rPr>
                        <a:t>28%</a:t>
                      </a:r>
                    </a:p>
                  </a:txBody>
                  <a:tcPr/>
                </a:tc>
                <a:tc>
                  <a:txBody>
                    <a:bodyPr/>
                    <a:lstStyle/>
                    <a:p>
                      <a:pPr algn="ctr"/>
                      <a:r>
                        <a:rPr lang="en-US" b="0" dirty="0">
                          <a:latin typeface="Times New Roman" panose="02020603050405020304" pitchFamily="18" charset="0"/>
                          <a:cs typeface="Times New Roman" panose="02020603050405020304" pitchFamily="18" charset="0"/>
                        </a:rPr>
                        <a:t>1121</a:t>
                      </a:r>
                    </a:p>
                  </a:txBody>
                  <a:tcPr/>
                </a:tc>
                <a:tc>
                  <a:txBody>
                    <a:bodyPr/>
                    <a:lstStyle/>
                    <a:p>
                      <a:pPr algn="ctr"/>
                      <a:r>
                        <a:rPr lang="en-US" b="0" dirty="0">
                          <a:latin typeface="Times New Roman" panose="02020603050405020304" pitchFamily="18" charset="0"/>
                          <a:cs typeface="Times New Roman" panose="02020603050405020304" pitchFamily="18" charset="0"/>
                        </a:rPr>
                        <a:t>40</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862155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1 shot learning:</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982919900"/>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1</a:t>
                      </a:r>
                    </a:p>
                  </a:txBody>
                  <a:tcPr/>
                </a:tc>
                <a:tc>
                  <a:txBody>
                    <a:bodyPr/>
                    <a:lstStyle/>
                    <a:p>
                      <a:pPr algn="ctr"/>
                      <a:r>
                        <a:rPr lang="en-US" b="0" dirty="0">
                          <a:latin typeface="Times New Roman" panose="02020603050405020304" pitchFamily="18" charset="0"/>
                          <a:cs typeface="Times New Roman" panose="02020603050405020304" pitchFamily="18" charset="0"/>
                        </a:rPr>
                        <a:t>53%</a:t>
                      </a:r>
                    </a:p>
                  </a:txBody>
                  <a:tcPr/>
                </a:tc>
                <a:tc>
                  <a:txBody>
                    <a:bodyPr/>
                    <a:lstStyle/>
                    <a:p>
                      <a:pPr algn="ctr"/>
                      <a:r>
                        <a:rPr lang="en-US" b="0" dirty="0">
                          <a:latin typeface="Times New Roman" panose="02020603050405020304" pitchFamily="18" charset="0"/>
                          <a:cs typeface="Times New Roman" panose="02020603050405020304" pitchFamily="18" charset="0"/>
                        </a:rPr>
                        <a:t>21%</a:t>
                      </a:r>
                    </a:p>
                  </a:txBody>
                  <a:tcPr/>
                </a:tc>
                <a:tc>
                  <a:txBody>
                    <a:bodyPr/>
                    <a:lstStyle/>
                    <a:p>
                      <a:pPr algn="ctr"/>
                      <a:r>
                        <a:rPr lang="en-US" b="0" dirty="0">
                          <a:latin typeface="Times New Roman" panose="02020603050405020304" pitchFamily="18" charset="0"/>
                          <a:cs typeface="Times New Roman" panose="02020603050405020304" pitchFamily="18" charset="0"/>
                        </a:rPr>
                        <a:t>67%</a:t>
                      </a:r>
                    </a:p>
                  </a:txBody>
                  <a:tcPr/>
                </a:tc>
                <a:tc>
                  <a:txBody>
                    <a:bodyPr/>
                    <a:lstStyle/>
                    <a:p>
                      <a:pPr algn="ctr"/>
                      <a:r>
                        <a:rPr lang="en-US" b="0" dirty="0">
                          <a:latin typeface="Times New Roman" panose="02020603050405020304" pitchFamily="18" charset="0"/>
                          <a:cs typeface="Times New Roman" panose="02020603050405020304" pitchFamily="18" charset="0"/>
                        </a:rPr>
                        <a:t>32%</a:t>
                      </a:r>
                    </a:p>
                  </a:txBody>
                  <a:tcPr/>
                </a:tc>
                <a:tc>
                  <a:txBody>
                    <a:bodyPr/>
                    <a:lstStyle/>
                    <a:p>
                      <a:pPr algn="ctr"/>
                      <a:r>
                        <a:rPr lang="en-US" b="0" dirty="0">
                          <a:latin typeface="Times New Roman" panose="02020603050405020304" pitchFamily="18" charset="0"/>
                          <a:cs typeface="Times New Roman" panose="02020603050405020304" pitchFamily="18" charset="0"/>
                        </a:rPr>
                        <a:t>609</a:t>
                      </a:r>
                    </a:p>
                  </a:txBody>
                  <a:tcPr/>
                </a:tc>
                <a:tc>
                  <a:txBody>
                    <a:bodyPr/>
                    <a:lstStyle/>
                    <a:p>
                      <a:pPr algn="ctr"/>
                      <a:r>
                        <a:rPr lang="en-US" b="0" dirty="0">
                          <a:latin typeface="Times New Roman" panose="02020603050405020304" pitchFamily="18" charset="0"/>
                          <a:cs typeface="Times New Roman" panose="02020603050405020304" pitchFamily="18" charset="0"/>
                        </a:rPr>
                        <a:t>552</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2849984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 shot learning:</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1838674878"/>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5</a:t>
                      </a:r>
                    </a:p>
                  </a:txBody>
                  <a:tcPr/>
                </a:tc>
                <a:tc>
                  <a:txBody>
                    <a:bodyPr/>
                    <a:lstStyle/>
                    <a:p>
                      <a:pPr algn="ctr"/>
                      <a:r>
                        <a:rPr lang="en-US" b="0" dirty="0">
                          <a:latin typeface="Times New Roman" panose="02020603050405020304" pitchFamily="18" charset="0"/>
                          <a:cs typeface="Times New Roman" panose="02020603050405020304" pitchFamily="18" charset="0"/>
                        </a:rPr>
                        <a:t>49%</a:t>
                      </a:r>
                    </a:p>
                  </a:txBody>
                  <a:tcPr/>
                </a:tc>
                <a:tc>
                  <a:txBody>
                    <a:bodyPr/>
                    <a:lstStyle/>
                    <a:p>
                      <a:pPr algn="ctr"/>
                      <a:r>
                        <a:rPr lang="en-US" b="0" dirty="0">
                          <a:latin typeface="Times New Roman" panose="02020603050405020304" pitchFamily="18" charset="0"/>
                          <a:cs typeface="Times New Roman" panose="02020603050405020304" pitchFamily="18" charset="0"/>
                        </a:rPr>
                        <a:t>21%</a:t>
                      </a:r>
                    </a:p>
                  </a:txBody>
                  <a:tcPr/>
                </a:tc>
                <a:tc>
                  <a:txBody>
                    <a:bodyPr/>
                    <a:lstStyle/>
                    <a:p>
                      <a:pPr algn="ctr"/>
                      <a:r>
                        <a:rPr lang="en-US" b="0" dirty="0">
                          <a:latin typeface="Times New Roman" panose="02020603050405020304" pitchFamily="18" charset="0"/>
                          <a:cs typeface="Times New Roman" panose="02020603050405020304" pitchFamily="18" charset="0"/>
                        </a:rPr>
                        <a:t>77%</a:t>
                      </a:r>
                    </a:p>
                  </a:txBody>
                  <a:tcPr/>
                </a:tc>
                <a:tc>
                  <a:txBody>
                    <a:bodyPr/>
                    <a:lstStyle/>
                    <a:p>
                      <a:pPr algn="ctr"/>
                      <a:r>
                        <a:rPr lang="en-US" b="0" dirty="0">
                          <a:latin typeface="Times New Roman" panose="02020603050405020304" pitchFamily="18" charset="0"/>
                          <a:cs typeface="Times New Roman" panose="02020603050405020304" pitchFamily="18" charset="0"/>
                        </a:rPr>
                        <a:t>33%</a:t>
                      </a:r>
                    </a:p>
                  </a:txBody>
                  <a:tcPr/>
                </a:tc>
                <a:tc>
                  <a:txBody>
                    <a:bodyPr/>
                    <a:lstStyle/>
                    <a:p>
                      <a:pPr algn="ctr"/>
                      <a:r>
                        <a:rPr lang="en-US" b="0" dirty="0">
                          <a:latin typeface="Times New Roman" panose="02020603050405020304" pitchFamily="18" charset="0"/>
                          <a:cs typeface="Times New Roman" panose="02020603050405020304" pitchFamily="18" charset="0"/>
                        </a:rPr>
                        <a:t>701</a:t>
                      </a:r>
                    </a:p>
                  </a:txBody>
                  <a:tcPr/>
                </a:tc>
                <a:tc>
                  <a:txBody>
                    <a:bodyPr/>
                    <a:lstStyle/>
                    <a:p>
                      <a:pPr algn="ctr"/>
                      <a:r>
                        <a:rPr lang="en-US" b="0" dirty="0">
                          <a:latin typeface="Times New Roman" panose="02020603050405020304" pitchFamily="18" charset="0"/>
                          <a:cs typeface="Times New Roman" panose="02020603050405020304" pitchFamily="18" charset="0"/>
                        </a:rPr>
                        <a:t>460</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1726528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20 shot learning:</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23106726"/>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20</a:t>
                      </a:r>
                    </a:p>
                  </a:txBody>
                  <a:tcPr/>
                </a:tc>
                <a:tc>
                  <a:txBody>
                    <a:bodyPr/>
                    <a:lstStyle/>
                    <a:p>
                      <a:pPr algn="ctr"/>
                      <a:r>
                        <a:rPr lang="en-US" b="0" dirty="0">
                          <a:latin typeface="Times New Roman" panose="02020603050405020304" pitchFamily="18" charset="0"/>
                          <a:cs typeface="Times New Roman" panose="02020603050405020304" pitchFamily="18" charset="0"/>
                        </a:rPr>
                        <a:t>46%</a:t>
                      </a:r>
                    </a:p>
                  </a:txBody>
                  <a:tcPr/>
                </a:tc>
                <a:tc>
                  <a:txBody>
                    <a:bodyPr/>
                    <a:lstStyle/>
                    <a:p>
                      <a:pPr algn="ctr"/>
                      <a:r>
                        <a:rPr lang="en-US" b="0" dirty="0">
                          <a:latin typeface="Times New Roman" panose="02020603050405020304" pitchFamily="18" charset="0"/>
                          <a:cs typeface="Times New Roman" panose="02020603050405020304" pitchFamily="18" charset="0"/>
                        </a:rPr>
                        <a:t>20%</a:t>
                      </a:r>
                    </a:p>
                  </a:txBody>
                  <a:tcPr/>
                </a:tc>
                <a:tc>
                  <a:txBody>
                    <a:bodyPr/>
                    <a:lstStyle/>
                    <a:p>
                      <a:pPr algn="ctr"/>
                      <a:r>
                        <a:rPr lang="en-US" b="0" dirty="0">
                          <a:latin typeface="Times New Roman" panose="02020603050405020304" pitchFamily="18" charset="0"/>
                          <a:cs typeface="Times New Roman" panose="02020603050405020304" pitchFamily="18" charset="0"/>
                        </a:rPr>
                        <a:t>73%</a:t>
                      </a:r>
                    </a:p>
                  </a:txBody>
                  <a:tcPr/>
                </a:tc>
                <a:tc>
                  <a:txBody>
                    <a:bodyPr/>
                    <a:lstStyle/>
                    <a:p>
                      <a:pPr algn="ctr"/>
                      <a:r>
                        <a:rPr lang="en-US" b="0" dirty="0">
                          <a:latin typeface="Times New Roman" panose="02020603050405020304" pitchFamily="18" charset="0"/>
                          <a:cs typeface="Times New Roman" panose="02020603050405020304" pitchFamily="18" charset="0"/>
                        </a:rPr>
                        <a:t>31%</a:t>
                      </a:r>
                    </a:p>
                  </a:txBody>
                  <a:tcPr/>
                </a:tc>
                <a:tc>
                  <a:txBody>
                    <a:bodyPr/>
                    <a:lstStyle/>
                    <a:p>
                      <a:pPr algn="ctr"/>
                      <a:r>
                        <a:rPr lang="en-US" b="0" dirty="0">
                          <a:latin typeface="Times New Roman" panose="02020603050405020304" pitchFamily="18" charset="0"/>
                          <a:cs typeface="Times New Roman" panose="02020603050405020304" pitchFamily="18" charset="0"/>
                        </a:rPr>
                        <a:t>711</a:t>
                      </a:r>
                    </a:p>
                  </a:txBody>
                  <a:tcPr/>
                </a:tc>
                <a:tc>
                  <a:txBody>
                    <a:bodyPr/>
                    <a:lstStyle/>
                    <a:p>
                      <a:pPr algn="ctr"/>
                      <a:r>
                        <a:rPr lang="en-US" b="0" dirty="0">
                          <a:latin typeface="Times New Roman" panose="02020603050405020304" pitchFamily="18" charset="0"/>
                          <a:cs typeface="Times New Roman" panose="02020603050405020304" pitchFamily="18" charset="0"/>
                        </a:rPr>
                        <a:t>450</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2936564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Cleaned the code.</a:t>
            </a:r>
          </a:p>
          <a:p>
            <a:r>
              <a:rPr lang="en-US" sz="1800" dirty="0"/>
              <a:t>Saving each prompt for more analyses.</a:t>
            </a:r>
          </a:p>
        </p:txBody>
      </p:sp>
      <p:pic>
        <p:nvPicPr>
          <p:cNvPr id="5" name="Picture 4">
            <a:extLst>
              <a:ext uri="{FF2B5EF4-FFF2-40B4-BE49-F238E27FC236}">
                <a16:creationId xmlns:a16="http://schemas.microsoft.com/office/drawing/2014/main" id="{D828A17E-8DFD-7BAC-4C26-DF41CC04B08A}"/>
              </a:ext>
            </a:extLst>
          </p:cNvPr>
          <p:cNvPicPr>
            <a:picLocks noChangeAspect="1"/>
          </p:cNvPicPr>
          <p:nvPr/>
        </p:nvPicPr>
        <p:blipFill>
          <a:blip r:embed="rId3"/>
          <a:stretch>
            <a:fillRect/>
          </a:stretch>
        </p:blipFill>
        <p:spPr>
          <a:xfrm>
            <a:off x="7498925" y="1690688"/>
            <a:ext cx="4010585" cy="3924848"/>
          </a:xfrm>
          <a:prstGeom prst="rect">
            <a:avLst/>
          </a:prstGeom>
        </p:spPr>
      </p:pic>
    </p:spTree>
    <p:extLst>
      <p:ext uri="{BB962C8B-B14F-4D97-AF65-F5344CB8AC3E}">
        <p14:creationId xmlns:p14="http://schemas.microsoft.com/office/powerpoint/2010/main" val="3539744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50 shot learning:</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1309396354"/>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50</a:t>
                      </a:r>
                    </a:p>
                  </a:txBody>
                  <a:tcPr/>
                </a:tc>
                <a:tc>
                  <a:txBody>
                    <a:bodyPr/>
                    <a:lstStyle/>
                    <a:p>
                      <a:pPr algn="ctr"/>
                      <a:r>
                        <a:rPr lang="en-US" b="0" dirty="0">
                          <a:latin typeface="Times New Roman" panose="02020603050405020304" pitchFamily="18" charset="0"/>
                          <a:cs typeface="Times New Roman" panose="02020603050405020304" pitchFamily="18" charset="0"/>
                        </a:rPr>
                        <a:t>58%</a:t>
                      </a:r>
                    </a:p>
                  </a:txBody>
                  <a:tcPr/>
                </a:tc>
                <a:tc>
                  <a:txBody>
                    <a:bodyPr/>
                    <a:lstStyle/>
                    <a:p>
                      <a:pPr algn="ctr"/>
                      <a:r>
                        <a:rPr lang="en-US" b="0" dirty="0">
                          <a:latin typeface="Times New Roman" panose="02020603050405020304" pitchFamily="18" charset="0"/>
                          <a:cs typeface="Times New Roman" panose="02020603050405020304" pitchFamily="18" charset="0"/>
                        </a:rPr>
                        <a:t>22%</a:t>
                      </a:r>
                    </a:p>
                  </a:txBody>
                  <a:tcPr/>
                </a:tc>
                <a:tc>
                  <a:txBody>
                    <a:bodyPr/>
                    <a:lstStyle/>
                    <a:p>
                      <a:pPr algn="ctr"/>
                      <a:r>
                        <a:rPr lang="en-US" b="0" dirty="0">
                          <a:latin typeface="Times New Roman" panose="02020603050405020304" pitchFamily="18" charset="0"/>
                          <a:cs typeface="Times New Roman" panose="02020603050405020304" pitchFamily="18" charset="0"/>
                        </a:rPr>
                        <a:t>62%</a:t>
                      </a:r>
                    </a:p>
                  </a:txBody>
                  <a:tcPr/>
                </a:tc>
                <a:tc>
                  <a:txBody>
                    <a:bodyPr/>
                    <a:lstStyle/>
                    <a:p>
                      <a:pPr algn="ctr"/>
                      <a:r>
                        <a:rPr lang="en-US" b="0" dirty="0">
                          <a:latin typeface="Times New Roman" panose="02020603050405020304" pitchFamily="18" charset="0"/>
                          <a:cs typeface="Times New Roman" panose="02020603050405020304" pitchFamily="18" charset="0"/>
                        </a:rPr>
                        <a:t>33%</a:t>
                      </a:r>
                    </a:p>
                  </a:txBody>
                  <a:tcPr/>
                </a:tc>
                <a:tc>
                  <a:txBody>
                    <a:bodyPr/>
                    <a:lstStyle/>
                    <a:p>
                      <a:pPr algn="ctr"/>
                      <a:r>
                        <a:rPr lang="en-US" b="0" dirty="0">
                          <a:latin typeface="Times New Roman" panose="02020603050405020304" pitchFamily="18" charset="0"/>
                          <a:cs typeface="Times New Roman" panose="02020603050405020304" pitchFamily="18" charset="0"/>
                        </a:rPr>
                        <a:t>537</a:t>
                      </a:r>
                    </a:p>
                  </a:txBody>
                  <a:tcPr/>
                </a:tc>
                <a:tc>
                  <a:txBody>
                    <a:bodyPr/>
                    <a:lstStyle/>
                    <a:p>
                      <a:pPr algn="ctr"/>
                      <a:r>
                        <a:rPr lang="en-US" b="0" dirty="0">
                          <a:latin typeface="Times New Roman" panose="02020603050405020304" pitchFamily="18" charset="0"/>
                          <a:cs typeface="Times New Roman" panose="02020603050405020304" pitchFamily="18" charset="0"/>
                        </a:rPr>
                        <a:t>624</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46870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2098209632"/>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913525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521394745"/>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32033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All the results is shown here:</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3505931119"/>
              </p:ext>
            </p:extLst>
          </p:nvPr>
        </p:nvGraphicFramePr>
        <p:xfrm>
          <a:off x="2031999" y="2631593"/>
          <a:ext cx="8128001" cy="2585720"/>
        </p:xfrm>
        <a:graphic>
          <a:graphicData uri="http://schemas.openxmlformats.org/drawingml/2006/table">
            <a:tbl>
              <a:tblPr first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97%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1121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40</a:t>
                      </a:r>
                    </a:p>
                  </a:txBody>
                  <a:tcPr>
                    <a:solidFill>
                      <a:schemeClr val="bg2">
                        <a:lumMod val="90000"/>
                      </a:schemeClr>
                    </a:solidFill>
                  </a:tcPr>
                </a:tc>
                <a:extLst>
                  <a:ext uri="{0D108BD9-81ED-4DB2-BD59-A6C34878D82A}">
                    <a16:rowId xmlns:a16="http://schemas.microsoft.com/office/drawing/2014/main" val="1335220462"/>
                  </a:ext>
                </a:extLst>
              </a:tr>
              <a:tr h="370840">
                <a:tc>
                  <a:txBody>
                    <a:bodyPr/>
                    <a:lstStyle/>
                    <a:p>
                      <a:pPr algn="ctr"/>
                      <a:r>
                        <a:rPr lang="en-US" b="0" dirty="0">
                          <a:latin typeface="Times New Roman" panose="02020603050405020304" pitchFamily="18" charset="0"/>
                          <a:cs typeface="Times New Roman" panose="02020603050405020304" pitchFamily="18" charset="0"/>
                        </a:rPr>
                        <a:t>k = 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609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552</a:t>
                      </a:r>
                    </a:p>
                  </a:txBody>
                  <a:tcPr>
                    <a:solidFill>
                      <a:schemeClr val="bg2">
                        <a:lumMod val="90000"/>
                      </a:schemeClr>
                    </a:solidFill>
                  </a:tcPr>
                </a:tc>
                <a:extLst>
                  <a:ext uri="{0D108BD9-81ED-4DB2-BD59-A6C34878D82A}">
                    <a16:rowId xmlns:a16="http://schemas.microsoft.com/office/drawing/2014/main" val="1812256273"/>
                  </a:ext>
                </a:extLst>
              </a:tr>
              <a:tr h="370840">
                <a:tc>
                  <a:txBody>
                    <a:bodyPr/>
                    <a:lstStyle/>
                    <a:p>
                      <a:pPr algn="ctr"/>
                      <a:r>
                        <a:rPr lang="en-US" b="0" dirty="0">
                          <a:latin typeface="Times New Roman" panose="02020603050405020304" pitchFamily="18" charset="0"/>
                          <a:cs typeface="Times New Roman" panose="02020603050405020304" pitchFamily="18" charset="0"/>
                        </a:rPr>
                        <a:t>k = 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701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460</a:t>
                      </a:r>
                    </a:p>
                  </a:txBody>
                  <a:tcPr>
                    <a:solidFill>
                      <a:schemeClr val="bg2">
                        <a:lumMod val="90000"/>
                      </a:schemeClr>
                    </a:solidFill>
                  </a:tcPr>
                </a:tc>
                <a:extLst>
                  <a:ext uri="{0D108BD9-81ED-4DB2-BD59-A6C34878D82A}">
                    <a16:rowId xmlns:a16="http://schemas.microsoft.com/office/drawing/2014/main" val="450599201"/>
                  </a:ext>
                </a:extLst>
              </a:tr>
              <a:tr h="370840">
                <a:tc>
                  <a:txBody>
                    <a:bodyPr/>
                    <a:lstStyle/>
                    <a:p>
                      <a:pPr algn="ctr"/>
                      <a:r>
                        <a:rPr lang="en-US" b="0" dirty="0">
                          <a:latin typeface="Times New Roman" panose="02020603050405020304" pitchFamily="18" charset="0"/>
                          <a:cs typeface="Times New Roman" panose="02020603050405020304" pitchFamily="18" charset="0"/>
                        </a:rPr>
                        <a:t>k = 20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711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450</a:t>
                      </a:r>
                    </a:p>
                  </a:txBody>
                  <a:tcPr>
                    <a:solidFill>
                      <a:schemeClr val="bg2">
                        <a:lumMod val="90000"/>
                      </a:schemeClr>
                    </a:solidFill>
                  </a:tcPr>
                </a:tc>
                <a:extLst>
                  <a:ext uri="{0D108BD9-81ED-4DB2-BD59-A6C34878D82A}">
                    <a16:rowId xmlns:a16="http://schemas.microsoft.com/office/drawing/2014/main" val="257525509"/>
                  </a:ext>
                </a:extLst>
              </a:tr>
              <a:tr h="0">
                <a:tc>
                  <a:txBody>
                    <a:bodyPr/>
                    <a:lstStyle/>
                    <a:p>
                      <a:pPr algn="ctr"/>
                      <a:r>
                        <a:rPr lang="en-US" b="0" dirty="0">
                          <a:latin typeface="Times New Roman" panose="02020603050405020304" pitchFamily="18" charset="0"/>
                          <a:cs typeface="Times New Roman" panose="02020603050405020304" pitchFamily="18" charset="0"/>
                        </a:rPr>
                        <a:t>k = 50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537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624</a:t>
                      </a:r>
                    </a:p>
                  </a:txBody>
                  <a:tcPr>
                    <a:solidFill>
                      <a:schemeClr val="bg2">
                        <a:lumMod val="90000"/>
                      </a:schemeClr>
                    </a:solidFill>
                  </a:tcPr>
                </a:tc>
                <a:extLst>
                  <a:ext uri="{0D108BD9-81ED-4DB2-BD59-A6C34878D82A}">
                    <a16:rowId xmlns:a16="http://schemas.microsoft.com/office/drawing/2014/main" val="3654193099"/>
                  </a:ext>
                </a:extLst>
              </a:tr>
              <a:tr h="0">
                <a:tc>
                  <a:txBody>
                    <a:bodyPr/>
                    <a:lstStyle/>
                    <a:p>
                      <a:pPr algn="ctr"/>
                      <a:r>
                        <a:rPr lang="en-US" b="0" dirty="0">
                          <a:latin typeface="Times New Roman" panose="02020603050405020304" pitchFamily="18" charset="0"/>
                          <a:cs typeface="Times New Roman" panose="02020603050405020304" pitchFamily="18" charset="0"/>
                        </a:rPr>
                        <a:t>Tr Labels</a:t>
                      </a: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196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983</a:t>
                      </a:r>
                    </a:p>
                  </a:txBody>
                  <a:tcPr>
                    <a:solidFill>
                      <a:schemeClr val="bg2">
                        <a:lumMod val="90000"/>
                      </a:schemeClr>
                    </a:solidFill>
                  </a:tcPr>
                </a:tc>
                <a:extLst>
                  <a:ext uri="{0D108BD9-81ED-4DB2-BD59-A6C34878D82A}">
                    <a16:rowId xmlns:a16="http://schemas.microsoft.com/office/drawing/2014/main" val="2216362569"/>
                  </a:ext>
                </a:extLst>
              </a:tr>
            </a:tbl>
          </a:graphicData>
        </a:graphic>
      </p:graphicFrame>
    </p:spTree>
    <p:extLst>
      <p:ext uri="{BB962C8B-B14F-4D97-AF65-F5344CB8AC3E}">
        <p14:creationId xmlns:p14="http://schemas.microsoft.com/office/powerpoint/2010/main" val="2789138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And this is the result for first 400 data in our test data:</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This suggest that we can rely on the results achieved from first 400 samples.</a:t>
            </a:r>
          </a:p>
          <a:p>
            <a:pPr lvl="1"/>
            <a:r>
              <a:rPr lang="en-US" sz="1400" dirty="0"/>
              <a:t>As it can be interpreted that there is little difference between results from all samples and n=400 samples.</a:t>
            </a:r>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701170201"/>
              </p:ext>
            </p:extLst>
          </p:nvPr>
        </p:nvGraphicFramePr>
        <p:xfrm>
          <a:off x="2031999" y="2631593"/>
          <a:ext cx="8128001" cy="2585720"/>
        </p:xfrm>
        <a:graphic>
          <a:graphicData uri="http://schemas.openxmlformats.org/drawingml/2006/table">
            <a:tbl>
              <a:tblPr first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97%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387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13</a:t>
                      </a:r>
                    </a:p>
                  </a:txBody>
                  <a:tcPr>
                    <a:solidFill>
                      <a:schemeClr val="bg2">
                        <a:lumMod val="90000"/>
                      </a:schemeClr>
                    </a:solidFill>
                  </a:tcPr>
                </a:tc>
                <a:extLst>
                  <a:ext uri="{0D108BD9-81ED-4DB2-BD59-A6C34878D82A}">
                    <a16:rowId xmlns:a16="http://schemas.microsoft.com/office/drawing/2014/main" val="1335220462"/>
                  </a:ext>
                </a:extLst>
              </a:tr>
              <a:tr h="370840">
                <a:tc>
                  <a:txBody>
                    <a:bodyPr/>
                    <a:lstStyle/>
                    <a:p>
                      <a:pPr algn="ctr"/>
                      <a:r>
                        <a:rPr lang="en-US" b="0" dirty="0">
                          <a:latin typeface="Times New Roman" panose="02020603050405020304" pitchFamily="18" charset="0"/>
                          <a:cs typeface="Times New Roman" panose="02020603050405020304" pitchFamily="18" charset="0"/>
                        </a:rPr>
                        <a:t>k = 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218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182</a:t>
                      </a:r>
                    </a:p>
                  </a:txBody>
                  <a:tcPr>
                    <a:solidFill>
                      <a:schemeClr val="bg2">
                        <a:lumMod val="90000"/>
                      </a:schemeClr>
                    </a:solidFill>
                  </a:tcPr>
                </a:tc>
                <a:extLst>
                  <a:ext uri="{0D108BD9-81ED-4DB2-BD59-A6C34878D82A}">
                    <a16:rowId xmlns:a16="http://schemas.microsoft.com/office/drawing/2014/main" val="1812256273"/>
                  </a:ext>
                </a:extLst>
              </a:tr>
              <a:tr h="370840">
                <a:tc>
                  <a:txBody>
                    <a:bodyPr/>
                    <a:lstStyle/>
                    <a:p>
                      <a:pPr algn="ctr"/>
                      <a:r>
                        <a:rPr lang="en-US" b="0" dirty="0">
                          <a:latin typeface="Times New Roman" panose="02020603050405020304" pitchFamily="18" charset="0"/>
                          <a:cs typeface="Times New Roman" panose="02020603050405020304" pitchFamily="18" charset="0"/>
                        </a:rPr>
                        <a:t>k = 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249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151</a:t>
                      </a:r>
                    </a:p>
                  </a:txBody>
                  <a:tcPr>
                    <a:solidFill>
                      <a:schemeClr val="bg2">
                        <a:lumMod val="90000"/>
                      </a:schemeClr>
                    </a:solidFill>
                  </a:tcPr>
                </a:tc>
                <a:extLst>
                  <a:ext uri="{0D108BD9-81ED-4DB2-BD59-A6C34878D82A}">
                    <a16:rowId xmlns:a16="http://schemas.microsoft.com/office/drawing/2014/main" val="450599201"/>
                  </a:ext>
                </a:extLst>
              </a:tr>
              <a:tr h="370840">
                <a:tc>
                  <a:txBody>
                    <a:bodyPr/>
                    <a:lstStyle/>
                    <a:p>
                      <a:pPr algn="ctr"/>
                      <a:r>
                        <a:rPr lang="en-US" b="0" dirty="0">
                          <a:latin typeface="Times New Roman" panose="02020603050405020304" pitchFamily="18" charset="0"/>
                          <a:cs typeface="Times New Roman" panose="02020603050405020304" pitchFamily="18" charset="0"/>
                        </a:rPr>
                        <a:t>k = 20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242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158</a:t>
                      </a:r>
                    </a:p>
                  </a:txBody>
                  <a:tcPr>
                    <a:solidFill>
                      <a:schemeClr val="bg2">
                        <a:lumMod val="90000"/>
                      </a:schemeClr>
                    </a:solidFill>
                  </a:tcPr>
                </a:tc>
                <a:extLst>
                  <a:ext uri="{0D108BD9-81ED-4DB2-BD59-A6C34878D82A}">
                    <a16:rowId xmlns:a16="http://schemas.microsoft.com/office/drawing/2014/main" val="257525509"/>
                  </a:ext>
                </a:extLst>
              </a:tr>
              <a:tr h="0">
                <a:tc>
                  <a:txBody>
                    <a:bodyPr/>
                    <a:lstStyle/>
                    <a:p>
                      <a:pPr algn="ctr"/>
                      <a:r>
                        <a:rPr lang="en-US" b="0" dirty="0">
                          <a:latin typeface="Times New Roman" panose="02020603050405020304" pitchFamily="18" charset="0"/>
                          <a:cs typeface="Times New Roman" panose="02020603050405020304" pitchFamily="18" charset="0"/>
                        </a:rPr>
                        <a:t>k = 50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188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212</a:t>
                      </a:r>
                    </a:p>
                  </a:txBody>
                  <a:tcPr>
                    <a:solidFill>
                      <a:schemeClr val="bg2">
                        <a:lumMod val="90000"/>
                      </a:schemeClr>
                    </a:solidFill>
                  </a:tcPr>
                </a:tc>
                <a:extLst>
                  <a:ext uri="{0D108BD9-81ED-4DB2-BD59-A6C34878D82A}">
                    <a16:rowId xmlns:a16="http://schemas.microsoft.com/office/drawing/2014/main" val="3654193099"/>
                  </a:ext>
                </a:extLst>
              </a:tr>
              <a:tr h="0">
                <a:tc>
                  <a:txBody>
                    <a:bodyPr/>
                    <a:lstStyle/>
                    <a:p>
                      <a:pPr algn="ctr"/>
                      <a:r>
                        <a:rPr lang="en-US" b="0" dirty="0">
                          <a:latin typeface="Times New Roman" panose="02020603050405020304" pitchFamily="18" charset="0"/>
                          <a:cs typeface="Times New Roman" panose="02020603050405020304" pitchFamily="18" charset="0"/>
                        </a:rPr>
                        <a:t>Tr Labels</a:t>
                      </a: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323</a:t>
                      </a:r>
                    </a:p>
                  </a:txBody>
                  <a:tcPr>
                    <a:solidFill>
                      <a:schemeClr val="bg2">
                        <a:lumMod val="90000"/>
                      </a:schemeClr>
                    </a:solidFill>
                  </a:tcPr>
                </a:tc>
                <a:extLst>
                  <a:ext uri="{0D108BD9-81ED-4DB2-BD59-A6C34878D82A}">
                    <a16:rowId xmlns:a16="http://schemas.microsoft.com/office/drawing/2014/main" val="2216362569"/>
                  </a:ext>
                </a:extLst>
              </a:tr>
            </a:tbl>
          </a:graphicData>
        </a:graphic>
      </p:graphicFrame>
    </p:spTree>
    <p:extLst>
      <p:ext uri="{BB962C8B-B14F-4D97-AF65-F5344CB8AC3E}">
        <p14:creationId xmlns:p14="http://schemas.microsoft.com/office/powerpoint/2010/main" val="1004175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i="1" dirty="0"/>
              <a:t>First step:</a:t>
            </a:r>
          </a:p>
          <a:p>
            <a:pPr lvl="1"/>
            <a:r>
              <a:rPr lang="en-US" sz="1400" dirty="0"/>
              <a:t>Change the labels ‘1’s to ’58’s.</a:t>
            </a:r>
          </a:p>
          <a:p>
            <a:pPr lvl="1"/>
            <a:r>
              <a:rPr lang="en-US" sz="1400" dirty="0"/>
              <a:t>Change the labels’0’s to ‘47’s.</a:t>
            </a:r>
            <a:endParaRPr lang="en-US" sz="1000" dirty="0"/>
          </a:p>
          <a:p>
            <a:r>
              <a:rPr lang="en-US" sz="1800" dirty="0"/>
              <a:t>We tried to use labels that the model hasn’t seen.</a:t>
            </a:r>
          </a:p>
          <a:p>
            <a:r>
              <a:rPr lang="en-US" sz="1800" dirty="0"/>
              <a:t>So, it doesn’t use its’ predefined knowledge to tag news with ‘important’ or ‘not important’ tags.</a:t>
            </a:r>
          </a:p>
        </p:txBody>
      </p:sp>
    </p:spTree>
    <p:extLst>
      <p:ext uri="{BB962C8B-B14F-4D97-AF65-F5344CB8AC3E}">
        <p14:creationId xmlns:p14="http://schemas.microsoft.com/office/powerpoint/2010/main" val="2064412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Surprisingly the Aya LLM tends to generate ‘58’ more than ‘47’ </a:t>
            </a:r>
            <a:br>
              <a:rPr lang="en-US" sz="1800" dirty="0"/>
            </a:br>
            <a:r>
              <a:rPr lang="en-US" sz="1800" dirty="0"/>
              <a:t>ones.</a:t>
            </a:r>
          </a:p>
          <a:p>
            <a:r>
              <a:rPr lang="en-US" sz="1800" dirty="0"/>
              <a:t>This might because there is more details or definition defined</a:t>
            </a:r>
            <a:br>
              <a:rPr lang="en-US" sz="1800" dirty="0"/>
            </a:br>
            <a:r>
              <a:rPr lang="en-US" sz="1800" dirty="0"/>
              <a:t>about ’58’ label.</a:t>
            </a:r>
          </a:p>
          <a:p>
            <a:r>
              <a:rPr lang="en-US" sz="1800" dirty="0"/>
              <a:t>Or this might be caused by ’58’ being the first label.</a:t>
            </a:r>
          </a:p>
          <a:p>
            <a:r>
              <a:rPr lang="en-US" sz="1800" dirty="0"/>
              <a:t>Or the dataset being imbalanced!</a:t>
            </a:r>
          </a:p>
          <a:p>
            <a:r>
              <a:rPr lang="en-US" sz="1800" dirty="0"/>
              <a:t>The result shown is in ‘k=20’ mode.</a:t>
            </a:r>
          </a:p>
        </p:txBody>
      </p:sp>
      <p:pic>
        <p:nvPicPr>
          <p:cNvPr id="6" name="Picture 5">
            <a:extLst>
              <a:ext uri="{FF2B5EF4-FFF2-40B4-BE49-F238E27FC236}">
                <a16:creationId xmlns:a16="http://schemas.microsoft.com/office/drawing/2014/main" id="{9796814A-85E8-7512-9F96-70C5874366C8}"/>
              </a:ext>
            </a:extLst>
          </p:cNvPr>
          <p:cNvPicPr>
            <a:picLocks noChangeAspect="1"/>
          </p:cNvPicPr>
          <p:nvPr/>
        </p:nvPicPr>
        <p:blipFill>
          <a:blip r:embed="rId3"/>
          <a:stretch>
            <a:fillRect/>
          </a:stretch>
        </p:blipFill>
        <p:spPr>
          <a:xfrm>
            <a:off x="7384137" y="1027906"/>
            <a:ext cx="3891484" cy="4801411"/>
          </a:xfrm>
          <a:prstGeom prst="rect">
            <a:avLst/>
          </a:prstGeom>
        </p:spPr>
      </p:pic>
    </p:spTree>
    <p:extLst>
      <p:ext uri="{BB962C8B-B14F-4D97-AF65-F5344CB8AC3E}">
        <p14:creationId xmlns:p14="http://schemas.microsoft.com/office/powerpoint/2010/main" val="4003655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The result shown here is with k=0 shot prompts.</a:t>
            </a:r>
          </a:p>
          <a:p>
            <a:r>
              <a:rPr lang="en-US" sz="1800" dirty="0"/>
              <a:t>The model only generates ‘58’ as an answer!</a:t>
            </a:r>
          </a:p>
          <a:p>
            <a:r>
              <a:rPr lang="en-US" sz="1800" dirty="0"/>
              <a:t>We can interpret two things from the observation:</a:t>
            </a:r>
          </a:p>
          <a:p>
            <a:pPr lvl="1"/>
            <a:r>
              <a:rPr lang="en-US" sz="1400" dirty="0"/>
              <a:t>First the k shot example help the model to obtain knowledge </a:t>
            </a:r>
            <a:br>
              <a:rPr lang="en-US" sz="1400" dirty="0"/>
            </a:br>
            <a:r>
              <a:rPr lang="en-US" sz="1400" dirty="0"/>
              <a:t>about ‘47’ labels therefore resulting to predict some titles as</a:t>
            </a:r>
            <a:br>
              <a:rPr lang="en-US" sz="1400" dirty="0"/>
            </a:br>
            <a:r>
              <a:rPr lang="en-US" sz="1400" dirty="0"/>
              <a:t>‘not important’ or ’47’.</a:t>
            </a:r>
          </a:p>
          <a:p>
            <a:pPr lvl="1"/>
            <a:r>
              <a:rPr lang="en-US" sz="1400" dirty="0"/>
              <a:t>Second, we should include in prompt what is ‘not important’ or</a:t>
            </a:r>
            <a:br>
              <a:rPr lang="en-US" sz="1400" dirty="0"/>
            </a:br>
            <a:r>
              <a:rPr lang="en-US" sz="1400" dirty="0"/>
              <a:t>‘47’ label, only including information about what is known as </a:t>
            </a:r>
            <a:br>
              <a:rPr lang="en-US" sz="1400" dirty="0"/>
            </a:br>
            <a:r>
              <a:rPr lang="en-US" sz="1400" dirty="0"/>
              <a:t>‘important’ result in generating only ‘important’ labels.</a:t>
            </a:r>
          </a:p>
        </p:txBody>
      </p:sp>
      <p:pic>
        <p:nvPicPr>
          <p:cNvPr id="5" name="Picture 4">
            <a:extLst>
              <a:ext uri="{FF2B5EF4-FFF2-40B4-BE49-F238E27FC236}">
                <a16:creationId xmlns:a16="http://schemas.microsoft.com/office/drawing/2014/main" id="{73E580C7-5971-A90C-7321-9F3AC92B70EF}"/>
              </a:ext>
            </a:extLst>
          </p:cNvPr>
          <p:cNvPicPr>
            <a:picLocks noChangeAspect="1"/>
          </p:cNvPicPr>
          <p:nvPr/>
        </p:nvPicPr>
        <p:blipFill>
          <a:blip r:embed="rId3"/>
          <a:stretch>
            <a:fillRect/>
          </a:stretch>
        </p:blipFill>
        <p:spPr>
          <a:xfrm>
            <a:off x="6645714" y="1224086"/>
            <a:ext cx="5027731" cy="4409827"/>
          </a:xfrm>
          <a:prstGeom prst="rect">
            <a:avLst/>
          </a:prstGeom>
        </p:spPr>
      </p:pic>
    </p:spTree>
    <p:extLst>
      <p:ext uri="{BB962C8B-B14F-4D97-AF65-F5344CB8AC3E}">
        <p14:creationId xmlns:p14="http://schemas.microsoft.com/office/powerpoint/2010/main" val="1828791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The result shown here is with k=1 shot prompts.</a:t>
            </a:r>
          </a:p>
          <a:p>
            <a:r>
              <a:rPr lang="en-US" sz="1800" dirty="0"/>
              <a:t>The model generates ’47’ labels sporadically.</a:t>
            </a:r>
          </a:p>
          <a:p>
            <a:r>
              <a:rPr lang="en-US" sz="1800" dirty="0"/>
              <a:t>This means that one example provided in the prompt </a:t>
            </a:r>
            <a:br>
              <a:rPr lang="en-US" sz="1800" dirty="0"/>
            </a:br>
            <a:r>
              <a:rPr lang="en-US" sz="1800" dirty="0"/>
              <a:t>was not enough to give the model enough information</a:t>
            </a:r>
            <a:br>
              <a:rPr lang="en-US" sz="1800" dirty="0"/>
            </a:br>
            <a:r>
              <a:rPr lang="en-US" sz="1800" dirty="0"/>
              <a:t>to predict more labels as ’47’.</a:t>
            </a:r>
          </a:p>
          <a:p>
            <a:r>
              <a:rPr lang="en-US" sz="1800" dirty="0"/>
              <a:t>But it shows that even providing one example can change</a:t>
            </a:r>
            <a:br>
              <a:rPr lang="en-US" sz="1800" dirty="0"/>
            </a:br>
            <a:r>
              <a:rPr lang="en-US" sz="1800" dirty="0"/>
              <a:t>the output!</a:t>
            </a:r>
          </a:p>
        </p:txBody>
      </p:sp>
      <p:pic>
        <p:nvPicPr>
          <p:cNvPr id="6" name="Picture 5">
            <a:extLst>
              <a:ext uri="{FF2B5EF4-FFF2-40B4-BE49-F238E27FC236}">
                <a16:creationId xmlns:a16="http://schemas.microsoft.com/office/drawing/2014/main" id="{F02234D3-E324-0607-FBA1-6CD6D31EDCD9}"/>
              </a:ext>
            </a:extLst>
          </p:cNvPr>
          <p:cNvPicPr>
            <a:picLocks noChangeAspect="1"/>
          </p:cNvPicPr>
          <p:nvPr/>
        </p:nvPicPr>
        <p:blipFill>
          <a:blip r:embed="rId3"/>
          <a:stretch>
            <a:fillRect/>
          </a:stretch>
        </p:blipFill>
        <p:spPr>
          <a:xfrm>
            <a:off x="6822284" y="1211123"/>
            <a:ext cx="5005539" cy="4435753"/>
          </a:xfrm>
          <a:prstGeom prst="rect">
            <a:avLst/>
          </a:prstGeom>
        </p:spPr>
      </p:pic>
    </p:spTree>
    <p:extLst>
      <p:ext uri="{BB962C8B-B14F-4D97-AF65-F5344CB8AC3E}">
        <p14:creationId xmlns:p14="http://schemas.microsoft.com/office/powerpoint/2010/main" val="839679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The result shown here is with k=50 shot prompts.</a:t>
            </a:r>
          </a:p>
          <a:p>
            <a:r>
              <a:rPr lang="en-US" sz="1800" dirty="0"/>
              <a:t>The model generates more ’47’ labels.</a:t>
            </a:r>
          </a:p>
          <a:p>
            <a:r>
              <a:rPr lang="en-US" sz="1800" dirty="0"/>
              <a:t>The results shows that the information and details about the</a:t>
            </a:r>
            <a:br>
              <a:rPr lang="en-US" sz="1800" dirty="0"/>
            </a:br>
            <a:r>
              <a:rPr lang="en-US" sz="1800" dirty="0"/>
              <a:t>‘not important’ news is a necessity to override LLM</a:t>
            </a:r>
            <a:br>
              <a:rPr lang="en-US" sz="1800" dirty="0"/>
            </a:br>
            <a:r>
              <a:rPr lang="en-US" sz="1800" dirty="0"/>
              <a:t>predefined knowledge.</a:t>
            </a:r>
            <a:br>
              <a:rPr lang="en-US" sz="1800" dirty="0"/>
            </a:br>
            <a:endParaRPr lang="en-US" sz="1800" dirty="0"/>
          </a:p>
        </p:txBody>
      </p:sp>
      <p:pic>
        <p:nvPicPr>
          <p:cNvPr id="5" name="Picture 4">
            <a:extLst>
              <a:ext uri="{FF2B5EF4-FFF2-40B4-BE49-F238E27FC236}">
                <a16:creationId xmlns:a16="http://schemas.microsoft.com/office/drawing/2014/main" id="{5C64B33A-960F-FED8-F265-5F39946FECF4}"/>
              </a:ext>
            </a:extLst>
          </p:cNvPr>
          <p:cNvPicPr>
            <a:picLocks noChangeAspect="1"/>
          </p:cNvPicPr>
          <p:nvPr/>
        </p:nvPicPr>
        <p:blipFill>
          <a:blip r:embed="rId3"/>
          <a:stretch>
            <a:fillRect/>
          </a:stretch>
        </p:blipFill>
        <p:spPr>
          <a:xfrm>
            <a:off x="6958814" y="1741725"/>
            <a:ext cx="5049772" cy="3374550"/>
          </a:xfrm>
          <a:prstGeom prst="rect">
            <a:avLst/>
          </a:prstGeom>
        </p:spPr>
      </p:pic>
    </p:spTree>
    <p:extLst>
      <p:ext uri="{BB962C8B-B14F-4D97-AF65-F5344CB8AC3E}">
        <p14:creationId xmlns:p14="http://schemas.microsoft.com/office/powerpoint/2010/main" val="2864129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The challenge to make predictions more accurate is to include clear definition and details for both ‘important’ and ‘not important’ news.</a:t>
            </a:r>
          </a:p>
          <a:p>
            <a:r>
              <a:rPr lang="en-US" sz="1800" dirty="0"/>
              <a:t>This causes the language model to rely more on the information given in the prompt (or, as we know, in-context learning) rather than on its prior knowledge.</a:t>
            </a:r>
          </a:p>
        </p:txBody>
      </p:sp>
    </p:spTree>
    <p:extLst>
      <p:ext uri="{BB962C8B-B14F-4D97-AF65-F5344CB8AC3E}">
        <p14:creationId xmlns:p14="http://schemas.microsoft.com/office/powerpoint/2010/main" val="1904955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444</TotalTime>
  <Words>1715</Words>
  <Application>Microsoft Office PowerPoint</Application>
  <PresentationFormat>Widescreen</PresentationFormat>
  <Paragraphs>536</Paragraphs>
  <Slides>34</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Aptos</vt:lpstr>
      <vt:lpstr>Aptos Display</vt:lpstr>
      <vt:lpstr>Arial</vt:lpstr>
      <vt:lpstr>Times New Roman</vt:lpstr>
      <vt:lpstr>Office Theme</vt:lpstr>
      <vt:lpstr>Symbol Tuning Benchmark</vt:lpstr>
      <vt:lpstr>Symbol tuning</vt:lpstr>
      <vt:lpstr>Symbol tuning</vt:lpstr>
      <vt:lpstr>Symbol tuning</vt:lpstr>
      <vt:lpstr>Symbol tuning</vt:lpstr>
      <vt:lpstr>Symbol tuning</vt:lpstr>
      <vt:lpstr>Symbol tuning</vt:lpstr>
      <vt:lpstr>Symbol tuning</vt:lpstr>
      <vt:lpstr>Symbol tuning</vt:lpstr>
      <vt:lpstr>Symbol tuning results</vt:lpstr>
      <vt:lpstr>Symbol tuning results</vt:lpstr>
      <vt:lpstr>Symbol tuning results</vt:lpstr>
      <vt:lpstr>Symbol tuning results</vt:lpstr>
      <vt:lpstr>Symbol tuning results</vt:lpstr>
      <vt:lpstr>Symbol tuning results</vt:lpstr>
      <vt:lpstr>Symbol tuning feasible improvements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Shayan Salehi</dc:creator>
  <cp:lastModifiedBy>Shayan Salehi</cp:lastModifiedBy>
  <cp:revision>96</cp:revision>
  <dcterms:created xsi:type="dcterms:W3CDTF">2024-07-06T06:55:27Z</dcterms:created>
  <dcterms:modified xsi:type="dcterms:W3CDTF">2024-08-04T10:53:03Z</dcterms:modified>
</cp:coreProperties>
</file>